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61" r:id="rId2"/>
    <p:sldId id="319" r:id="rId3"/>
    <p:sldId id="364" r:id="rId4"/>
    <p:sldId id="356" r:id="rId5"/>
    <p:sldId id="367" r:id="rId6"/>
    <p:sldId id="288" r:id="rId7"/>
    <p:sldId id="282" r:id="rId8"/>
    <p:sldId id="368" r:id="rId9"/>
    <p:sldId id="352" r:id="rId10"/>
    <p:sldId id="267" r:id="rId11"/>
    <p:sldId id="321" r:id="rId12"/>
    <p:sldId id="357" r:id="rId13"/>
    <p:sldId id="285" r:id="rId14"/>
    <p:sldId id="322" r:id="rId15"/>
    <p:sldId id="307" r:id="rId16"/>
    <p:sldId id="257" r:id="rId17"/>
    <p:sldId id="323" r:id="rId18"/>
    <p:sldId id="327" r:id="rId19"/>
    <p:sldId id="366" r:id="rId20"/>
    <p:sldId id="330" r:id="rId21"/>
    <p:sldId id="345" r:id="rId22"/>
    <p:sldId id="369" r:id="rId23"/>
    <p:sldId id="370" r:id="rId24"/>
    <p:sldId id="371" r:id="rId25"/>
    <p:sldId id="294" r:id="rId26"/>
    <p:sldId id="317" r:id="rId27"/>
    <p:sldId id="346" r:id="rId28"/>
    <p:sldId id="331" r:id="rId29"/>
    <p:sldId id="313" r:id="rId30"/>
    <p:sldId id="332" r:id="rId31"/>
    <p:sldId id="334" r:id="rId32"/>
    <p:sldId id="335" r:id="rId33"/>
    <p:sldId id="336" r:id="rId34"/>
    <p:sldId id="338" r:id="rId35"/>
    <p:sldId id="344" r:id="rId36"/>
    <p:sldId id="309" r:id="rId37"/>
    <p:sldId id="358" r:id="rId38"/>
    <p:sldId id="315" r:id="rId39"/>
    <p:sldId id="316" r:id="rId40"/>
    <p:sldId id="350" r:id="rId41"/>
    <p:sldId id="318" r:id="rId42"/>
    <p:sldId id="373" r:id="rId43"/>
    <p:sldId id="359" r:id="rId44"/>
    <p:sldId id="360" r:id="rId45"/>
    <p:sldId id="361" r:id="rId46"/>
    <p:sldId id="362" r:id="rId47"/>
    <p:sldId id="363" r:id="rId48"/>
    <p:sldId id="347" r:id="rId49"/>
    <p:sldId id="354" r:id="rId50"/>
    <p:sldId id="300" r:id="rId51"/>
    <p:sldId id="348" r:id="rId52"/>
    <p:sldId id="276" r:id="rId53"/>
    <p:sldId id="29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Oppermann" initials="MO" lastIdx="3" clrIdx="0">
    <p:extLst>
      <p:ext uri="{19B8F6BF-5375-455C-9EA6-DF929625EA0E}">
        <p15:presenceInfo xmlns:p15="http://schemas.microsoft.com/office/powerpoint/2012/main" userId="S-1-5-21-317358909-370730199-2441646227-55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76D"/>
    <a:srgbClr val="002866"/>
    <a:srgbClr val="A616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388" autoAdjust="0"/>
    <p:restoredTop sz="68509"/>
  </p:normalViewPr>
  <p:slideViewPr>
    <p:cSldViewPr snapToGrid="0">
      <p:cViewPr varScale="1">
        <p:scale>
          <a:sx n="54" d="100"/>
          <a:sy n="54" d="100"/>
        </p:scale>
        <p:origin x="1512" y="60"/>
      </p:cViewPr>
      <p:guideLst/>
    </p:cSldViewPr>
  </p:slideViewPr>
  <p:notesTextViewPr>
    <p:cViewPr>
      <p:scale>
        <a:sx n="3" d="2"/>
        <a:sy n="3" d="2"/>
      </p:scale>
      <p:origin x="0" y="0"/>
    </p:cViewPr>
  </p:notesTextViewPr>
  <p:sorterViewPr>
    <p:cViewPr>
      <p:scale>
        <a:sx n="100" d="100"/>
        <a:sy n="100" d="100"/>
      </p:scale>
      <p:origin x="0" y="-119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30T11:26:19.188" idx="3">
    <p:pos x="7613" y="848"/>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5C65BE-F106-4AAB-A444-1E9119209B13}" type="doc">
      <dgm:prSet loTypeId="urn:microsoft.com/office/officeart/2005/8/layout/hChevron3" loCatId="process" qsTypeId="urn:microsoft.com/office/officeart/2005/8/quickstyle/simple1" qsCatId="simple" csTypeId="urn:microsoft.com/office/officeart/2005/8/colors/colorful3" csCatId="colorful" phldr="1"/>
      <dgm:spPr/>
      <dgm:t>
        <a:bodyPr/>
        <a:lstStyle/>
        <a:p>
          <a:endParaRPr lang="en-US"/>
        </a:p>
      </dgm:t>
    </dgm:pt>
    <dgm:pt modelId="{1F717F95-EF4A-4119-8E21-AB79C11EC8FD}">
      <dgm:prSet custT="1"/>
      <dgm:spPr/>
      <dgm:t>
        <a:bodyPr/>
        <a:lstStyle/>
        <a:p>
          <a:pPr algn="l"/>
          <a:r>
            <a:rPr lang="en-US" sz="1400" dirty="0"/>
            <a:t>October</a:t>
          </a:r>
        </a:p>
      </dgm:t>
    </dgm:pt>
    <dgm:pt modelId="{E06C3D72-54F2-47C1-9F8E-C5DE0C079BBF}" type="parTrans" cxnId="{D1B78BDC-F5E7-43FB-8F59-11EC49C84F2F}">
      <dgm:prSet/>
      <dgm:spPr/>
      <dgm:t>
        <a:bodyPr/>
        <a:lstStyle/>
        <a:p>
          <a:endParaRPr lang="en-US" sz="1400"/>
        </a:p>
      </dgm:t>
    </dgm:pt>
    <dgm:pt modelId="{11A0A006-3B60-4CB6-B7F9-7A3549D7FAB6}" type="sibTrans" cxnId="{D1B78BDC-F5E7-43FB-8F59-11EC49C84F2F}">
      <dgm:prSet/>
      <dgm:spPr/>
      <dgm:t>
        <a:bodyPr/>
        <a:lstStyle/>
        <a:p>
          <a:endParaRPr lang="en-US" sz="1400"/>
        </a:p>
      </dgm:t>
    </dgm:pt>
    <dgm:pt modelId="{480275DF-EE5C-4194-B6E2-BAFC2425F7F2}">
      <dgm:prSet custT="1"/>
      <dgm:spPr/>
      <dgm:t>
        <a:bodyPr/>
        <a:lstStyle/>
        <a:p>
          <a:pPr algn="l"/>
          <a:r>
            <a:rPr lang="en-US" sz="1400" dirty="0"/>
            <a:t>November</a:t>
          </a:r>
        </a:p>
      </dgm:t>
    </dgm:pt>
    <dgm:pt modelId="{174A279C-EA27-4D1C-9935-59F384D8ECD8}" type="parTrans" cxnId="{3C016DE8-7A60-4E6C-B144-3E6F1D95E727}">
      <dgm:prSet/>
      <dgm:spPr/>
      <dgm:t>
        <a:bodyPr/>
        <a:lstStyle/>
        <a:p>
          <a:endParaRPr lang="en-US" sz="1400"/>
        </a:p>
      </dgm:t>
    </dgm:pt>
    <dgm:pt modelId="{53C3406D-981E-47BD-8E20-6BDBABFE1E69}" type="sibTrans" cxnId="{3C016DE8-7A60-4E6C-B144-3E6F1D95E727}">
      <dgm:prSet/>
      <dgm:spPr/>
      <dgm:t>
        <a:bodyPr/>
        <a:lstStyle/>
        <a:p>
          <a:endParaRPr lang="en-US" sz="1400"/>
        </a:p>
      </dgm:t>
    </dgm:pt>
    <dgm:pt modelId="{C8F30A12-F166-4C5A-A960-1C7568C4E0D5}">
      <dgm:prSet custT="1"/>
      <dgm:spPr/>
      <dgm:t>
        <a:bodyPr/>
        <a:lstStyle/>
        <a:p>
          <a:pPr algn="l"/>
          <a:r>
            <a:rPr lang="en-US" sz="1400" dirty="0"/>
            <a:t>December</a:t>
          </a:r>
        </a:p>
      </dgm:t>
    </dgm:pt>
    <dgm:pt modelId="{744C20DF-C948-401A-9DBF-6D67BC932F45}" type="parTrans" cxnId="{C3540BFC-7DD3-49AC-ABE1-F969EA4A7E67}">
      <dgm:prSet/>
      <dgm:spPr/>
      <dgm:t>
        <a:bodyPr/>
        <a:lstStyle/>
        <a:p>
          <a:endParaRPr lang="en-US" sz="1400"/>
        </a:p>
      </dgm:t>
    </dgm:pt>
    <dgm:pt modelId="{CC360CFD-92FA-4AD5-A45C-466E85F94B20}" type="sibTrans" cxnId="{C3540BFC-7DD3-49AC-ABE1-F969EA4A7E67}">
      <dgm:prSet/>
      <dgm:spPr/>
      <dgm:t>
        <a:bodyPr/>
        <a:lstStyle/>
        <a:p>
          <a:endParaRPr lang="en-US" sz="1400"/>
        </a:p>
      </dgm:t>
    </dgm:pt>
    <dgm:pt modelId="{C65870B8-40A1-4F30-AA08-C38389740C03}">
      <dgm:prSet custT="1"/>
      <dgm:spPr/>
      <dgm:t>
        <a:bodyPr/>
        <a:lstStyle/>
        <a:p>
          <a:pPr algn="l"/>
          <a:r>
            <a:rPr lang="en-US" sz="1400" dirty="0"/>
            <a:t>January</a:t>
          </a:r>
        </a:p>
      </dgm:t>
    </dgm:pt>
    <dgm:pt modelId="{73073F03-E064-4378-87DD-C119B32A96B3}" type="parTrans" cxnId="{9EDF8DF9-D46E-47F5-8F85-258A6AE44487}">
      <dgm:prSet/>
      <dgm:spPr/>
      <dgm:t>
        <a:bodyPr/>
        <a:lstStyle/>
        <a:p>
          <a:endParaRPr lang="en-US" sz="1400"/>
        </a:p>
      </dgm:t>
    </dgm:pt>
    <dgm:pt modelId="{9B2AA435-DD6E-4922-950F-19C8C78501DA}" type="sibTrans" cxnId="{9EDF8DF9-D46E-47F5-8F85-258A6AE44487}">
      <dgm:prSet/>
      <dgm:spPr/>
      <dgm:t>
        <a:bodyPr/>
        <a:lstStyle/>
        <a:p>
          <a:endParaRPr lang="en-US" sz="1400"/>
        </a:p>
      </dgm:t>
    </dgm:pt>
    <dgm:pt modelId="{74E8655B-068C-4DCA-BC4A-AE14A9E75D86}">
      <dgm:prSet custT="1"/>
      <dgm:spPr/>
      <dgm:t>
        <a:bodyPr/>
        <a:lstStyle/>
        <a:p>
          <a:pPr algn="l"/>
          <a:r>
            <a:rPr lang="en-US" sz="1400" dirty="0"/>
            <a:t>February</a:t>
          </a:r>
        </a:p>
      </dgm:t>
    </dgm:pt>
    <dgm:pt modelId="{7E1DEE39-C7C6-42E3-9884-044B2623F8E0}" type="parTrans" cxnId="{1DF9D058-F092-42B3-97F2-1B0721B4C9DC}">
      <dgm:prSet/>
      <dgm:spPr/>
      <dgm:t>
        <a:bodyPr/>
        <a:lstStyle/>
        <a:p>
          <a:endParaRPr lang="en-US" sz="1400"/>
        </a:p>
      </dgm:t>
    </dgm:pt>
    <dgm:pt modelId="{537F5564-0C15-4788-BB61-51385D0F234E}" type="sibTrans" cxnId="{1DF9D058-F092-42B3-97F2-1B0721B4C9DC}">
      <dgm:prSet/>
      <dgm:spPr/>
      <dgm:t>
        <a:bodyPr/>
        <a:lstStyle/>
        <a:p>
          <a:endParaRPr lang="en-US" sz="1400"/>
        </a:p>
      </dgm:t>
    </dgm:pt>
    <dgm:pt modelId="{96B42ADA-C2EF-40CB-9781-DFEB9244EBBB}">
      <dgm:prSet custT="1"/>
      <dgm:spPr/>
      <dgm:t>
        <a:bodyPr/>
        <a:lstStyle/>
        <a:p>
          <a:pPr algn="l"/>
          <a:r>
            <a:rPr lang="en-US" sz="1400" dirty="0"/>
            <a:t>March</a:t>
          </a:r>
        </a:p>
      </dgm:t>
    </dgm:pt>
    <dgm:pt modelId="{D6E7EDFD-C0A2-49CE-A5B1-E9127BB7F4FE}" type="parTrans" cxnId="{BFF60704-F06D-4C3E-8A0F-2EA00BF7B1A9}">
      <dgm:prSet/>
      <dgm:spPr/>
      <dgm:t>
        <a:bodyPr/>
        <a:lstStyle/>
        <a:p>
          <a:endParaRPr lang="en-US" sz="1400"/>
        </a:p>
      </dgm:t>
    </dgm:pt>
    <dgm:pt modelId="{C9806C96-B537-4F30-BE62-26016E25076B}" type="sibTrans" cxnId="{BFF60704-F06D-4C3E-8A0F-2EA00BF7B1A9}">
      <dgm:prSet/>
      <dgm:spPr/>
      <dgm:t>
        <a:bodyPr/>
        <a:lstStyle/>
        <a:p>
          <a:endParaRPr lang="en-US" sz="1400"/>
        </a:p>
      </dgm:t>
    </dgm:pt>
    <dgm:pt modelId="{24383853-2248-4EEF-A958-C6ED4F4D35F9}">
      <dgm:prSet custT="1"/>
      <dgm:spPr/>
      <dgm:t>
        <a:bodyPr/>
        <a:lstStyle/>
        <a:p>
          <a:pPr algn="l"/>
          <a:r>
            <a:rPr lang="en-US" sz="1400" dirty="0"/>
            <a:t>April</a:t>
          </a:r>
        </a:p>
      </dgm:t>
    </dgm:pt>
    <dgm:pt modelId="{1DC262EB-F96B-41B9-8DBC-2B07DA003F12}" type="parTrans" cxnId="{1E60836C-21F3-45E3-B06E-3CB63D731E72}">
      <dgm:prSet/>
      <dgm:spPr/>
      <dgm:t>
        <a:bodyPr/>
        <a:lstStyle/>
        <a:p>
          <a:endParaRPr lang="en-US" sz="1400"/>
        </a:p>
      </dgm:t>
    </dgm:pt>
    <dgm:pt modelId="{5DD9828D-EBA9-404F-97E7-DCA15D1CBD3F}" type="sibTrans" cxnId="{1E60836C-21F3-45E3-B06E-3CB63D731E72}">
      <dgm:prSet/>
      <dgm:spPr/>
      <dgm:t>
        <a:bodyPr/>
        <a:lstStyle/>
        <a:p>
          <a:endParaRPr lang="en-US" sz="1400"/>
        </a:p>
      </dgm:t>
    </dgm:pt>
    <dgm:pt modelId="{A608E120-81F6-4E0A-B71F-5AE02ED58DEA}">
      <dgm:prSet custT="1"/>
      <dgm:spPr/>
      <dgm:t>
        <a:bodyPr/>
        <a:lstStyle/>
        <a:p>
          <a:pPr algn="l"/>
          <a:r>
            <a:rPr lang="en-US" sz="1400" dirty="0"/>
            <a:t>May</a:t>
          </a:r>
        </a:p>
      </dgm:t>
    </dgm:pt>
    <dgm:pt modelId="{4CDFFCA4-3871-4002-9490-A6FFA2682F34}" type="parTrans" cxnId="{0A1FFB39-461F-49FE-81D3-CE604DBA5A36}">
      <dgm:prSet/>
      <dgm:spPr/>
      <dgm:t>
        <a:bodyPr/>
        <a:lstStyle/>
        <a:p>
          <a:endParaRPr lang="en-US" sz="1400"/>
        </a:p>
      </dgm:t>
    </dgm:pt>
    <dgm:pt modelId="{6EBBD029-F76A-4337-9F30-97FBFE0D9542}" type="sibTrans" cxnId="{0A1FFB39-461F-49FE-81D3-CE604DBA5A36}">
      <dgm:prSet/>
      <dgm:spPr/>
      <dgm:t>
        <a:bodyPr/>
        <a:lstStyle/>
        <a:p>
          <a:endParaRPr lang="en-US" sz="1400"/>
        </a:p>
      </dgm:t>
    </dgm:pt>
    <dgm:pt modelId="{2236FF6C-3247-4DAA-9AEA-9C9D954CD850}">
      <dgm:prSet custT="1"/>
      <dgm:spPr/>
      <dgm:t>
        <a:bodyPr/>
        <a:lstStyle/>
        <a:p>
          <a:pPr algn="l"/>
          <a:r>
            <a:rPr lang="en-US" sz="1400" dirty="0"/>
            <a:t>June</a:t>
          </a:r>
        </a:p>
      </dgm:t>
    </dgm:pt>
    <dgm:pt modelId="{B8CAD581-32A0-4780-9A7A-F9CA76D75067}" type="parTrans" cxnId="{50888258-30EC-4E3D-976A-F5F7424BB163}">
      <dgm:prSet/>
      <dgm:spPr/>
      <dgm:t>
        <a:bodyPr/>
        <a:lstStyle/>
        <a:p>
          <a:endParaRPr lang="en-US" sz="1400"/>
        </a:p>
      </dgm:t>
    </dgm:pt>
    <dgm:pt modelId="{CC429A54-5A7F-4F07-9758-0C0A160C5825}" type="sibTrans" cxnId="{50888258-30EC-4E3D-976A-F5F7424BB163}">
      <dgm:prSet/>
      <dgm:spPr/>
      <dgm:t>
        <a:bodyPr/>
        <a:lstStyle/>
        <a:p>
          <a:endParaRPr lang="en-US" sz="1400"/>
        </a:p>
      </dgm:t>
    </dgm:pt>
    <dgm:pt modelId="{DDA3A22C-27E1-4DE7-9D16-7167370745C6}" type="pres">
      <dgm:prSet presAssocID="{945C65BE-F106-4AAB-A444-1E9119209B13}" presName="Name0" presStyleCnt="0">
        <dgm:presLayoutVars>
          <dgm:dir/>
          <dgm:resizeHandles val="exact"/>
        </dgm:presLayoutVars>
      </dgm:prSet>
      <dgm:spPr/>
      <dgm:t>
        <a:bodyPr/>
        <a:lstStyle/>
        <a:p>
          <a:endParaRPr lang="en-US"/>
        </a:p>
      </dgm:t>
    </dgm:pt>
    <dgm:pt modelId="{96F53DCB-FF86-448A-8354-571805237667}" type="pres">
      <dgm:prSet presAssocID="{1F717F95-EF4A-4119-8E21-AB79C11EC8FD}" presName="parTxOnly" presStyleLbl="node1" presStyleIdx="0" presStyleCnt="9">
        <dgm:presLayoutVars>
          <dgm:bulletEnabled val="1"/>
        </dgm:presLayoutVars>
      </dgm:prSet>
      <dgm:spPr/>
      <dgm:t>
        <a:bodyPr/>
        <a:lstStyle/>
        <a:p>
          <a:endParaRPr lang="en-US"/>
        </a:p>
      </dgm:t>
    </dgm:pt>
    <dgm:pt modelId="{CBBADE88-F3E6-4A50-9D99-314D88D5B298}" type="pres">
      <dgm:prSet presAssocID="{11A0A006-3B60-4CB6-B7F9-7A3549D7FAB6}" presName="parSpace" presStyleCnt="0"/>
      <dgm:spPr/>
    </dgm:pt>
    <dgm:pt modelId="{9F7BCAE7-BD3E-4460-BAD0-D64843189638}" type="pres">
      <dgm:prSet presAssocID="{480275DF-EE5C-4194-B6E2-BAFC2425F7F2}" presName="parTxOnly" presStyleLbl="node1" presStyleIdx="1" presStyleCnt="9">
        <dgm:presLayoutVars>
          <dgm:bulletEnabled val="1"/>
        </dgm:presLayoutVars>
      </dgm:prSet>
      <dgm:spPr/>
      <dgm:t>
        <a:bodyPr/>
        <a:lstStyle/>
        <a:p>
          <a:endParaRPr lang="en-US"/>
        </a:p>
      </dgm:t>
    </dgm:pt>
    <dgm:pt modelId="{04D4895D-E2CD-46AF-B8D1-3A102FC8ED1D}" type="pres">
      <dgm:prSet presAssocID="{53C3406D-981E-47BD-8E20-6BDBABFE1E69}" presName="parSpace" presStyleCnt="0"/>
      <dgm:spPr/>
    </dgm:pt>
    <dgm:pt modelId="{7C8647E3-85DE-48BD-8313-5E966F9A218B}" type="pres">
      <dgm:prSet presAssocID="{C8F30A12-F166-4C5A-A960-1C7568C4E0D5}" presName="parTxOnly" presStyleLbl="node1" presStyleIdx="2" presStyleCnt="9">
        <dgm:presLayoutVars>
          <dgm:bulletEnabled val="1"/>
        </dgm:presLayoutVars>
      </dgm:prSet>
      <dgm:spPr/>
      <dgm:t>
        <a:bodyPr/>
        <a:lstStyle/>
        <a:p>
          <a:endParaRPr lang="en-US"/>
        </a:p>
      </dgm:t>
    </dgm:pt>
    <dgm:pt modelId="{E8301BF7-28F3-4DBD-93A6-EE3741FEF1F5}" type="pres">
      <dgm:prSet presAssocID="{CC360CFD-92FA-4AD5-A45C-466E85F94B20}" presName="parSpace" presStyleCnt="0"/>
      <dgm:spPr/>
    </dgm:pt>
    <dgm:pt modelId="{8F6B1E70-1019-455F-98F8-9A7E72FEAF88}" type="pres">
      <dgm:prSet presAssocID="{C65870B8-40A1-4F30-AA08-C38389740C03}" presName="parTxOnly" presStyleLbl="node1" presStyleIdx="3" presStyleCnt="9">
        <dgm:presLayoutVars>
          <dgm:bulletEnabled val="1"/>
        </dgm:presLayoutVars>
      </dgm:prSet>
      <dgm:spPr/>
      <dgm:t>
        <a:bodyPr/>
        <a:lstStyle/>
        <a:p>
          <a:endParaRPr lang="en-US"/>
        </a:p>
      </dgm:t>
    </dgm:pt>
    <dgm:pt modelId="{8D81498C-F938-4D01-979D-01CDE9AEF2D7}" type="pres">
      <dgm:prSet presAssocID="{9B2AA435-DD6E-4922-950F-19C8C78501DA}" presName="parSpace" presStyleCnt="0"/>
      <dgm:spPr/>
    </dgm:pt>
    <dgm:pt modelId="{8759AD39-7AFD-4923-834B-53AC90A5632D}" type="pres">
      <dgm:prSet presAssocID="{74E8655B-068C-4DCA-BC4A-AE14A9E75D86}" presName="parTxOnly" presStyleLbl="node1" presStyleIdx="4" presStyleCnt="9">
        <dgm:presLayoutVars>
          <dgm:bulletEnabled val="1"/>
        </dgm:presLayoutVars>
      </dgm:prSet>
      <dgm:spPr/>
      <dgm:t>
        <a:bodyPr/>
        <a:lstStyle/>
        <a:p>
          <a:endParaRPr lang="en-US"/>
        </a:p>
      </dgm:t>
    </dgm:pt>
    <dgm:pt modelId="{83ECC8DB-BFB4-4AAF-BCD7-1738250B7553}" type="pres">
      <dgm:prSet presAssocID="{537F5564-0C15-4788-BB61-51385D0F234E}" presName="parSpace" presStyleCnt="0"/>
      <dgm:spPr/>
    </dgm:pt>
    <dgm:pt modelId="{085E89AF-F0C0-42DB-B40F-B6D3FC997AF6}" type="pres">
      <dgm:prSet presAssocID="{96B42ADA-C2EF-40CB-9781-DFEB9244EBBB}" presName="parTxOnly" presStyleLbl="node1" presStyleIdx="5" presStyleCnt="9">
        <dgm:presLayoutVars>
          <dgm:bulletEnabled val="1"/>
        </dgm:presLayoutVars>
      </dgm:prSet>
      <dgm:spPr/>
      <dgm:t>
        <a:bodyPr/>
        <a:lstStyle/>
        <a:p>
          <a:endParaRPr lang="en-US"/>
        </a:p>
      </dgm:t>
    </dgm:pt>
    <dgm:pt modelId="{E9D195C6-DCD2-4220-AE2D-3FCB5788720D}" type="pres">
      <dgm:prSet presAssocID="{C9806C96-B537-4F30-BE62-26016E25076B}" presName="parSpace" presStyleCnt="0"/>
      <dgm:spPr/>
    </dgm:pt>
    <dgm:pt modelId="{162980A1-2BB9-484F-ACA8-BB29CB8FA6C8}" type="pres">
      <dgm:prSet presAssocID="{24383853-2248-4EEF-A958-C6ED4F4D35F9}" presName="parTxOnly" presStyleLbl="node1" presStyleIdx="6" presStyleCnt="9">
        <dgm:presLayoutVars>
          <dgm:bulletEnabled val="1"/>
        </dgm:presLayoutVars>
      </dgm:prSet>
      <dgm:spPr/>
      <dgm:t>
        <a:bodyPr/>
        <a:lstStyle/>
        <a:p>
          <a:endParaRPr lang="en-US"/>
        </a:p>
      </dgm:t>
    </dgm:pt>
    <dgm:pt modelId="{00F578F8-819D-4162-B115-4E65A90EBB94}" type="pres">
      <dgm:prSet presAssocID="{5DD9828D-EBA9-404F-97E7-DCA15D1CBD3F}" presName="parSpace" presStyleCnt="0"/>
      <dgm:spPr/>
    </dgm:pt>
    <dgm:pt modelId="{CCE808A8-7E71-4FD4-BFD7-0C681FC5B002}" type="pres">
      <dgm:prSet presAssocID="{A608E120-81F6-4E0A-B71F-5AE02ED58DEA}" presName="parTxOnly" presStyleLbl="node1" presStyleIdx="7" presStyleCnt="9">
        <dgm:presLayoutVars>
          <dgm:bulletEnabled val="1"/>
        </dgm:presLayoutVars>
      </dgm:prSet>
      <dgm:spPr/>
      <dgm:t>
        <a:bodyPr/>
        <a:lstStyle/>
        <a:p>
          <a:endParaRPr lang="en-US"/>
        </a:p>
      </dgm:t>
    </dgm:pt>
    <dgm:pt modelId="{51C22735-32DD-4031-81C6-6AD79FF74E8F}" type="pres">
      <dgm:prSet presAssocID="{6EBBD029-F76A-4337-9F30-97FBFE0D9542}" presName="parSpace" presStyleCnt="0"/>
      <dgm:spPr/>
    </dgm:pt>
    <dgm:pt modelId="{613CD102-4E60-416C-9BD9-C9591D1E404B}" type="pres">
      <dgm:prSet presAssocID="{2236FF6C-3247-4DAA-9AEA-9C9D954CD850}" presName="parTxOnly" presStyleLbl="node1" presStyleIdx="8" presStyleCnt="9">
        <dgm:presLayoutVars>
          <dgm:bulletEnabled val="1"/>
        </dgm:presLayoutVars>
      </dgm:prSet>
      <dgm:spPr/>
      <dgm:t>
        <a:bodyPr/>
        <a:lstStyle/>
        <a:p>
          <a:endParaRPr lang="en-US"/>
        </a:p>
      </dgm:t>
    </dgm:pt>
  </dgm:ptLst>
  <dgm:cxnLst>
    <dgm:cxn modelId="{3FC9C7E4-E952-4992-B694-5639257F3F33}" type="presOf" srcId="{945C65BE-F106-4AAB-A444-1E9119209B13}" destId="{DDA3A22C-27E1-4DE7-9D16-7167370745C6}" srcOrd="0" destOrd="0" presId="urn:microsoft.com/office/officeart/2005/8/layout/hChevron3"/>
    <dgm:cxn modelId="{BFF60704-F06D-4C3E-8A0F-2EA00BF7B1A9}" srcId="{945C65BE-F106-4AAB-A444-1E9119209B13}" destId="{96B42ADA-C2EF-40CB-9781-DFEB9244EBBB}" srcOrd="5" destOrd="0" parTransId="{D6E7EDFD-C0A2-49CE-A5B1-E9127BB7F4FE}" sibTransId="{C9806C96-B537-4F30-BE62-26016E25076B}"/>
    <dgm:cxn modelId="{1DF9D058-F092-42B3-97F2-1B0721B4C9DC}" srcId="{945C65BE-F106-4AAB-A444-1E9119209B13}" destId="{74E8655B-068C-4DCA-BC4A-AE14A9E75D86}" srcOrd="4" destOrd="0" parTransId="{7E1DEE39-C7C6-42E3-9884-044B2623F8E0}" sibTransId="{537F5564-0C15-4788-BB61-51385D0F234E}"/>
    <dgm:cxn modelId="{F41D22BE-100A-4FA5-84E8-D6E7C8095DF8}" type="presOf" srcId="{A608E120-81F6-4E0A-B71F-5AE02ED58DEA}" destId="{CCE808A8-7E71-4FD4-BFD7-0C681FC5B002}" srcOrd="0" destOrd="0" presId="urn:microsoft.com/office/officeart/2005/8/layout/hChevron3"/>
    <dgm:cxn modelId="{3C016DE8-7A60-4E6C-B144-3E6F1D95E727}" srcId="{945C65BE-F106-4AAB-A444-1E9119209B13}" destId="{480275DF-EE5C-4194-B6E2-BAFC2425F7F2}" srcOrd="1" destOrd="0" parTransId="{174A279C-EA27-4D1C-9935-59F384D8ECD8}" sibTransId="{53C3406D-981E-47BD-8E20-6BDBABFE1E69}"/>
    <dgm:cxn modelId="{232EF75A-CE22-454A-99EC-6125D88C56D9}" type="presOf" srcId="{2236FF6C-3247-4DAA-9AEA-9C9D954CD850}" destId="{613CD102-4E60-416C-9BD9-C9591D1E404B}" srcOrd="0" destOrd="0" presId="urn:microsoft.com/office/officeart/2005/8/layout/hChevron3"/>
    <dgm:cxn modelId="{39CECE3D-7590-4B18-91B1-D044D90CBD5A}" type="presOf" srcId="{74E8655B-068C-4DCA-BC4A-AE14A9E75D86}" destId="{8759AD39-7AFD-4923-834B-53AC90A5632D}" srcOrd="0" destOrd="0" presId="urn:microsoft.com/office/officeart/2005/8/layout/hChevron3"/>
    <dgm:cxn modelId="{59A3BDF2-C180-444C-9BE4-C9E7683EF951}" type="presOf" srcId="{1F717F95-EF4A-4119-8E21-AB79C11EC8FD}" destId="{96F53DCB-FF86-448A-8354-571805237667}" srcOrd="0" destOrd="0" presId="urn:microsoft.com/office/officeart/2005/8/layout/hChevron3"/>
    <dgm:cxn modelId="{59778434-C0B1-4FEA-96EF-6E717C2DA244}" type="presOf" srcId="{C8F30A12-F166-4C5A-A960-1C7568C4E0D5}" destId="{7C8647E3-85DE-48BD-8313-5E966F9A218B}" srcOrd="0" destOrd="0" presId="urn:microsoft.com/office/officeart/2005/8/layout/hChevron3"/>
    <dgm:cxn modelId="{9EDF8DF9-D46E-47F5-8F85-258A6AE44487}" srcId="{945C65BE-F106-4AAB-A444-1E9119209B13}" destId="{C65870B8-40A1-4F30-AA08-C38389740C03}" srcOrd="3" destOrd="0" parTransId="{73073F03-E064-4378-87DD-C119B32A96B3}" sibTransId="{9B2AA435-DD6E-4922-950F-19C8C78501DA}"/>
    <dgm:cxn modelId="{AEFFE01D-AA4D-433A-871F-1879BBA25E0F}" type="presOf" srcId="{96B42ADA-C2EF-40CB-9781-DFEB9244EBBB}" destId="{085E89AF-F0C0-42DB-B40F-B6D3FC997AF6}" srcOrd="0" destOrd="0" presId="urn:microsoft.com/office/officeart/2005/8/layout/hChevron3"/>
    <dgm:cxn modelId="{0A1FFB39-461F-49FE-81D3-CE604DBA5A36}" srcId="{945C65BE-F106-4AAB-A444-1E9119209B13}" destId="{A608E120-81F6-4E0A-B71F-5AE02ED58DEA}" srcOrd="7" destOrd="0" parTransId="{4CDFFCA4-3871-4002-9490-A6FFA2682F34}" sibTransId="{6EBBD029-F76A-4337-9F30-97FBFE0D9542}"/>
    <dgm:cxn modelId="{50888258-30EC-4E3D-976A-F5F7424BB163}" srcId="{945C65BE-F106-4AAB-A444-1E9119209B13}" destId="{2236FF6C-3247-4DAA-9AEA-9C9D954CD850}" srcOrd="8" destOrd="0" parTransId="{B8CAD581-32A0-4780-9A7A-F9CA76D75067}" sibTransId="{CC429A54-5A7F-4F07-9758-0C0A160C5825}"/>
    <dgm:cxn modelId="{1E60836C-21F3-45E3-B06E-3CB63D731E72}" srcId="{945C65BE-F106-4AAB-A444-1E9119209B13}" destId="{24383853-2248-4EEF-A958-C6ED4F4D35F9}" srcOrd="6" destOrd="0" parTransId="{1DC262EB-F96B-41B9-8DBC-2B07DA003F12}" sibTransId="{5DD9828D-EBA9-404F-97E7-DCA15D1CBD3F}"/>
    <dgm:cxn modelId="{D1B78BDC-F5E7-43FB-8F59-11EC49C84F2F}" srcId="{945C65BE-F106-4AAB-A444-1E9119209B13}" destId="{1F717F95-EF4A-4119-8E21-AB79C11EC8FD}" srcOrd="0" destOrd="0" parTransId="{E06C3D72-54F2-47C1-9F8E-C5DE0C079BBF}" sibTransId="{11A0A006-3B60-4CB6-B7F9-7A3549D7FAB6}"/>
    <dgm:cxn modelId="{A7866F47-4306-4FC1-BE69-9C8A7C17EA35}" type="presOf" srcId="{C65870B8-40A1-4F30-AA08-C38389740C03}" destId="{8F6B1E70-1019-455F-98F8-9A7E72FEAF88}" srcOrd="0" destOrd="0" presId="urn:microsoft.com/office/officeart/2005/8/layout/hChevron3"/>
    <dgm:cxn modelId="{C3540BFC-7DD3-49AC-ABE1-F969EA4A7E67}" srcId="{945C65BE-F106-4AAB-A444-1E9119209B13}" destId="{C8F30A12-F166-4C5A-A960-1C7568C4E0D5}" srcOrd="2" destOrd="0" parTransId="{744C20DF-C948-401A-9DBF-6D67BC932F45}" sibTransId="{CC360CFD-92FA-4AD5-A45C-466E85F94B20}"/>
    <dgm:cxn modelId="{A73C5592-B1D1-46AF-9D38-A475F2169FC4}" type="presOf" srcId="{480275DF-EE5C-4194-B6E2-BAFC2425F7F2}" destId="{9F7BCAE7-BD3E-4460-BAD0-D64843189638}" srcOrd="0" destOrd="0" presId="urn:microsoft.com/office/officeart/2005/8/layout/hChevron3"/>
    <dgm:cxn modelId="{ED9E8C25-C3CB-4DF0-A48A-F1580304B9E1}" type="presOf" srcId="{24383853-2248-4EEF-A958-C6ED4F4D35F9}" destId="{162980A1-2BB9-484F-ACA8-BB29CB8FA6C8}" srcOrd="0" destOrd="0" presId="urn:microsoft.com/office/officeart/2005/8/layout/hChevron3"/>
    <dgm:cxn modelId="{31E0B50A-DEBA-43E8-8054-9B969D224F8B}" type="presParOf" srcId="{DDA3A22C-27E1-4DE7-9D16-7167370745C6}" destId="{96F53DCB-FF86-448A-8354-571805237667}" srcOrd="0" destOrd="0" presId="urn:microsoft.com/office/officeart/2005/8/layout/hChevron3"/>
    <dgm:cxn modelId="{5521E342-23E4-4608-A231-E417DD9EEAA4}" type="presParOf" srcId="{DDA3A22C-27E1-4DE7-9D16-7167370745C6}" destId="{CBBADE88-F3E6-4A50-9D99-314D88D5B298}" srcOrd="1" destOrd="0" presId="urn:microsoft.com/office/officeart/2005/8/layout/hChevron3"/>
    <dgm:cxn modelId="{14F49B7F-7A47-4BB2-AAB0-A04F3FA386E6}" type="presParOf" srcId="{DDA3A22C-27E1-4DE7-9D16-7167370745C6}" destId="{9F7BCAE7-BD3E-4460-BAD0-D64843189638}" srcOrd="2" destOrd="0" presId="urn:microsoft.com/office/officeart/2005/8/layout/hChevron3"/>
    <dgm:cxn modelId="{EEDEFDF0-B4B3-4397-AA4B-CA86A83A2051}" type="presParOf" srcId="{DDA3A22C-27E1-4DE7-9D16-7167370745C6}" destId="{04D4895D-E2CD-46AF-B8D1-3A102FC8ED1D}" srcOrd="3" destOrd="0" presId="urn:microsoft.com/office/officeart/2005/8/layout/hChevron3"/>
    <dgm:cxn modelId="{39B6F0A6-BB6C-42D8-884C-4BDDE0108FAD}" type="presParOf" srcId="{DDA3A22C-27E1-4DE7-9D16-7167370745C6}" destId="{7C8647E3-85DE-48BD-8313-5E966F9A218B}" srcOrd="4" destOrd="0" presId="urn:microsoft.com/office/officeart/2005/8/layout/hChevron3"/>
    <dgm:cxn modelId="{EDCF4EEF-2C73-4810-B1C6-94E40F431FE7}" type="presParOf" srcId="{DDA3A22C-27E1-4DE7-9D16-7167370745C6}" destId="{E8301BF7-28F3-4DBD-93A6-EE3741FEF1F5}" srcOrd="5" destOrd="0" presId="urn:microsoft.com/office/officeart/2005/8/layout/hChevron3"/>
    <dgm:cxn modelId="{FDAB93B7-5645-4903-93FF-0C4006475BB4}" type="presParOf" srcId="{DDA3A22C-27E1-4DE7-9D16-7167370745C6}" destId="{8F6B1E70-1019-455F-98F8-9A7E72FEAF88}" srcOrd="6" destOrd="0" presId="urn:microsoft.com/office/officeart/2005/8/layout/hChevron3"/>
    <dgm:cxn modelId="{2BC88B26-208E-45F1-B733-EEBB77B61529}" type="presParOf" srcId="{DDA3A22C-27E1-4DE7-9D16-7167370745C6}" destId="{8D81498C-F938-4D01-979D-01CDE9AEF2D7}" srcOrd="7" destOrd="0" presId="urn:microsoft.com/office/officeart/2005/8/layout/hChevron3"/>
    <dgm:cxn modelId="{51B7E0A6-9B6C-4530-AD24-B827BB505010}" type="presParOf" srcId="{DDA3A22C-27E1-4DE7-9D16-7167370745C6}" destId="{8759AD39-7AFD-4923-834B-53AC90A5632D}" srcOrd="8" destOrd="0" presId="urn:microsoft.com/office/officeart/2005/8/layout/hChevron3"/>
    <dgm:cxn modelId="{6064C036-40DD-4D52-B1A5-3D6F3D6850B0}" type="presParOf" srcId="{DDA3A22C-27E1-4DE7-9D16-7167370745C6}" destId="{83ECC8DB-BFB4-4AAF-BCD7-1738250B7553}" srcOrd="9" destOrd="0" presId="urn:microsoft.com/office/officeart/2005/8/layout/hChevron3"/>
    <dgm:cxn modelId="{E92FE6FF-E1F0-4D74-9FEE-F425665C57F2}" type="presParOf" srcId="{DDA3A22C-27E1-4DE7-9D16-7167370745C6}" destId="{085E89AF-F0C0-42DB-B40F-B6D3FC997AF6}" srcOrd="10" destOrd="0" presId="urn:microsoft.com/office/officeart/2005/8/layout/hChevron3"/>
    <dgm:cxn modelId="{26DF8717-6099-4A57-85BB-DEF397EE69BF}" type="presParOf" srcId="{DDA3A22C-27E1-4DE7-9D16-7167370745C6}" destId="{E9D195C6-DCD2-4220-AE2D-3FCB5788720D}" srcOrd="11" destOrd="0" presId="urn:microsoft.com/office/officeart/2005/8/layout/hChevron3"/>
    <dgm:cxn modelId="{D3586A6B-9235-4D37-8A78-96F61D559074}" type="presParOf" srcId="{DDA3A22C-27E1-4DE7-9D16-7167370745C6}" destId="{162980A1-2BB9-484F-ACA8-BB29CB8FA6C8}" srcOrd="12" destOrd="0" presId="urn:microsoft.com/office/officeart/2005/8/layout/hChevron3"/>
    <dgm:cxn modelId="{AD95C1B6-8749-45B9-9730-C3DDFB1AC487}" type="presParOf" srcId="{DDA3A22C-27E1-4DE7-9D16-7167370745C6}" destId="{00F578F8-819D-4162-B115-4E65A90EBB94}" srcOrd="13" destOrd="0" presId="urn:microsoft.com/office/officeart/2005/8/layout/hChevron3"/>
    <dgm:cxn modelId="{E418D06B-2289-4BBF-9B05-651C1E9E2340}" type="presParOf" srcId="{DDA3A22C-27E1-4DE7-9D16-7167370745C6}" destId="{CCE808A8-7E71-4FD4-BFD7-0C681FC5B002}" srcOrd="14" destOrd="0" presId="urn:microsoft.com/office/officeart/2005/8/layout/hChevron3"/>
    <dgm:cxn modelId="{D36DFFC8-3DCE-46C1-B6C5-9D37A7CDE9C9}" type="presParOf" srcId="{DDA3A22C-27E1-4DE7-9D16-7167370745C6}" destId="{51C22735-32DD-4031-81C6-6AD79FF74E8F}" srcOrd="15" destOrd="0" presId="urn:microsoft.com/office/officeart/2005/8/layout/hChevron3"/>
    <dgm:cxn modelId="{F724B740-6AA7-44C7-A274-8F308FE41D0F}" type="presParOf" srcId="{DDA3A22C-27E1-4DE7-9D16-7167370745C6}" destId="{613CD102-4E60-416C-9BD9-C9591D1E404B}" srcOrd="1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53DCB-FF86-448A-8354-571805237667}">
      <dsp:nvSpPr>
        <dsp:cNvPr id="0" name=""/>
        <dsp:cNvSpPr/>
      </dsp:nvSpPr>
      <dsp:spPr>
        <a:xfrm>
          <a:off x="4627" y="0"/>
          <a:ext cx="1346759" cy="293471"/>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l" defTabSz="622300">
            <a:lnSpc>
              <a:spcPct val="90000"/>
            </a:lnSpc>
            <a:spcBef>
              <a:spcPct val="0"/>
            </a:spcBef>
            <a:spcAft>
              <a:spcPct val="35000"/>
            </a:spcAft>
          </a:pPr>
          <a:r>
            <a:rPr lang="en-US" sz="1400" kern="1200" dirty="0"/>
            <a:t>October</a:t>
          </a:r>
        </a:p>
      </dsp:txBody>
      <dsp:txXfrm>
        <a:off x="4627" y="0"/>
        <a:ext cx="1273391" cy="293471"/>
      </dsp:txXfrm>
    </dsp:sp>
    <dsp:sp modelId="{9F7BCAE7-BD3E-4460-BAD0-D64843189638}">
      <dsp:nvSpPr>
        <dsp:cNvPr id="0" name=""/>
        <dsp:cNvSpPr/>
      </dsp:nvSpPr>
      <dsp:spPr>
        <a:xfrm>
          <a:off x="1082034" y="0"/>
          <a:ext cx="1346759" cy="293471"/>
        </a:xfrm>
        <a:prstGeom prst="chevron">
          <a:avLst/>
        </a:prstGeom>
        <a:solidFill>
          <a:schemeClr val="accent3">
            <a:hueOff val="338825"/>
            <a:satOff val="12500"/>
            <a:lumOff val="-18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l" defTabSz="622300">
            <a:lnSpc>
              <a:spcPct val="90000"/>
            </a:lnSpc>
            <a:spcBef>
              <a:spcPct val="0"/>
            </a:spcBef>
            <a:spcAft>
              <a:spcPct val="35000"/>
            </a:spcAft>
          </a:pPr>
          <a:r>
            <a:rPr lang="en-US" sz="1400" kern="1200" dirty="0"/>
            <a:t>November</a:t>
          </a:r>
        </a:p>
      </dsp:txBody>
      <dsp:txXfrm>
        <a:off x="1228770" y="0"/>
        <a:ext cx="1053288" cy="293471"/>
      </dsp:txXfrm>
    </dsp:sp>
    <dsp:sp modelId="{7C8647E3-85DE-48BD-8313-5E966F9A218B}">
      <dsp:nvSpPr>
        <dsp:cNvPr id="0" name=""/>
        <dsp:cNvSpPr/>
      </dsp:nvSpPr>
      <dsp:spPr>
        <a:xfrm>
          <a:off x="2159442" y="0"/>
          <a:ext cx="1346759" cy="293471"/>
        </a:xfrm>
        <a:prstGeom prst="chevron">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l" defTabSz="622300">
            <a:lnSpc>
              <a:spcPct val="90000"/>
            </a:lnSpc>
            <a:spcBef>
              <a:spcPct val="0"/>
            </a:spcBef>
            <a:spcAft>
              <a:spcPct val="35000"/>
            </a:spcAft>
          </a:pPr>
          <a:r>
            <a:rPr lang="en-US" sz="1400" kern="1200" dirty="0"/>
            <a:t>December</a:t>
          </a:r>
        </a:p>
      </dsp:txBody>
      <dsp:txXfrm>
        <a:off x="2306178" y="0"/>
        <a:ext cx="1053288" cy="293471"/>
      </dsp:txXfrm>
    </dsp:sp>
    <dsp:sp modelId="{8F6B1E70-1019-455F-98F8-9A7E72FEAF88}">
      <dsp:nvSpPr>
        <dsp:cNvPr id="0" name=""/>
        <dsp:cNvSpPr/>
      </dsp:nvSpPr>
      <dsp:spPr>
        <a:xfrm>
          <a:off x="3236849" y="0"/>
          <a:ext cx="1346759" cy="293471"/>
        </a:xfrm>
        <a:prstGeom prst="chevron">
          <a:avLst/>
        </a:prstGeom>
        <a:solidFill>
          <a:schemeClr val="accent3">
            <a:hueOff val="1016475"/>
            <a:satOff val="37500"/>
            <a:lumOff val="-55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l" defTabSz="622300">
            <a:lnSpc>
              <a:spcPct val="90000"/>
            </a:lnSpc>
            <a:spcBef>
              <a:spcPct val="0"/>
            </a:spcBef>
            <a:spcAft>
              <a:spcPct val="35000"/>
            </a:spcAft>
          </a:pPr>
          <a:r>
            <a:rPr lang="en-US" sz="1400" kern="1200" dirty="0"/>
            <a:t>January</a:t>
          </a:r>
        </a:p>
      </dsp:txBody>
      <dsp:txXfrm>
        <a:off x="3383585" y="0"/>
        <a:ext cx="1053288" cy="293471"/>
      </dsp:txXfrm>
    </dsp:sp>
    <dsp:sp modelId="{8759AD39-7AFD-4923-834B-53AC90A5632D}">
      <dsp:nvSpPr>
        <dsp:cNvPr id="0" name=""/>
        <dsp:cNvSpPr/>
      </dsp:nvSpPr>
      <dsp:spPr>
        <a:xfrm>
          <a:off x="4314256" y="0"/>
          <a:ext cx="1346759" cy="293471"/>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l" defTabSz="622300">
            <a:lnSpc>
              <a:spcPct val="90000"/>
            </a:lnSpc>
            <a:spcBef>
              <a:spcPct val="0"/>
            </a:spcBef>
            <a:spcAft>
              <a:spcPct val="35000"/>
            </a:spcAft>
          </a:pPr>
          <a:r>
            <a:rPr lang="en-US" sz="1400" kern="1200" dirty="0"/>
            <a:t>February</a:t>
          </a:r>
        </a:p>
      </dsp:txBody>
      <dsp:txXfrm>
        <a:off x="4460992" y="0"/>
        <a:ext cx="1053288" cy="293471"/>
      </dsp:txXfrm>
    </dsp:sp>
    <dsp:sp modelId="{085E89AF-F0C0-42DB-B40F-B6D3FC997AF6}">
      <dsp:nvSpPr>
        <dsp:cNvPr id="0" name=""/>
        <dsp:cNvSpPr/>
      </dsp:nvSpPr>
      <dsp:spPr>
        <a:xfrm>
          <a:off x="5391664" y="0"/>
          <a:ext cx="1346759" cy="293471"/>
        </a:xfrm>
        <a:prstGeom prst="chevron">
          <a:avLst/>
        </a:prstGeom>
        <a:solidFill>
          <a:schemeClr val="accent3">
            <a:hueOff val="1694124"/>
            <a:satOff val="62500"/>
            <a:lumOff val="-91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l" defTabSz="622300">
            <a:lnSpc>
              <a:spcPct val="90000"/>
            </a:lnSpc>
            <a:spcBef>
              <a:spcPct val="0"/>
            </a:spcBef>
            <a:spcAft>
              <a:spcPct val="35000"/>
            </a:spcAft>
          </a:pPr>
          <a:r>
            <a:rPr lang="en-US" sz="1400" kern="1200" dirty="0"/>
            <a:t>March</a:t>
          </a:r>
        </a:p>
      </dsp:txBody>
      <dsp:txXfrm>
        <a:off x="5538400" y="0"/>
        <a:ext cx="1053288" cy="293471"/>
      </dsp:txXfrm>
    </dsp:sp>
    <dsp:sp modelId="{162980A1-2BB9-484F-ACA8-BB29CB8FA6C8}">
      <dsp:nvSpPr>
        <dsp:cNvPr id="0" name=""/>
        <dsp:cNvSpPr/>
      </dsp:nvSpPr>
      <dsp:spPr>
        <a:xfrm>
          <a:off x="6469071" y="0"/>
          <a:ext cx="1346759" cy="293471"/>
        </a:xfrm>
        <a:prstGeom prst="chevron">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l" defTabSz="622300">
            <a:lnSpc>
              <a:spcPct val="90000"/>
            </a:lnSpc>
            <a:spcBef>
              <a:spcPct val="0"/>
            </a:spcBef>
            <a:spcAft>
              <a:spcPct val="35000"/>
            </a:spcAft>
          </a:pPr>
          <a:r>
            <a:rPr lang="en-US" sz="1400" kern="1200" dirty="0"/>
            <a:t>April</a:t>
          </a:r>
        </a:p>
      </dsp:txBody>
      <dsp:txXfrm>
        <a:off x="6615807" y="0"/>
        <a:ext cx="1053288" cy="293471"/>
      </dsp:txXfrm>
    </dsp:sp>
    <dsp:sp modelId="{CCE808A8-7E71-4FD4-BFD7-0C681FC5B002}">
      <dsp:nvSpPr>
        <dsp:cNvPr id="0" name=""/>
        <dsp:cNvSpPr/>
      </dsp:nvSpPr>
      <dsp:spPr>
        <a:xfrm>
          <a:off x="7546479" y="0"/>
          <a:ext cx="1346759" cy="293471"/>
        </a:xfrm>
        <a:prstGeom prst="chevron">
          <a:avLst/>
        </a:prstGeom>
        <a:solidFill>
          <a:schemeClr val="accent3">
            <a:hueOff val="2371774"/>
            <a:satOff val="87500"/>
            <a:lumOff val="-128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l" defTabSz="622300">
            <a:lnSpc>
              <a:spcPct val="90000"/>
            </a:lnSpc>
            <a:spcBef>
              <a:spcPct val="0"/>
            </a:spcBef>
            <a:spcAft>
              <a:spcPct val="35000"/>
            </a:spcAft>
          </a:pPr>
          <a:r>
            <a:rPr lang="en-US" sz="1400" kern="1200" dirty="0"/>
            <a:t>May</a:t>
          </a:r>
        </a:p>
      </dsp:txBody>
      <dsp:txXfrm>
        <a:off x="7693215" y="0"/>
        <a:ext cx="1053288" cy="293471"/>
      </dsp:txXfrm>
    </dsp:sp>
    <dsp:sp modelId="{613CD102-4E60-416C-9BD9-C9591D1E404B}">
      <dsp:nvSpPr>
        <dsp:cNvPr id="0" name=""/>
        <dsp:cNvSpPr/>
      </dsp:nvSpPr>
      <dsp:spPr>
        <a:xfrm>
          <a:off x="8623886" y="0"/>
          <a:ext cx="1346759" cy="293471"/>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l" defTabSz="622300">
            <a:lnSpc>
              <a:spcPct val="90000"/>
            </a:lnSpc>
            <a:spcBef>
              <a:spcPct val="0"/>
            </a:spcBef>
            <a:spcAft>
              <a:spcPct val="35000"/>
            </a:spcAft>
          </a:pPr>
          <a:r>
            <a:rPr lang="en-US" sz="1400" kern="1200" dirty="0"/>
            <a:t>June</a:t>
          </a:r>
        </a:p>
      </dsp:txBody>
      <dsp:txXfrm>
        <a:off x="8770622" y="0"/>
        <a:ext cx="1053288" cy="29347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6T20:56:04.593"/>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2993 139 16383,'-57'-21'0,"-2"0"0,1 4 0,-5 0 0,0 3 0,-18 1 0,-13 3 0,41 5 0,-3 1 0,-7 0 0,-1 1 0,2 0 0,-2 1 0,-4 0 0,0 1 0,-2 0 0,2 0 0,3 1 0,1 0 0,6 1 0,2-1 0,-33 2 0,22 0 0,17-1 0,14 3 0,2 0 0,-7 4 0,-8 2 0,-11 5 0,-6 4 0,4 1 0,3 4 0,4 2 0,1 4 0,-6 10 0,-4 7 0,-1 4 0,0 2 0,5-3 0,3 0 0,-3 4 0,1 2 0,-2 6 0,3 6 0,7 1 0,6 2 0,8-4 0,9-4 0,6 1 0,3-1 0,1 3 0,0 6 0,1 2 0,2 6 0,3 7 0,2 4 0,3 7 0,4-46 0,1 2 0,1 1 0,0 2 0,0 2 0,0 2 0,2 2 0,0 0 0,1-2 0,2 0 0,0-1 0,1-2 0,2-1 0,0-2 0,11 43 0,2-4 0,2-8 0,1-5 0,1 3 0,5 5 0,-12-41 0,1 0 0,3 2 0,1 1 0,2-1 0,1-1 0,2 0 0,2 0 0,1 1 0,2 0 0,2 3 0,1 0 0,5 6 0,2 3 0,2 2 0,1 1 0,0-1 0,1-1 0,-1-3 0,1-3 0,-3-7 0,1-4 0,-5-9 0,1-2 0,3-3 0,0-1 0,4-3 0,1-1 0,6 2 0,3-1 0,7 2 0,3-2 0,2 0 0,1-3 0,2-3 0,1-2 0,4-2 0,2-2 0,-1-2 0,2-3 0,4-1 0,2-2 0,3 0 0,1-2 0,-2-2 0,1-1 0,1-1 0,0-2 0,-2 1 0,-1-2 0,5-1 0,-5-1 0,-29 2 0,0-1 0,23-1 0,1 0 0,-20 0 0,1-1 0,16-1 0,2-1 0,1 0 0,-4-2 0,-16 1 0,-3-3 0,-7-1 0,-2-1 0,30-13 0,-5-3 0,0 1 0,-3 1 0,-2 1 0,-4-2 0,-8-5 0,-1-10 0,-5-10 0,-8-6 0,-7-5 0,-10 1 0,-6 0 0,-2-6 0,-1-7 0,-2-11 0,-9 37 0,0-1 0,-2-2 0,0 0 0,-1-2 0,-2 0 0,0 1 0,0 0 0,-1-47 0,-1 2 0,0 6 0,0 8 0,0 7 0,0 3 0,0 3 0,0-5 0,-2-2 0,-1 2 0,-3-4 0,-2 0 0,-2 2 0,-2 1 0,0 8 0,-6-19 0,8 35 0,-1 5 0,0-2 0,-10-33 0,7 28 0,-1-2 0,-1-1 0,-1 1 0,2 8 0,0 2 0,-13-34 0,2 14 0,-1 8 0,2 8 0,-2 3 0,-4-1 0,-4-2 0,-7-7 0,-8-6 0,-5-7 0,23 32 0,-1 0 0,-2-1 0,1 1 0,-1 2 0,-1 0 0,-33-30 0,8 11 0,9 11 0,8 9 0,7 9 0,4 8 0,3 6 0,2 4 0,-4 1 0,-9-1 0,-11-4 0,-16-5 0,-7-4 0,2-1 0,5 1 0,6 4 0,10 5 0,8 4 0,9 4 0,8 4 0,-3-1 0,-9 1 0,-15-3 0,-12 0 0,-3-2 0,7 1 0,15 0 0,22 3 0,11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6T20:56:08.044"/>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3973 473 16383,'-83'-10'0,"33"3"0,-3-2 0,-10-5 0,-4-3 0,-19-9 0,-6-5 0,18 4 0,-2-2 0,-2 0 0,-6-3 0,-3-1 0,0 2 0,3 2 0,-1 1 0,1 3 0,5 3 0,1 3 0,1 3 0,-24 0 0,4 5 0,18 5 0,3 2 0,7 3 0,2 1 0,6 1 0,0 2 0,-4 2 0,-1 2 0,-12 3 0,-3 2 0,-7 3 0,-2 1 0,-5 3 0,0 2 0,1 2 0,1 2 0,9-1 0,3 3 0,4 1 0,2 1 0,7 1 0,4 1 0,8-1 0,3 2 0,5 0 0,2 1 0,6-1 0,3 1 0,-25 32 0,10 3 0,12 2 0,7 5 0,2 12 0,2 6 0,16-44 0,1 0 0,1 2 0,2 0 0,2-1 0,1 0 0,-3 48 0,4 0 0,3-3 0,3 2 0,1-46 0,1 1 0,1-1 0,1 0 0,3 3 0,2-1 0,2 1 0,2 0 0,2-2 0,2 0 0,3 3 0,2 0 0,1-2 0,2 1 0,1 0 0,3 0 0,4 3 0,2 1 0,2-1 0,3 0 0,5 3 0,2-1 0,6 1 0,2 0 0,4 0 0,4 0 0,10 4 0,4 1 0,-21-19 0,2 0 0,0-1 0,4 3 0,0-1 0,2 0 0,4 2 0,1 0 0,0 0 0,2 0 0,1-1 0,0 0 0,2 0 0,0-2 0,1 0 0,5-1 0,1-1 0,2-1 0,3-1 0,1-1 0,2-3 0,-19-9 0,0-2 0,2-1 0,1-1 0,7 0 0,2-1 0,1-1 0,0-1 0,0-2 0,0 0 0,0-2 0,0-1 0,-2-3 0,0-1 0,0-1 0,-1-2 0,-3-2 0,0-1 0,-1-1 0,-2-2 0,14-2 0,-3-2 0,-2-2 0,-4-2 0,-2-2 0,-3-1 0,26-5 0,-7-3 0,-17-1 0,-5-1 0,-11 1 0,-4-2 0,34-18 0,-13-4 0,1-10 0,-1-12 0,-41 28 0,-2-3 0,-1-4 0,-4-1 0,-1-4 0,-3-2 0,-1-2 0,-1-1 0,0-7 0,0-1 0,0-2 0,-3-3 0,-2-3 0,-3-3 0,-2-5 0,-4 0 0,-4 2 0,-2 0 0,-2 2 0,-2 1 0,-1 4 0,-1 2 0,0 6 0,-2 1 0,-1 0 0,-1 1 0,-2 3 0,-1 0 0,-2 2 0,-1-1 0,-1 2 0,-1 1 0,-15-44 0,-2 4 0,-2 4 0,-1 1 0,0 6 0,2 7 0,2 10 0,-3 0 0,-10-9 0,15 30 0,-2-2 0,-6-5 0,-3-2 0,-3-1 0,-1 0 0,0 3 0,-1 1 0,1 2 0,0 1 0,2 5 0,0 1 0,0 3 0,-1 1 0,-1 1 0,-1 2 0,-1 0 0,0 2 0,0 0 0,-1 0 0,0-1 0,0-1 0,0-3 0,1 0 0,-2-3 0,0-1 0,-2-2 0,0 1 0,1 3 0,1 2 0,1 5 0,1 4 0,-35-9 0,11 17 0,2 10 0,-5 3 0,-13 1 0,34 0 0,-3 1 0,-6 0 0,-3 0 0,-9 0 0,-4 0 0,-5-1 0,-2-1 0,2 1 0,2-1 0,8 0 0,4 0 0,-24 0 0,43 2 0,28 1 0,16 0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6T20:56:15.467"/>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0 32 16383,'58'-2'0,"0"0"0,0 0 0,-1 0 0,-1 1 0,-1-1 0,1 1 0,0-1 0,-3 1 0,-1 0 0,40 0 0,-22 0 0,-22 1 0,-18-1 0,-12 0 0,-9 1 0,7-1 0,-2 0 0,10-2 0,-2 1 0,5 0 0,2 0 0,0 1 0,-2 1 0,-2 0 0,3 0 0,27 0 0,32 0 0,-26 0 0,3 0 0,3 0 0,1 0 0,-6 0 0,-2 0 0,30 0 0,-34 0 0,-24 0 0,-13 0 0,0 0 0,9 0 0,11 0 0,14 0 0,11 0 0,4 1 0,3 0 0,-5 1 0,-8 0 0,-7-1 0,-2 0 0,4-1 0,25 1 0,-27 0 0,2-1 0,15 2 0,4 0 0,9 1 0,2 0 0,-2 0 0,-1 0 0,-2 0 0,-3-1 0,-12 0 0,-3 0 0,36 0 0,-17-1 0,-7 0 0,8-1 0,-30 0 0,2 0 0,10 0 0,2 0 0,4 1 0,0-1 0,2 1 0,-2 0 0,-5 0 0,-3 0 0,-5 1 0,-1 0 0,-1-1 0,0 1 0,-1 0 0,-1 0 0,1-1 0,0 1 0,47 1 0,-11 0 0,-4 1 0,-7-1 0,4 0 0,10 0 0,-41-1 0,1 1 0,4-1 0,-1 0 0,0-1 0,-2 1 0,37 2 0,-23-2 0,-20 0 0,-20-1 0,-4-1 0,-2 1 0,-3 0 0,-2 0 0,13-1 0,6 0 0,21 1 0,9 0 0,6 0 0,3-1 0,-6 0 0,-19 0 0,-23 0 0,-17 0 0,-9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26B65-BD17-7B46-8C89-9CDD4DDC4380}" type="datetimeFigureOut">
              <a:rPr lang="en-US" smtClean="0"/>
              <a:t>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3CDDD-C984-2E4D-8C57-76A50E147CE4}" type="slidenum">
              <a:rPr lang="en-US" smtClean="0"/>
              <a:t>‹#›</a:t>
            </a:fld>
            <a:endParaRPr lang="en-US"/>
          </a:p>
        </p:txBody>
      </p:sp>
    </p:spTree>
    <p:extLst>
      <p:ext uri="{BB962C8B-B14F-4D97-AF65-F5344CB8AC3E}">
        <p14:creationId xmlns:p14="http://schemas.microsoft.com/office/powerpoint/2010/main" val="3838394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baseline="0" dirty="0"/>
              <a:t>PRAYER</a:t>
            </a:r>
          </a:p>
        </p:txBody>
      </p:sp>
      <p:sp>
        <p:nvSpPr>
          <p:cNvPr id="4" name="Slide Number Placeholder 3"/>
          <p:cNvSpPr>
            <a:spLocks noGrp="1"/>
          </p:cNvSpPr>
          <p:nvPr>
            <p:ph type="sldNum" sz="quarter" idx="5"/>
          </p:nvPr>
        </p:nvSpPr>
        <p:spPr/>
        <p:txBody>
          <a:bodyPr/>
          <a:lstStyle/>
          <a:p>
            <a:fld id="{83F3CDDD-C984-2E4D-8C57-76A50E147CE4}" type="slidenum">
              <a:rPr lang="en-US" smtClean="0"/>
              <a:t>1</a:t>
            </a:fld>
            <a:endParaRPr lang="en-US"/>
          </a:p>
        </p:txBody>
      </p:sp>
    </p:spTree>
    <p:extLst>
      <p:ext uri="{BB962C8B-B14F-4D97-AF65-F5344CB8AC3E}">
        <p14:creationId xmlns:p14="http://schemas.microsoft.com/office/powerpoint/2010/main" val="282962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celebration of a Mass on October 17. </a:t>
            </a:r>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11</a:t>
            </a:fld>
            <a:endParaRPr lang="en-US"/>
          </a:p>
        </p:txBody>
      </p:sp>
    </p:spTree>
    <p:extLst>
      <p:ext uri="{BB962C8B-B14F-4D97-AF65-F5344CB8AC3E}">
        <p14:creationId xmlns:p14="http://schemas.microsoft.com/office/powerpoint/2010/main" val="1110262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Vatican has given us guidelines, uniting all participants in invoking the Holy Spirit</a:t>
            </a:r>
            <a:r>
              <a:rPr lang="en-US" dirty="0">
                <a:effectLst/>
              </a:rPr>
              <a:t> </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13</a:t>
            </a:fld>
            <a:endParaRPr lang="en-US"/>
          </a:p>
        </p:txBody>
      </p:sp>
    </p:spTree>
    <p:extLst>
      <p:ext uri="{BB962C8B-B14F-4D97-AF65-F5344CB8AC3E}">
        <p14:creationId xmlns:p14="http://schemas.microsoft.com/office/powerpoint/2010/main" val="46073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lots of materials, including 2 very complete documents, helping us to understand the Synod and presenting some advice into listening processes at the local level.  They suggest 10 topics to ponder and lots of details, a logo that expresses us as a universal community under Jesus Christ</a:t>
            </a:r>
            <a:r>
              <a:rPr lang="en-US" dirty="0">
                <a:effectLst/>
              </a:rPr>
              <a:t> </a:t>
            </a:r>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14</a:t>
            </a:fld>
            <a:endParaRPr lang="en-US"/>
          </a:p>
        </p:txBody>
      </p:sp>
    </p:spTree>
    <p:extLst>
      <p:ext uri="{BB962C8B-B14F-4D97-AF65-F5344CB8AC3E}">
        <p14:creationId xmlns:p14="http://schemas.microsoft.com/office/powerpoint/2010/main" val="1738128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the process, particular sessions, and a simple reproducible kit for all participants.  We call it the Parish tool kit, but it can also be used by schools, campus ministries, and other groups.  We have also selected 3 of the10 topics.. </a:t>
            </a:r>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15</a:t>
            </a:fld>
            <a:endParaRPr lang="en-US"/>
          </a:p>
        </p:txBody>
      </p:sp>
    </p:spTree>
    <p:extLst>
      <p:ext uri="{BB962C8B-B14F-4D97-AF65-F5344CB8AC3E}">
        <p14:creationId xmlns:p14="http://schemas.microsoft.com/office/powerpoint/2010/main" val="3340705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training is meant specifically for parish, school, or group leaders to assist you in facilitating listening sessions. This information is also outlined in the Facilitator Guide found on the Archdiocesan website. </a:t>
            </a:r>
          </a:p>
          <a:p>
            <a:r>
              <a:rPr lang="en-US" sz="1200" kern="1200" dirty="0">
                <a:solidFill>
                  <a:schemeClr val="tx1"/>
                </a:solidFill>
                <a:effectLst/>
                <a:latin typeface="+mn-lt"/>
                <a:ea typeface="+mn-ea"/>
                <a:cs typeface="+mn-cs"/>
              </a:rPr>
              <a:t>You can run a gathering in many ways: it could be a large community gathering, or a conversation between two people. It is likely that a small group format would be most successful to elicit sharing in fellowship and intimacy.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this synodal process, special emphasis is being given to prayer and listening to the Holy Spirit, and to share what each and every one of us heard in our prayer.  So we are referring to these sessions as Prayer-Centered Listening Sessions</a:t>
            </a:r>
            <a:r>
              <a:rPr lang="en-US" dirty="0">
                <a:effectLst/>
              </a:rPr>
              <a:t> </a:t>
            </a:r>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17</a:t>
            </a:fld>
            <a:endParaRPr lang="en-US"/>
          </a:p>
        </p:txBody>
      </p:sp>
    </p:spTree>
    <p:extLst>
      <p:ext uri="{BB962C8B-B14F-4D97-AF65-F5344CB8AC3E}">
        <p14:creationId xmlns:p14="http://schemas.microsoft.com/office/powerpoint/2010/main" val="168938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propose 2 options for facilitating this process most effectively:</a:t>
            </a:r>
          </a:p>
          <a:p>
            <a:r>
              <a:rPr lang="en-US" sz="1200" kern="1200" dirty="0">
                <a:solidFill>
                  <a:schemeClr val="tx1"/>
                </a:solidFill>
                <a:effectLst/>
                <a:latin typeface="+mn-lt"/>
                <a:ea typeface="+mn-ea"/>
                <a:cs typeface="+mn-cs"/>
              </a:rPr>
              <a:t>A one-day option, which can be run multiple times, and be done in person or virtually.  You could host a whole day retreat centered on prayer, listening, and reflection. However, understanding people’s busy lives we have condensed it to a 3 and a half hour meeting.</a:t>
            </a:r>
          </a:p>
          <a:p>
            <a:r>
              <a:rPr lang="en-US" sz="1200" kern="1200" dirty="0">
                <a:solidFill>
                  <a:schemeClr val="tx1"/>
                </a:solidFill>
                <a:effectLst/>
                <a:latin typeface="+mn-lt"/>
                <a:ea typeface="+mn-ea"/>
                <a:cs typeface="+mn-cs"/>
              </a:rPr>
              <a:t>We are also offering guidelines for 3 sequenced meetings of 90 minutes each, which could be done at night or mornings, for different audiences and groups in the parish.</a:t>
            </a:r>
          </a:p>
          <a:p>
            <a:r>
              <a:rPr lang="en-US" sz="1200" kern="1200" dirty="0">
                <a:solidFill>
                  <a:schemeClr val="tx1"/>
                </a:solidFill>
                <a:effectLst/>
                <a:latin typeface="+mn-lt"/>
                <a:ea typeface="+mn-ea"/>
                <a:cs typeface="+mn-cs"/>
              </a:rPr>
              <a:t>Some final comments for virtual sessions will also be provided, given the interest in offering the option.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20</a:t>
            </a:fld>
            <a:endParaRPr lang="en-US"/>
          </a:p>
        </p:txBody>
      </p:sp>
    </p:spTree>
    <p:extLst>
      <p:ext uri="{BB962C8B-B14F-4D97-AF65-F5344CB8AC3E}">
        <p14:creationId xmlns:p14="http://schemas.microsoft.com/office/powerpoint/2010/main" val="2654659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the prayer centered listening session itself, both options – one day or 3 consecutive weeks – have a similar framework: </a:t>
            </a:r>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21</a:t>
            </a:fld>
            <a:endParaRPr lang="en-US"/>
          </a:p>
        </p:txBody>
      </p:sp>
    </p:spTree>
    <p:extLst>
      <p:ext uri="{BB962C8B-B14F-4D97-AF65-F5344CB8AC3E}">
        <p14:creationId xmlns:p14="http://schemas.microsoft.com/office/powerpoint/2010/main" val="733577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provide you with a detailed framework and script, so you have everything you need to facilitate a session, including the words to read if you wish, and we have very specific suggestions for each part especially to help you administer the time.</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22</a:t>
            </a:fld>
            <a:endParaRPr lang="en-US"/>
          </a:p>
        </p:txBody>
      </p:sp>
    </p:spTree>
    <p:extLst>
      <p:ext uri="{BB962C8B-B14F-4D97-AF65-F5344CB8AC3E}">
        <p14:creationId xmlns:p14="http://schemas.microsoft.com/office/powerpoint/2010/main" val="77273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any of these models, we propose a team of people, Slide 15 that will include an MC/facilitator (to direct traffic and the session sequence); if you opt for small group and have tables in your parish hall, then table hosts, some greeters and note takers at the table to gather thoughts – in total confidentiality and anonymity.  </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23</a:t>
            </a:fld>
            <a:endParaRPr lang="en-US"/>
          </a:p>
        </p:txBody>
      </p:sp>
    </p:spTree>
    <p:extLst>
      <p:ext uri="{BB962C8B-B14F-4D97-AF65-F5344CB8AC3E}">
        <p14:creationId xmlns:p14="http://schemas.microsoft.com/office/powerpoint/2010/main" val="2534448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24</a:t>
            </a:fld>
            <a:endParaRPr lang="en-US"/>
          </a:p>
        </p:txBody>
      </p:sp>
    </p:spTree>
    <p:extLst>
      <p:ext uri="{BB962C8B-B14F-4D97-AF65-F5344CB8AC3E}">
        <p14:creationId xmlns:p14="http://schemas.microsoft.com/office/powerpoint/2010/main" val="382285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am so excited that we are able to join thousands of Catholics all over the world in this moment of praying, listening and sharing with each other! </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2</a:t>
            </a:fld>
            <a:endParaRPr lang="en-US"/>
          </a:p>
        </p:txBody>
      </p:sp>
    </p:spTree>
    <p:extLst>
      <p:ext uri="{BB962C8B-B14F-4D97-AF65-F5344CB8AC3E}">
        <p14:creationId xmlns:p14="http://schemas.microsoft.com/office/powerpoint/2010/main" val="493257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recommend excelling in hospitality during these sessions; take into account that there might be people coming in for the first time, so place greeters, the naturally happy people, to ensure a welcoming environment.</a:t>
            </a:r>
          </a:p>
          <a:p>
            <a:r>
              <a:rPr lang="en-US" sz="1200" kern="1200" dirty="0">
                <a:solidFill>
                  <a:schemeClr val="tx1"/>
                </a:solidFill>
                <a:effectLst/>
                <a:latin typeface="+mn-lt"/>
                <a:ea typeface="+mn-ea"/>
                <a:cs typeface="+mn-cs"/>
              </a:rPr>
              <a:t>Offer some food and drink.  In these times of face coverings is challenging, but please, if you can have a huge pot of oatmeal for the mornings or lentil soup, something light, not expensive for you, but that will allow an opportunity for fellowship at the tables, it is a great icebreaker</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Provide name tags, so everyone gets to know each other by name.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25</a:t>
            </a:fld>
            <a:endParaRPr lang="en-US"/>
          </a:p>
        </p:txBody>
      </p:sp>
    </p:spTree>
    <p:extLst>
      <p:ext uri="{BB962C8B-B14F-4D97-AF65-F5344CB8AC3E}">
        <p14:creationId xmlns:p14="http://schemas.microsoft.com/office/powerpoint/2010/main" val="2142887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center and focus the session in a proper way, open with prayer, please check your Adsumus Sanctus </a:t>
            </a:r>
            <a:r>
              <a:rPr lang="en-US" sz="1200" kern="1200" dirty="0" err="1">
                <a:solidFill>
                  <a:schemeClr val="tx1"/>
                </a:solidFill>
                <a:effectLst/>
                <a:latin typeface="+mn-lt"/>
                <a:ea typeface="+mn-ea"/>
                <a:cs typeface="+mn-cs"/>
              </a:rPr>
              <a:t>Spiritu</a:t>
            </a:r>
            <a:r>
              <a:rPr lang="en-US" sz="1200" kern="1200" dirty="0">
                <a:solidFill>
                  <a:schemeClr val="tx1"/>
                </a:solidFill>
                <a:effectLst/>
                <a:latin typeface="+mn-lt"/>
                <a:ea typeface="+mn-ea"/>
                <a:cs typeface="+mn-cs"/>
              </a:rPr>
              <a:t> prayer, and join the whole world in this invocation to the Spirit.</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26</a:t>
            </a:fld>
            <a:endParaRPr lang="en-US"/>
          </a:p>
        </p:txBody>
      </p:sp>
    </p:spTree>
    <p:extLst>
      <p:ext uri="{BB962C8B-B14F-4D97-AF65-F5344CB8AC3E}">
        <p14:creationId xmlns:p14="http://schemas.microsoft.com/office/powerpoint/2010/main" val="1842243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a brief introduction of the session, what to expect, it is very important to review the communication guidelines and the participant ground rules on p. 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We recommend that you print your preselected questions (we will talk more about them next), and ask people to ponder them in silence, go to the chapel, offer Adoration if possible, and then gather again at the table for sharing.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27</a:t>
            </a:fld>
            <a:endParaRPr lang="en-US"/>
          </a:p>
        </p:txBody>
      </p:sp>
    </p:spTree>
    <p:extLst>
      <p:ext uri="{BB962C8B-B14F-4D97-AF65-F5344CB8AC3E}">
        <p14:creationId xmlns:p14="http://schemas.microsoft.com/office/powerpoint/2010/main" val="1481580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if you have prayer groups at the church, consider asking other parishioners if they would be willing to be in the Chapel as intercessors or guardians while the session is going.</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28</a:t>
            </a:fld>
            <a:endParaRPr lang="en-US"/>
          </a:p>
        </p:txBody>
      </p:sp>
    </p:spTree>
    <p:extLst>
      <p:ext uri="{BB962C8B-B14F-4D97-AF65-F5344CB8AC3E}">
        <p14:creationId xmlns:p14="http://schemas.microsoft.com/office/powerpoint/2010/main" val="3740179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sharing and listening time is a crucial part of the process, so we want to ask you to review the material really well with your table hosts.   We have on page.  XXX some thoughts on what to consider when choosing host and the rules for sharing.   We will review this at the end of this session.   </a:t>
            </a:r>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30</a:t>
            </a:fld>
            <a:endParaRPr lang="en-US"/>
          </a:p>
        </p:txBody>
      </p:sp>
    </p:spTree>
    <p:extLst>
      <p:ext uri="{BB962C8B-B14F-4D97-AF65-F5344CB8AC3E}">
        <p14:creationId xmlns:p14="http://schemas.microsoft.com/office/powerpoint/2010/main" val="399997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note that this is a suggestion, you can even select from these or use other ones, according to your context.   It is important to remind people that it’s been clear in the Vatican documents that the intention is NOT to change doctrine or fundamental church structures, but to have fellowship, to get together after the pandemic, to invite to something quite novel and to dialogue and identify the wounds and the dreams!</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31</a:t>
            </a:fld>
            <a:endParaRPr lang="en-US"/>
          </a:p>
        </p:txBody>
      </p:sp>
    </p:spTree>
    <p:extLst>
      <p:ext uri="{BB962C8B-B14F-4D97-AF65-F5344CB8AC3E}">
        <p14:creationId xmlns:p14="http://schemas.microsoft.com/office/powerpoint/2010/main" val="943052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themes are to ponder on our own role in the church and an examination of ourselves as a people and as a community and a church .</a:t>
            </a:r>
          </a:p>
        </p:txBody>
      </p:sp>
      <p:sp>
        <p:nvSpPr>
          <p:cNvPr id="4" name="Slide Number Placeholder 3"/>
          <p:cNvSpPr>
            <a:spLocks noGrp="1"/>
          </p:cNvSpPr>
          <p:nvPr>
            <p:ph type="sldNum" sz="quarter" idx="5"/>
          </p:nvPr>
        </p:nvSpPr>
        <p:spPr/>
        <p:txBody>
          <a:bodyPr/>
          <a:lstStyle/>
          <a:p>
            <a:fld id="{83F3CDDD-C984-2E4D-8C57-76A50E147CE4}" type="slidenum">
              <a:rPr lang="en-US" smtClean="0"/>
              <a:t>34</a:t>
            </a:fld>
            <a:endParaRPr lang="en-US"/>
          </a:p>
        </p:txBody>
      </p:sp>
    </p:spTree>
    <p:extLst>
      <p:ext uri="{BB962C8B-B14F-4D97-AF65-F5344CB8AC3E}">
        <p14:creationId xmlns:p14="http://schemas.microsoft.com/office/powerpoint/2010/main" val="3306222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Again, I want to emphasize that no matter who your guests are, start with prayer, give witness to the possibility of a relationship with God and be open to the Holy Spirit.  Try not to rely only on human grievances; instead keep prayer in the center of your mind the whole time the session is going on…. Ask the Sprit to guide your words and actions, and to see all with the eyes of our Creator</a:t>
            </a:r>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38</a:t>
            </a:fld>
            <a:endParaRPr lang="en-US"/>
          </a:p>
        </p:txBody>
      </p:sp>
    </p:spTree>
    <p:extLst>
      <p:ext uri="{BB962C8B-B14F-4D97-AF65-F5344CB8AC3E}">
        <p14:creationId xmlns:p14="http://schemas.microsoft.com/office/powerpoint/2010/main" val="3910043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table host needs to be a welcoming, loving, moderator of the conversations, ensuring and guarding respect; there should be dialogue and not debate.  If any pastoral situations may arise, please defer to the pastor by saying something like the following:</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Thank you (the name of the person) for your contribution, let’s try to stay on topic, we can chat about this at the end of the meeting if you would like.  </a:t>
            </a:r>
            <a:r>
              <a:rPr lang="en-US" sz="1200" kern="1200" dirty="0">
                <a:solidFill>
                  <a:schemeClr val="tx1"/>
                </a:solidFill>
                <a:effectLst/>
                <a:latin typeface="+mn-lt"/>
                <a:ea typeface="+mn-ea"/>
                <a:cs typeface="+mn-cs"/>
              </a:rPr>
              <a:t>Whether or not you are qualified to give an answer, the session is not the place for answering such questions or grievances. Be humble and vulnerable, show empathy for any suffering, and recommend speaking to your pastor or deacon.  Take their number and name and give it to your coordinator, so the person can be pastorally accompanied</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important to be humble, and not teach or debate with the table guests; see them with love and respect, and do not judge or criticize them; try to be empathetic, but keep the discussion on the topic your pastor has chosen and keep time, so all at the table might have a chance to share.</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40</a:t>
            </a:fld>
            <a:endParaRPr lang="en-US"/>
          </a:p>
        </p:txBody>
      </p:sp>
    </p:spTree>
    <p:extLst>
      <p:ext uri="{BB962C8B-B14F-4D97-AF65-F5344CB8AC3E}">
        <p14:creationId xmlns:p14="http://schemas.microsoft.com/office/powerpoint/2010/main" val="844289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found this video produced by ascension for Bible studies, but it is very good.</a:t>
            </a:r>
          </a:p>
        </p:txBody>
      </p:sp>
      <p:sp>
        <p:nvSpPr>
          <p:cNvPr id="4" name="Slide Number Placeholder 3"/>
          <p:cNvSpPr>
            <a:spLocks noGrp="1"/>
          </p:cNvSpPr>
          <p:nvPr>
            <p:ph type="sldNum" sz="quarter" idx="5"/>
          </p:nvPr>
        </p:nvSpPr>
        <p:spPr/>
        <p:txBody>
          <a:bodyPr/>
          <a:lstStyle/>
          <a:p>
            <a:fld id="{83F3CDDD-C984-2E4D-8C57-76A50E147CE4}" type="slidenum">
              <a:rPr lang="en-US" smtClean="0"/>
              <a:t>41</a:t>
            </a:fld>
            <a:endParaRPr lang="en-US"/>
          </a:p>
        </p:txBody>
      </p:sp>
    </p:spTree>
    <p:extLst>
      <p:ext uri="{BB962C8B-B14F-4D97-AF65-F5344CB8AC3E}">
        <p14:creationId xmlns:p14="http://schemas.microsoft.com/office/powerpoint/2010/main" val="214759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3</a:t>
            </a:fld>
            <a:endParaRPr lang="en-US"/>
          </a:p>
        </p:txBody>
      </p:sp>
    </p:spTree>
    <p:extLst>
      <p:ext uri="{BB962C8B-B14F-4D97-AF65-F5344CB8AC3E}">
        <p14:creationId xmlns:p14="http://schemas.microsoft.com/office/powerpoint/2010/main" val="3988849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45</a:t>
            </a:fld>
            <a:endParaRPr lang="en-US"/>
          </a:p>
        </p:txBody>
      </p:sp>
    </p:spTree>
    <p:extLst>
      <p:ext uri="{BB962C8B-B14F-4D97-AF65-F5344CB8AC3E}">
        <p14:creationId xmlns:p14="http://schemas.microsoft.com/office/powerpoint/2010/main" val="3959206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We suggest using this opportunity to invite participants to the next step at the parish, be it a Lenten mission, a bible study, or any other gathering you think the visitor or table guests will enjoy.</a:t>
            </a:r>
          </a:p>
          <a:p>
            <a:r>
              <a:rPr lang="en-US" sz="1200" kern="1200" dirty="0">
                <a:solidFill>
                  <a:schemeClr val="tx1"/>
                </a:solidFill>
                <a:effectLst/>
                <a:latin typeface="+mn-lt"/>
                <a:ea typeface="+mn-ea"/>
                <a:cs typeface="+mn-cs"/>
              </a:rPr>
              <a:t>If you are hosting your sessions after Ash Wednesday, you might be able to broaden you audience, and vice-versa, you can take the opportunity of the Synod gathering to invite to your Lenten programs and Holy Week and Easter liturgies and activities.</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48</a:t>
            </a:fld>
            <a:endParaRPr lang="en-US"/>
          </a:p>
        </p:txBody>
      </p:sp>
    </p:spTree>
    <p:extLst>
      <p:ext uri="{BB962C8B-B14F-4D97-AF65-F5344CB8AC3E}">
        <p14:creationId xmlns:p14="http://schemas.microsoft.com/office/powerpoint/2010/main" val="437963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Someone at the table should take notes of the topics discussed, which of course will be anonymous.   The notetakers will give the notes to their facilitator, to process for the pastor and for the parish summary.</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49</a:t>
            </a:fld>
            <a:endParaRPr lang="en-US"/>
          </a:p>
        </p:txBody>
      </p:sp>
    </p:spTree>
    <p:extLst>
      <p:ext uri="{BB962C8B-B14F-4D97-AF65-F5344CB8AC3E}">
        <p14:creationId xmlns:p14="http://schemas.microsoft.com/office/powerpoint/2010/main" val="2471309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please publicize broadly the survey….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50</a:t>
            </a:fld>
            <a:endParaRPr lang="en-US"/>
          </a:p>
        </p:txBody>
      </p:sp>
    </p:spTree>
    <p:extLst>
      <p:ext uri="{BB962C8B-B14F-4D97-AF65-F5344CB8AC3E}">
        <p14:creationId xmlns:p14="http://schemas.microsoft.com/office/powerpoint/2010/main" val="258907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your prayer-centered listening session, your parish/school or group will also summarize the findings and share with the Archdiocese.  Regional meetings will also happen across the archdiocese.  The diocesan team will gather all regional and parish summaries, the survey results, and will create a 10 page summary to share with the USCCB. The Bishops conference in turn will create a summary of all 195+ processes in dioceses across the country, submitting the report to Rome. Continental gatherings will then occur with additional reports, leading to the final working document from the Vatican in 2023 of all that happened and the processes that were implemented with all the concerns and fruits. This will prepare for the Synod of Bishops meeting in October of 2023.</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51</a:t>
            </a:fld>
            <a:endParaRPr lang="en-US"/>
          </a:p>
        </p:txBody>
      </p:sp>
    </p:spTree>
    <p:extLst>
      <p:ext uri="{BB962C8B-B14F-4D97-AF65-F5344CB8AC3E}">
        <p14:creationId xmlns:p14="http://schemas.microsoft.com/office/powerpoint/2010/main" val="126600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continue to pray for this journey! Thank you for participating in 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Please reach out to us with any worries or particular questions.</a:t>
            </a:r>
          </a:p>
          <a:p>
            <a:r>
              <a:rPr lang="en-US" sz="1200" kern="1200" dirty="0">
                <a:solidFill>
                  <a:schemeClr val="tx1"/>
                </a:solidFill>
                <a:effectLst/>
                <a:latin typeface="+mn-lt"/>
                <a:ea typeface="+mn-ea"/>
                <a:cs typeface="+mn-cs"/>
              </a:rPr>
              <a:t>Here is my name and address, or contact anyone else in the diocesan team at: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52</a:t>
            </a:fld>
            <a:endParaRPr lang="en-US"/>
          </a:p>
        </p:txBody>
      </p:sp>
    </p:spTree>
    <p:extLst>
      <p:ext uri="{BB962C8B-B14F-4D97-AF65-F5344CB8AC3E}">
        <p14:creationId xmlns:p14="http://schemas.microsoft.com/office/powerpoint/2010/main" val="2087123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a moment where the whole Church is united, invoking the Holy Spirit for inspiration and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all invited to join the Bishops and the Pope in this effort to get back to the roots of the Church, where the first Christians gathered to pray, to celebrate the Eucharist and to dialogue with each other about their joys, challenges and about how to live their lives as disciples following Christ and building his Church. </a:t>
            </a:r>
          </a:p>
          <a:p>
            <a:endParaRPr lang="en-US" dirty="0" smtClean="0"/>
          </a:p>
          <a:p>
            <a:endParaRPr lang="es-MX" dirty="0"/>
          </a:p>
        </p:txBody>
      </p:sp>
      <p:sp>
        <p:nvSpPr>
          <p:cNvPr id="4" name="Slide Number Placeholder 3"/>
          <p:cNvSpPr>
            <a:spLocks noGrp="1"/>
          </p:cNvSpPr>
          <p:nvPr>
            <p:ph type="sldNum" sz="quarter" idx="10"/>
          </p:nvPr>
        </p:nvSpPr>
        <p:spPr/>
        <p:txBody>
          <a:bodyPr/>
          <a:lstStyle/>
          <a:p>
            <a:fld id="{83F3CDDD-C984-2E4D-8C57-76A50E147CE4}" type="slidenum">
              <a:rPr lang="en-US" smtClean="0"/>
              <a:t>5</a:t>
            </a:fld>
            <a:endParaRPr lang="en-US"/>
          </a:p>
        </p:txBody>
      </p:sp>
    </p:spTree>
    <p:extLst>
      <p:ext uri="{BB962C8B-B14F-4D97-AF65-F5344CB8AC3E}">
        <p14:creationId xmlns:p14="http://schemas.microsoft.com/office/powerpoint/2010/main" val="2774848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Bishops have gathered frequently in meetings called Synods since Pope Paul the VI instituted the Synod of Bishops in 1965, though synods have been part of the Church’s life from her beginning.  Under Pope Francis, we’ve had four Synods: two Synods on the Family, a Synod on the Youth, and a Synod on the Amazonia.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6</a:t>
            </a:fld>
            <a:endParaRPr lang="en-US"/>
          </a:p>
        </p:txBody>
      </p:sp>
    </p:spTree>
    <p:extLst>
      <p:ext uri="{BB962C8B-B14F-4D97-AF65-F5344CB8AC3E}">
        <p14:creationId xmlns:p14="http://schemas.microsoft.com/office/powerpoint/2010/main" val="3544565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invited now to a Synod on Synodality, (slide 5- synod logo) which is basically to ponder how are we gathering together and how are we walking or journeying together as brothers and sisters in Christ.  This is a process of two years, with a diocesan phase, a national and continental phase, and finally the 2023 Synod of Bishops gathering.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 crucial moment in the world and in our Church. </a:t>
            </a:r>
          </a:p>
        </p:txBody>
      </p:sp>
      <p:sp>
        <p:nvSpPr>
          <p:cNvPr id="4" name="Slide Number Placeholder 3"/>
          <p:cNvSpPr>
            <a:spLocks noGrp="1"/>
          </p:cNvSpPr>
          <p:nvPr>
            <p:ph type="sldNum" sz="quarter" idx="5"/>
          </p:nvPr>
        </p:nvSpPr>
        <p:spPr/>
        <p:txBody>
          <a:bodyPr/>
          <a:lstStyle/>
          <a:p>
            <a:fld id="{83F3CDDD-C984-2E4D-8C57-76A50E147CE4}" type="slidenum">
              <a:rPr lang="en-US" smtClean="0"/>
              <a:t>7</a:t>
            </a:fld>
            <a:endParaRPr lang="en-US"/>
          </a:p>
        </p:txBody>
      </p:sp>
    </p:spTree>
    <p:extLst>
      <p:ext uri="{BB962C8B-B14F-4D97-AF65-F5344CB8AC3E}">
        <p14:creationId xmlns:p14="http://schemas.microsoft.com/office/powerpoint/2010/main" val="3014617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Together, we are emerging from a crisis which the whole world together has lived in the past 2 and a half years: a world pandemic, divisions, anxiety, deep disagreement.  We know that bridges have been broken, and we are still trying to understand the effects in our </a:t>
            </a:r>
            <a:r>
              <a:rPr lang="en-US" sz="1200" kern="1200" dirty="0" err="1" smtClean="0">
                <a:solidFill>
                  <a:schemeClr val="tx1"/>
                </a:solidFill>
                <a:effectLst/>
                <a:latin typeface="+mn-lt"/>
                <a:ea typeface="+mn-ea"/>
                <a:cs typeface="+mn-cs"/>
              </a:rPr>
              <a:t>Iives</a:t>
            </a:r>
            <a:r>
              <a:rPr lang="en-US" sz="1200" kern="1200" dirty="0" smtClean="0">
                <a:solidFill>
                  <a:schemeClr val="tx1"/>
                </a:solidFill>
                <a:effectLst/>
                <a:latin typeface="+mn-lt"/>
                <a:ea typeface="+mn-ea"/>
                <a:cs typeface="+mn-cs"/>
              </a:rPr>
              <a:t>, the lives of our families and children and of course in our Church and in the faith of our people. This synod is an opportunity to rebuild those bridges of trust.</a:t>
            </a:r>
          </a:p>
          <a:p>
            <a:endParaRPr lang="es-MX" dirty="0"/>
          </a:p>
        </p:txBody>
      </p:sp>
      <p:sp>
        <p:nvSpPr>
          <p:cNvPr id="4" name="Slide Number Placeholder 3"/>
          <p:cNvSpPr>
            <a:spLocks noGrp="1"/>
          </p:cNvSpPr>
          <p:nvPr>
            <p:ph type="sldNum" sz="quarter" idx="10"/>
          </p:nvPr>
        </p:nvSpPr>
        <p:spPr/>
        <p:txBody>
          <a:bodyPr/>
          <a:lstStyle/>
          <a:p>
            <a:fld id="{83F3CDDD-C984-2E4D-8C57-76A50E147CE4}" type="slidenum">
              <a:rPr lang="en-US" smtClean="0"/>
              <a:t>8</a:t>
            </a:fld>
            <a:endParaRPr lang="en-US"/>
          </a:p>
        </p:txBody>
      </p:sp>
    </p:spTree>
    <p:extLst>
      <p:ext uri="{BB962C8B-B14F-4D97-AF65-F5344CB8AC3E}">
        <p14:creationId xmlns:p14="http://schemas.microsoft.com/office/powerpoint/2010/main" val="603726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we proceed any further, I would then want to stress what the synod is  and what the synod is not. </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9</a:t>
            </a:fld>
            <a:endParaRPr lang="en-US"/>
          </a:p>
        </p:txBody>
      </p:sp>
    </p:spTree>
    <p:extLst>
      <p:ext uri="{BB962C8B-B14F-4D97-AF65-F5344CB8AC3E}">
        <p14:creationId xmlns:p14="http://schemas.microsoft.com/office/powerpoint/2010/main" val="3652357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an opportunity to gather with the same accord.  The process started at the same time all over the world, in each of the 3,200 dioceses, including our own, </a:t>
            </a:r>
          </a:p>
          <a:p>
            <a:endParaRPr lang="en-US" dirty="0"/>
          </a:p>
        </p:txBody>
      </p:sp>
      <p:sp>
        <p:nvSpPr>
          <p:cNvPr id="4" name="Slide Number Placeholder 3"/>
          <p:cNvSpPr>
            <a:spLocks noGrp="1"/>
          </p:cNvSpPr>
          <p:nvPr>
            <p:ph type="sldNum" sz="quarter" idx="5"/>
          </p:nvPr>
        </p:nvSpPr>
        <p:spPr/>
        <p:txBody>
          <a:bodyPr/>
          <a:lstStyle/>
          <a:p>
            <a:fld id="{83F3CDDD-C984-2E4D-8C57-76A50E147CE4}" type="slidenum">
              <a:rPr lang="en-US" smtClean="0"/>
              <a:t>10</a:t>
            </a:fld>
            <a:endParaRPr lang="en-US"/>
          </a:p>
        </p:txBody>
      </p:sp>
    </p:spTree>
    <p:extLst>
      <p:ext uri="{BB962C8B-B14F-4D97-AF65-F5344CB8AC3E}">
        <p14:creationId xmlns:p14="http://schemas.microsoft.com/office/powerpoint/2010/main" val="947188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286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34738"/>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539345"/>
            <a:ext cx="9144000" cy="95794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2/11/2022</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27514" y="521249"/>
            <a:ext cx="7681184" cy="1472513"/>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84417" y="5711942"/>
            <a:ext cx="2423165" cy="24384"/>
          </a:xfrm>
          <a:prstGeom prst="rect">
            <a:avLst/>
          </a:prstGeom>
          <a:solidFill>
            <a:srgbClr val="002866"/>
          </a:solidFill>
        </p:spPr>
      </p:pic>
    </p:spTree>
    <p:extLst>
      <p:ext uri="{BB962C8B-B14F-4D97-AF65-F5344CB8AC3E}">
        <p14:creationId xmlns:p14="http://schemas.microsoft.com/office/powerpoint/2010/main" val="79106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2/11/2022</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dirty="0"/>
          </a:p>
        </p:txBody>
      </p:sp>
    </p:spTree>
    <p:extLst>
      <p:ext uri="{BB962C8B-B14F-4D97-AF65-F5344CB8AC3E}">
        <p14:creationId xmlns:p14="http://schemas.microsoft.com/office/powerpoint/2010/main" val="2820573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2/11/2022</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dirty="0"/>
          </a:p>
        </p:txBody>
      </p:sp>
    </p:spTree>
    <p:extLst>
      <p:ext uri="{BB962C8B-B14F-4D97-AF65-F5344CB8AC3E}">
        <p14:creationId xmlns:p14="http://schemas.microsoft.com/office/powerpoint/2010/main" val="312965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2/11/2022</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dirty="0"/>
          </a:p>
        </p:txBody>
      </p:sp>
    </p:spTree>
    <p:extLst>
      <p:ext uri="{BB962C8B-B14F-4D97-AF65-F5344CB8AC3E}">
        <p14:creationId xmlns:p14="http://schemas.microsoft.com/office/powerpoint/2010/main" val="2679460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2/11/2022</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dirty="0"/>
          </a:p>
        </p:txBody>
      </p:sp>
    </p:spTree>
    <p:extLst>
      <p:ext uri="{BB962C8B-B14F-4D97-AF65-F5344CB8AC3E}">
        <p14:creationId xmlns:p14="http://schemas.microsoft.com/office/powerpoint/2010/main" val="54755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2/11/2022</a:t>
            </a:fld>
            <a:endParaRPr lang="en-US" dirty="0"/>
          </a:p>
        </p:txBody>
      </p:sp>
      <p:sp>
        <p:nvSpPr>
          <p:cNvPr id="7" name="Slide Number Placeholder 6"/>
          <p:cNvSpPr>
            <a:spLocks noGrp="1"/>
          </p:cNvSpPr>
          <p:nvPr>
            <p:ph type="sldNum" sz="quarter" idx="12"/>
          </p:nvPr>
        </p:nvSpPr>
        <p:spPr/>
        <p:txBody>
          <a:bodyPr/>
          <a:lstStyle/>
          <a:p>
            <a:fld id="{D9CD3C5B-7C10-4F39-BF28-12DE659657AC}" type="slidenum">
              <a:rPr lang="en-US" smtClean="0"/>
              <a:t>‹#›</a:t>
            </a:fld>
            <a:endParaRPr lang="en-US" dirty="0"/>
          </a:p>
        </p:txBody>
      </p:sp>
    </p:spTree>
    <p:extLst>
      <p:ext uri="{BB962C8B-B14F-4D97-AF65-F5344CB8AC3E}">
        <p14:creationId xmlns:p14="http://schemas.microsoft.com/office/powerpoint/2010/main" val="3489018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2/11/2022</a:t>
            </a:fld>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dirty="0"/>
          </a:p>
        </p:txBody>
      </p:sp>
    </p:spTree>
    <p:extLst>
      <p:ext uri="{BB962C8B-B14F-4D97-AF65-F5344CB8AC3E}">
        <p14:creationId xmlns:p14="http://schemas.microsoft.com/office/powerpoint/2010/main" val="2098217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2/11/2022</a:t>
            </a:fld>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dirty="0"/>
          </a:p>
        </p:txBody>
      </p:sp>
    </p:spTree>
    <p:extLst>
      <p:ext uri="{BB962C8B-B14F-4D97-AF65-F5344CB8AC3E}">
        <p14:creationId xmlns:p14="http://schemas.microsoft.com/office/powerpoint/2010/main" val="3467033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2/11/2022</a:t>
            </a:fld>
            <a:endParaRPr lang="en-US"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dirty="0"/>
          </a:p>
        </p:txBody>
      </p:sp>
    </p:spTree>
    <p:extLst>
      <p:ext uri="{BB962C8B-B14F-4D97-AF65-F5344CB8AC3E}">
        <p14:creationId xmlns:p14="http://schemas.microsoft.com/office/powerpoint/2010/main" val="1679003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2/11/2022</a:t>
            </a:fld>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dirty="0"/>
          </a:p>
        </p:txBody>
      </p:sp>
    </p:spTree>
    <p:extLst>
      <p:ext uri="{BB962C8B-B14F-4D97-AF65-F5344CB8AC3E}">
        <p14:creationId xmlns:p14="http://schemas.microsoft.com/office/powerpoint/2010/main" val="544374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4C949E18-740F-4FE9-B9C6-E7C2FFCCB47C}" type="datetimeFigureOut">
              <a:rPr lang="en-US" smtClean="0"/>
              <a:pPr/>
              <a:t>2/11/2022</a:t>
            </a:fld>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D9CD3C5B-7C10-4F39-BF28-12DE659657AC}" type="slidenum">
              <a:rPr lang="en-US" smtClean="0"/>
              <a:pPr/>
              <a:t>‹#›</a:t>
            </a:fld>
            <a:endParaRPr lang="en-US" dirty="0"/>
          </a:p>
        </p:txBody>
      </p:sp>
    </p:spTree>
    <p:extLst>
      <p:ext uri="{BB962C8B-B14F-4D97-AF65-F5344CB8AC3E}">
        <p14:creationId xmlns:p14="http://schemas.microsoft.com/office/powerpoint/2010/main" val="2181693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4C949E18-740F-4FE9-B9C6-E7C2FFCCB47C}" type="datetimeFigureOut">
              <a:rPr lang="en-US" smtClean="0"/>
              <a:pPr/>
              <a:t>2/11/2022</a:t>
            </a:fld>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D9CD3C5B-7C10-4F39-BF28-12DE659657AC}" type="slidenum">
              <a:rPr lang="en-US" smtClean="0"/>
              <a:pPr/>
              <a:t>‹#›</a:t>
            </a:fld>
            <a:endParaRPr lang="en-US" dirty="0"/>
          </a:p>
        </p:txBody>
      </p:sp>
    </p:spTree>
    <p:extLst>
      <p:ext uri="{BB962C8B-B14F-4D97-AF65-F5344CB8AC3E}">
        <p14:creationId xmlns:p14="http://schemas.microsoft.com/office/powerpoint/2010/main" val="4068114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https://www.youtube.com/embed/di6rLhZTWXE" TargetMode="External"/><Relationship Id="rId6" Type="http://schemas.openxmlformats.org/officeDocument/2006/relationships/hyperlink" Target="https://youtu.be/di6rLhZTWXE" TargetMode="External"/><Relationship Id="rId5" Type="http://schemas.openxmlformats.org/officeDocument/2006/relationships/image" Target="../media/image28.jpeg"/><Relationship Id="rId4" Type="http://schemas.openxmlformats.org/officeDocument/2006/relationships/image" Target="../media/image27.jpg"/></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35.png"/><Relationship Id="rId7" Type="http://schemas.openxmlformats.org/officeDocument/2006/relationships/customXml" Target="../ink/ink2.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30.png"/><Relationship Id="rId11" Type="http://schemas.openxmlformats.org/officeDocument/2006/relationships/image" Target="../media/image37.png"/><Relationship Id="rId5" Type="http://schemas.openxmlformats.org/officeDocument/2006/relationships/customXml" Target="../ink/ink1.xml"/><Relationship Id="rId10" Type="http://schemas.openxmlformats.org/officeDocument/2006/relationships/image" Target="../media/image350.png"/><Relationship Id="rId4" Type="http://schemas.openxmlformats.org/officeDocument/2006/relationships/image" Target="../media/image36.png"/><Relationship Id="rId9" Type="http://schemas.openxmlformats.org/officeDocument/2006/relationships/customXml" Target="../ink/ink3.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mailto:moppermann@archatl.com"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6175" y="1806485"/>
            <a:ext cx="4347215" cy="3614362"/>
          </a:xfrm>
          <a:prstGeom prst="rect">
            <a:avLst/>
          </a:prstGeom>
        </p:spPr>
      </p:pic>
      <p:sp>
        <p:nvSpPr>
          <p:cNvPr id="5" name="TextBox 4">
            <a:extLst>
              <a:ext uri="{FF2B5EF4-FFF2-40B4-BE49-F238E27FC236}">
                <a16:creationId xmlns:a16="http://schemas.microsoft.com/office/drawing/2014/main" id="{9DB28385-36D7-E641-992B-471AC0E8A62C}"/>
              </a:ext>
            </a:extLst>
          </p:cNvPr>
          <p:cNvSpPr txBox="1"/>
          <p:nvPr/>
        </p:nvSpPr>
        <p:spPr>
          <a:xfrm>
            <a:off x="3050381" y="3244334"/>
            <a:ext cx="6100762" cy="369332"/>
          </a:xfrm>
          <a:prstGeom prst="rect">
            <a:avLst/>
          </a:prstGeom>
          <a:noFill/>
        </p:spPr>
        <p:txBody>
          <a:bodyPr wrap="square">
            <a:spAutoFit/>
          </a:bodyPr>
          <a:lstStyle/>
          <a:p>
            <a:r>
              <a:rPr lang="en-US" sz="1800" b="0" i="0" u="none" strike="noStrike" dirty="0">
                <a:solidFill>
                  <a:srgbClr val="002060"/>
                </a:solidFill>
                <a:effectLst/>
              </a:rPr>
              <a:t>breakout host </a:t>
            </a:r>
            <a:endParaRPr lang="en-US" dirty="0"/>
          </a:p>
        </p:txBody>
      </p:sp>
    </p:spTree>
    <p:extLst>
      <p:ext uri="{BB962C8B-B14F-4D97-AF65-F5344CB8AC3E}">
        <p14:creationId xmlns:p14="http://schemas.microsoft.com/office/powerpoint/2010/main" val="3909360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1F825C2-8D03-1F4C-92ED-BCF11365DF83}"/>
              </a:ext>
            </a:extLst>
          </p:cNvPr>
          <p:cNvPicPr>
            <a:picLocks noChangeAspect="1" noChangeArrowheads="1"/>
          </p:cNvPicPr>
          <p:nvPr/>
        </p:nvPicPr>
        <p:blipFill rotWithShape="1">
          <a:blip r:embed="rId3" cstate="print">
            <a:alphaModFix amt="30000"/>
            <a:extLst>
              <a:ext uri="{28A0092B-C50C-407E-A947-70E740481C1C}">
                <a14:useLocalDpi xmlns:a14="http://schemas.microsoft.com/office/drawing/2010/main"/>
              </a:ext>
            </a:extLst>
          </a:blip>
          <a:srcRect b="-1"/>
          <a:stretch/>
        </p:blipFill>
        <p:spPr bwMode="auto">
          <a:xfrm>
            <a:off x="54603" y="137984"/>
            <a:ext cx="8380369" cy="5943600"/>
          </a:xfrm>
          <a:prstGeom prst="rect">
            <a:avLst/>
          </a:prstGeom>
          <a:noFill/>
          <a:effectLst>
            <a:outerShdw blurRad="50800" dist="2540000" dir="17040000" algn="ctr" rotWithShape="0">
              <a:srgbClr val="000000">
                <a:alpha val="77476"/>
              </a:srgbClr>
            </a:outerShdw>
            <a:softEdge rad="972481"/>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819572-CCD1-7E45-AA27-48EDC8DE4AE0}"/>
              </a:ext>
            </a:extLst>
          </p:cNvPr>
          <p:cNvSpPr txBox="1"/>
          <p:nvPr/>
        </p:nvSpPr>
        <p:spPr>
          <a:xfrm>
            <a:off x="6162179" y="761776"/>
            <a:ext cx="5757446" cy="439076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800" dirty="0"/>
              <a:t>About </a:t>
            </a:r>
            <a:r>
              <a:rPr lang="en-US" sz="2800" b="1" dirty="0"/>
              <a:t>praying</a:t>
            </a:r>
            <a:r>
              <a:rPr lang="en-US" sz="2800" dirty="0"/>
              <a:t> and </a:t>
            </a:r>
            <a:r>
              <a:rPr lang="en-US" sz="2800" b="1" dirty="0"/>
              <a:t>listening</a:t>
            </a:r>
            <a:r>
              <a:rPr lang="en-US" sz="2800" dirty="0"/>
              <a:t> to the Holy Sprit, and each other, in dialogue, friendship and community life</a:t>
            </a:r>
            <a:r>
              <a:rPr lang="es-MX" sz="2800" b="0" i="0" u="none" strike="noStrike" dirty="0">
                <a:effectLst/>
              </a:rPr>
              <a:t>. </a:t>
            </a:r>
          </a:p>
          <a:p>
            <a:pPr>
              <a:lnSpc>
                <a:spcPct val="90000"/>
              </a:lnSpc>
              <a:spcAft>
                <a:spcPts val="600"/>
              </a:spcAft>
            </a:pPr>
            <a:endParaRPr lang="en-US" sz="2600" dirty="0"/>
          </a:p>
          <a:p>
            <a:pPr indent="-228600">
              <a:lnSpc>
                <a:spcPct val="90000"/>
              </a:lnSpc>
              <a:spcAft>
                <a:spcPts val="600"/>
              </a:spcAft>
              <a:buFont typeface="Arial" panose="020B0604020202020204" pitchFamily="34" charset="0"/>
              <a:buChar char="•"/>
            </a:pPr>
            <a:endParaRPr lang="en-US" sz="2800" dirty="0"/>
          </a:p>
          <a:p>
            <a:pPr indent="-228600">
              <a:lnSpc>
                <a:spcPct val="90000"/>
              </a:lnSpc>
              <a:spcAft>
                <a:spcPts val="600"/>
              </a:spcAft>
              <a:buFont typeface="Arial" panose="020B0604020202020204" pitchFamily="34" charset="0"/>
              <a:buChar char="•"/>
            </a:pPr>
            <a:r>
              <a:rPr lang="en-US" sz="2800" dirty="0"/>
              <a:t>This Synod </a:t>
            </a:r>
            <a:r>
              <a:rPr lang="en-US" sz="2800" b="1" dirty="0"/>
              <a:t>is not about changing doctrine or church structures</a:t>
            </a:r>
            <a:r>
              <a:rPr lang="en-US" sz="2800" dirty="0"/>
              <a:t>, but rather encountering each other as brothers and sisters in Christ in a post-pandemic world</a:t>
            </a:r>
            <a:r>
              <a:rPr lang="en-US" sz="3200" dirty="0"/>
              <a:t>.</a:t>
            </a:r>
            <a:endParaRPr lang="es-MX" sz="3200" dirty="0"/>
          </a:p>
        </p:txBody>
      </p:sp>
      <p:sp>
        <p:nvSpPr>
          <p:cNvPr id="2" name="TextBox 1">
            <a:extLst>
              <a:ext uri="{FF2B5EF4-FFF2-40B4-BE49-F238E27FC236}">
                <a16:creationId xmlns:a16="http://schemas.microsoft.com/office/drawing/2014/main" id="{FD460F26-8DF1-AA43-A48C-43C4E5FFA150}"/>
              </a:ext>
            </a:extLst>
          </p:cNvPr>
          <p:cNvSpPr txBox="1"/>
          <p:nvPr/>
        </p:nvSpPr>
        <p:spPr>
          <a:xfrm>
            <a:off x="5356698" y="176251"/>
            <a:ext cx="5757446" cy="646331"/>
          </a:xfrm>
          <a:prstGeom prst="rect">
            <a:avLst/>
          </a:prstGeom>
          <a:noFill/>
        </p:spPr>
        <p:txBody>
          <a:bodyPr wrap="square" rtlCol="0">
            <a:spAutoFit/>
          </a:bodyPr>
          <a:lstStyle/>
          <a:p>
            <a:r>
              <a:rPr lang="en-US" sz="3600" b="1" dirty="0">
                <a:solidFill>
                  <a:schemeClr val="accent5">
                    <a:lumMod val="75000"/>
                  </a:schemeClr>
                </a:solidFill>
              </a:rPr>
              <a:t>What the Synod is …</a:t>
            </a:r>
          </a:p>
        </p:txBody>
      </p:sp>
      <p:sp>
        <p:nvSpPr>
          <p:cNvPr id="9" name="TextBox 8">
            <a:extLst>
              <a:ext uri="{FF2B5EF4-FFF2-40B4-BE49-F238E27FC236}">
                <a16:creationId xmlns:a16="http://schemas.microsoft.com/office/drawing/2014/main" id="{DC0BFF6E-5A75-AC40-8DE1-22507CBCF8E0}"/>
              </a:ext>
            </a:extLst>
          </p:cNvPr>
          <p:cNvSpPr txBox="1"/>
          <p:nvPr/>
        </p:nvSpPr>
        <p:spPr>
          <a:xfrm>
            <a:off x="5336002" y="2574920"/>
            <a:ext cx="6197940" cy="584775"/>
          </a:xfrm>
          <a:prstGeom prst="rect">
            <a:avLst/>
          </a:prstGeom>
          <a:noFill/>
        </p:spPr>
        <p:txBody>
          <a:bodyPr wrap="square" rtlCol="0">
            <a:spAutoFit/>
          </a:bodyPr>
          <a:lstStyle/>
          <a:p>
            <a:r>
              <a:rPr lang="en-US" sz="3200" b="1" dirty="0">
                <a:solidFill>
                  <a:schemeClr val="accent5">
                    <a:lumMod val="75000"/>
                  </a:schemeClr>
                </a:solidFill>
              </a:rPr>
              <a:t>What the Synod is NOT…</a:t>
            </a:r>
          </a:p>
        </p:txBody>
      </p:sp>
    </p:spTree>
    <p:extLst>
      <p:ext uri="{BB962C8B-B14F-4D97-AF65-F5344CB8AC3E}">
        <p14:creationId xmlns:p14="http://schemas.microsoft.com/office/powerpoint/2010/main" val="400799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in robes&#10;&#10;Description automatically generated with low confidence">
            <a:extLst>
              <a:ext uri="{FF2B5EF4-FFF2-40B4-BE49-F238E27FC236}">
                <a16:creationId xmlns:a16="http://schemas.microsoft.com/office/drawing/2014/main" id="{63B6FB74-F855-1E41-95A1-6D6BA47D27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9790" y="-1"/>
            <a:ext cx="13211579" cy="6089515"/>
          </a:xfrm>
          <a:prstGeom prst="rect">
            <a:avLst/>
          </a:prstGeom>
        </p:spPr>
      </p:pic>
    </p:spTree>
    <p:extLst>
      <p:ext uri="{BB962C8B-B14F-4D97-AF65-F5344CB8AC3E}">
        <p14:creationId xmlns:p14="http://schemas.microsoft.com/office/powerpoint/2010/main" val="959230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617EDE-41E8-C141-9FF3-3C0B123697D2}"/>
              </a:ext>
            </a:extLst>
          </p:cNvPr>
          <p:cNvSpPr txBox="1"/>
          <p:nvPr/>
        </p:nvSpPr>
        <p:spPr>
          <a:xfrm>
            <a:off x="4160213" y="2678251"/>
            <a:ext cx="3871573" cy="923330"/>
          </a:xfrm>
          <a:prstGeom prst="rect">
            <a:avLst/>
          </a:prstGeom>
          <a:noFill/>
        </p:spPr>
        <p:txBody>
          <a:bodyPr wrap="none" rtlCol="0">
            <a:spAutoFit/>
          </a:bodyPr>
          <a:lstStyle/>
          <a:p>
            <a:r>
              <a:rPr lang="en-US" sz="5400" dirty="0">
                <a:solidFill>
                  <a:srgbClr val="002060"/>
                </a:solidFill>
              </a:rPr>
              <a:t>Resources </a:t>
            </a:r>
          </a:p>
        </p:txBody>
      </p:sp>
    </p:spTree>
    <p:extLst>
      <p:ext uri="{BB962C8B-B14F-4D97-AF65-F5344CB8AC3E}">
        <p14:creationId xmlns:p14="http://schemas.microsoft.com/office/powerpoint/2010/main" val="2973398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1" y="0"/>
            <a:ext cx="7612868" cy="1800808"/>
          </a:xfrm>
          <a:prstGeom prst="rect">
            <a:avLst/>
          </a:prstGeom>
          <a:solidFill>
            <a:srgbClr val="0028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511D07CA-9D94-2846-BB09-3443A30C052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11687" y="0"/>
            <a:ext cx="4580313" cy="61558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81" y="1800808"/>
            <a:ext cx="7612868" cy="43550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0" y="438739"/>
            <a:ext cx="7611687" cy="923330"/>
          </a:xfrm>
          <a:prstGeom prst="rect">
            <a:avLst/>
          </a:prstGeom>
          <a:noFill/>
        </p:spPr>
        <p:txBody>
          <a:bodyPr wrap="square" rtlCol="0">
            <a:spAutoFit/>
          </a:bodyPr>
          <a:lstStyle/>
          <a:p>
            <a:pPr algn="ctr"/>
            <a:r>
              <a:rPr lang="en-US" sz="5400" dirty="0">
                <a:solidFill>
                  <a:schemeClr val="bg1"/>
                </a:solidFill>
              </a:rPr>
              <a:t>PRAYER…</a:t>
            </a:r>
          </a:p>
        </p:txBody>
      </p:sp>
    </p:spTree>
    <p:extLst>
      <p:ext uri="{BB962C8B-B14F-4D97-AF65-F5344CB8AC3E}">
        <p14:creationId xmlns:p14="http://schemas.microsoft.com/office/powerpoint/2010/main" val="3376961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E8F241-4B78-F940-B153-98894C11527F}"/>
              </a:ext>
            </a:extLst>
          </p:cNvPr>
          <p:cNvPicPr>
            <a:picLocks noChangeAspect="1"/>
          </p:cNvPicPr>
          <p:nvPr/>
        </p:nvPicPr>
        <p:blipFill>
          <a:blip r:embed="rId3">
            <a:alphaModFix amt="42000"/>
            <a:extLst>
              <a:ext uri="{28A0092B-C50C-407E-A947-70E740481C1C}">
                <a14:useLocalDpi xmlns:a14="http://schemas.microsoft.com/office/drawing/2010/main"/>
              </a:ext>
            </a:extLst>
          </a:blip>
          <a:stretch>
            <a:fillRect/>
          </a:stretch>
        </p:blipFill>
        <p:spPr>
          <a:xfrm>
            <a:off x="-155642" y="0"/>
            <a:ext cx="12836734" cy="6183264"/>
          </a:xfrm>
          <a:prstGeom prst="rect">
            <a:avLst/>
          </a:prstGeom>
        </p:spPr>
      </p:pic>
      <p:pic>
        <p:nvPicPr>
          <p:cNvPr id="9" name="Picture 8" descr="Diagram&#10;&#10;Description automatically generated">
            <a:extLst>
              <a:ext uri="{FF2B5EF4-FFF2-40B4-BE49-F238E27FC236}">
                <a16:creationId xmlns:a16="http://schemas.microsoft.com/office/drawing/2014/main" id="{7D635877-9914-B547-9CAF-2EB959A94D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08191" y="1608953"/>
            <a:ext cx="3626706" cy="4097867"/>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0B6C942E-E964-BD4C-960A-E2DAE0BD66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02290" y="1608953"/>
            <a:ext cx="3087762" cy="4097867"/>
          </a:xfrm>
          <a:prstGeom prst="rect">
            <a:avLst/>
          </a:prstGeom>
        </p:spPr>
      </p:pic>
      <p:sp>
        <p:nvSpPr>
          <p:cNvPr id="14" name="TextBox 13">
            <a:extLst>
              <a:ext uri="{FF2B5EF4-FFF2-40B4-BE49-F238E27FC236}">
                <a16:creationId xmlns:a16="http://schemas.microsoft.com/office/drawing/2014/main" id="{8C8844C3-8419-8047-8AFE-762DEC63C6AB}"/>
              </a:ext>
            </a:extLst>
          </p:cNvPr>
          <p:cNvSpPr txBox="1"/>
          <p:nvPr/>
        </p:nvSpPr>
        <p:spPr>
          <a:xfrm>
            <a:off x="4282647" y="353423"/>
            <a:ext cx="3626706" cy="400110"/>
          </a:xfrm>
          <a:prstGeom prst="rect">
            <a:avLst/>
          </a:prstGeom>
          <a:solidFill>
            <a:schemeClr val="accent2"/>
          </a:solidFill>
        </p:spPr>
        <p:txBody>
          <a:bodyPr wrap="square">
            <a:spAutoFit/>
          </a:bodyPr>
          <a:lstStyle/>
          <a:p>
            <a:r>
              <a:rPr lang="en-US" sz="2000" b="1" dirty="0"/>
              <a:t>https://www.synod.va</a:t>
            </a:r>
          </a:p>
        </p:txBody>
      </p:sp>
    </p:spTree>
    <p:extLst>
      <p:ext uri="{BB962C8B-B14F-4D97-AF65-F5344CB8AC3E}">
        <p14:creationId xmlns:p14="http://schemas.microsoft.com/office/powerpoint/2010/main" val="3931535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4FE1A3AC-E591-2547-A385-36D8BB24BA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050" y="178221"/>
            <a:ext cx="11522940" cy="5903924"/>
          </a:xfrm>
          <a:prstGeom prst="rect">
            <a:avLst/>
          </a:prstGeom>
        </p:spPr>
      </p:pic>
      <p:sp>
        <p:nvSpPr>
          <p:cNvPr id="3" name="TextBox 2">
            <a:extLst>
              <a:ext uri="{FF2B5EF4-FFF2-40B4-BE49-F238E27FC236}">
                <a16:creationId xmlns:a16="http://schemas.microsoft.com/office/drawing/2014/main" id="{D20EF9DC-B459-544E-B638-1FD2D04D34CB}"/>
              </a:ext>
            </a:extLst>
          </p:cNvPr>
          <p:cNvSpPr txBox="1"/>
          <p:nvPr/>
        </p:nvSpPr>
        <p:spPr>
          <a:xfrm>
            <a:off x="4574968" y="911444"/>
            <a:ext cx="3858321" cy="369332"/>
          </a:xfrm>
          <a:prstGeom prst="rect">
            <a:avLst/>
          </a:prstGeom>
          <a:solidFill>
            <a:schemeClr val="accent4"/>
          </a:solidFill>
        </p:spPr>
        <p:txBody>
          <a:bodyPr wrap="square" rtlCol="0">
            <a:spAutoFit/>
          </a:bodyPr>
          <a:lstStyle/>
          <a:p>
            <a:r>
              <a:rPr lang="en-US" dirty="0"/>
              <a:t>https://archatl.com/synod/</a:t>
            </a:r>
          </a:p>
        </p:txBody>
      </p:sp>
    </p:spTree>
    <p:extLst>
      <p:ext uri="{BB962C8B-B14F-4D97-AF65-F5344CB8AC3E}">
        <p14:creationId xmlns:p14="http://schemas.microsoft.com/office/powerpoint/2010/main" val="404132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Archdiocesan Phase Timeline </a:t>
            </a:r>
          </a:p>
        </p:txBody>
      </p:sp>
      <p:cxnSp>
        <p:nvCxnSpPr>
          <p:cNvPr id="3" name="Straight Connector 2"/>
          <p:cNvCxnSpPr>
            <a:endCxn id="8" idx="3"/>
          </p:cNvCxnSpPr>
          <p:nvPr/>
        </p:nvCxnSpPr>
        <p:spPr>
          <a:xfrm flipV="1">
            <a:off x="10927773" y="2974554"/>
            <a:ext cx="0" cy="1086760"/>
          </a:xfrm>
          <a:prstGeom prst="line">
            <a:avLst/>
          </a:prstGeom>
          <a:ln w="19050">
            <a:solidFill>
              <a:srgbClr val="349C34"/>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flipV="1">
            <a:off x="3251608" y="2977351"/>
            <a:ext cx="143" cy="1123092"/>
          </a:xfrm>
          <a:prstGeom prst="line">
            <a:avLst/>
          </a:prstGeom>
          <a:ln w="19050">
            <a:solidFill>
              <a:srgbClr val="349C34"/>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p:cNvGraphicFramePr/>
          <p:nvPr/>
        </p:nvGraphicFramePr>
        <p:xfrm>
          <a:off x="1108364" y="4055278"/>
          <a:ext cx="9975273" cy="293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459182" y="2799274"/>
            <a:ext cx="792569" cy="440890"/>
          </a:xfrm>
          <a:prstGeom prst="rect">
            <a:avLst/>
          </a:prstGeom>
          <a:ln>
            <a:solidFill>
              <a:srgbClr val="349C34"/>
            </a:solidFill>
          </a:ln>
        </p:spPr>
        <p:style>
          <a:lnRef idx="1">
            <a:schemeClr val="accent6"/>
          </a:lnRef>
          <a:fillRef idx="2">
            <a:schemeClr val="accent6"/>
          </a:fillRef>
          <a:effectRef idx="1">
            <a:schemeClr val="accent6"/>
          </a:effectRef>
          <a:fontRef idx="minor">
            <a:schemeClr val="dk1"/>
          </a:fontRef>
        </p:style>
        <p:txBody>
          <a:bodyPr wrap="square" lIns="0" tIns="0" rIns="0" bIns="0" rtlCol="0" anchor="ctr">
            <a:spAutoFit/>
          </a:bodyPr>
          <a:lstStyle/>
          <a:p>
            <a:pPr algn="ctr"/>
            <a:r>
              <a:rPr lang="en-US" sz="955" dirty="0"/>
              <a:t>11/28 Consultation Phase Begins</a:t>
            </a:r>
          </a:p>
        </p:txBody>
      </p:sp>
      <p:sp>
        <p:nvSpPr>
          <p:cNvPr id="7" name="TextBox 6"/>
          <p:cNvSpPr txBox="1"/>
          <p:nvPr/>
        </p:nvSpPr>
        <p:spPr>
          <a:xfrm>
            <a:off x="1472046" y="3641138"/>
            <a:ext cx="667073" cy="293927"/>
          </a:xfrm>
          <a:prstGeom prst="wedgeRectCallout">
            <a:avLst/>
          </a:prstGeom>
          <a:ln>
            <a:solidFill>
              <a:srgbClr val="349C34"/>
            </a:solidFill>
          </a:ln>
        </p:spPr>
        <p:style>
          <a:lnRef idx="1">
            <a:schemeClr val="accent6"/>
          </a:lnRef>
          <a:fillRef idx="2">
            <a:schemeClr val="accent6"/>
          </a:fillRef>
          <a:effectRef idx="1">
            <a:schemeClr val="accent6"/>
          </a:effectRef>
          <a:fontRef idx="minor">
            <a:schemeClr val="dk1"/>
          </a:fontRef>
        </p:style>
        <p:txBody>
          <a:bodyPr wrap="square" lIns="0" tIns="0" rIns="0" bIns="0" rtlCol="0" anchor="ctr">
            <a:spAutoFit/>
          </a:bodyPr>
          <a:lstStyle/>
          <a:p>
            <a:pPr algn="ctr"/>
            <a:r>
              <a:rPr lang="en-US" sz="955" dirty="0"/>
              <a:t>10/17 Launch </a:t>
            </a:r>
          </a:p>
        </p:txBody>
      </p:sp>
      <p:sp>
        <p:nvSpPr>
          <p:cNvPr id="8" name="TextBox 7"/>
          <p:cNvSpPr txBox="1"/>
          <p:nvPr/>
        </p:nvSpPr>
        <p:spPr>
          <a:xfrm>
            <a:off x="10346919" y="2680628"/>
            <a:ext cx="580854" cy="587853"/>
          </a:xfrm>
          <a:prstGeom prst="rect">
            <a:avLst/>
          </a:prstGeom>
          <a:ln>
            <a:solidFill>
              <a:srgbClr val="349C34"/>
            </a:solidFill>
          </a:ln>
        </p:spPr>
        <p:style>
          <a:lnRef idx="1">
            <a:schemeClr val="accent6"/>
          </a:lnRef>
          <a:fillRef idx="2">
            <a:schemeClr val="accent6"/>
          </a:fillRef>
          <a:effectRef idx="1">
            <a:schemeClr val="accent6"/>
          </a:effectRef>
          <a:fontRef idx="minor">
            <a:schemeClr val="dk1"/>
          </a:fontRef>
        </p:style>
        <p:txBody>
          <a:bodyPr wrap="square" lIns="0" tIns="0" rIns="0" bIns="0" rtlCol="0" anchor="ctr">
            <a:spAutoFit/>
          </a:bodyPr>
          <a:lstStyle/>
          <a:p>
            <a:pPr algn="ctr"/>
            <a:r>
              <a:rPr lang="en-US" sz="955" dirty="0"/>
              <a:t>6/30 Report to USCCB due</a:t>
            </a:r>
          </a:p>
        </p:txBody>
      </p:sp>
      <p:sp>
        <p:nvSpPr>
          <p:cNvPr id="9" name="TextBox 8"/>
          <p:cNvSpPr txBox="1"/>
          <p:nvPr/>
        </p:nvSpPr>
        <p:spPr>
          <a:xfrm>
            <a:off x="1108364" y="2107448"/>
            <a:ext cx="2137373" cy="188834"/>
          </a:xfrm>
          <a:prstGeom prst="homePlate">
            <a:avLst/>
          </a:prstGeom>
        </p:spPr>
        <p:style>
          <a:lnRef idx="1">
            <a:schemeClr val="accent4"/>
          </a:lnRef>
          <a:fillRef idx="2">
            <a:schemeClr val="accent4"/>
          </a:fillRef>
          <a:effectRef idx="1">
            <a:schemeClr val="accent4"/>
          </a:effectRef>
          <a:fontRef idx="minor">
            <a:schemeClr val="dk1"/>
          </a:fontRef>
        </p:style>
        <p:txBody>
          <a:bodyPr wrap="square" lIns="0" tIns="0" rIns="0" bIns="0" rtlCol="0" anchor="ctr">
            <a:spAutoFit/>
          </a:bodyPr>
          <a:lstStyle/>
          <a:p>
            <a:pPr algn="ctr"/>
            <a:r>
              <a:rPr lang="en-US" sz="1227" dirty="0"/>
              <a:t>Preparing People of God</a:t>
            </a:r>
          </a:p>
        </p:txBody>
      </p:sp>
      <p:sp>
        <p:nvSpPr>
          <p:cNvPr id="10" name="TextBox 9"/>
          <p:cNvSpPr txBox="1"/>
          <p:nvPr/>
        </p:nvSpPr>
        <p:spPr>
          <a:xfrm>
            <a:off x="3297751" y="2100248"/>
            <a:ext cx="5259323" cy="188834"/>
          </a:xfrm>
          <a:prstGeom prst="homePlate">
            <a:avLst/>
          </a:prstGeom>
        </p:spPr>
        <p:style>
          <a:lnRef idx="1">
            <a:schemeClr val="accent4"/>
          </a:lnRef>
          <a:fillRef idx="2">
            <a:schemeClr val="accent4"/>
          </a:fillRef>
          <a:effectRef idx="1">
            <a:schemeClr val="accent4"/>
          </a:effectRef>
          <a:fontRef idx="minor">
            <a:schemeClr val="dk1"/>
          </a:fontRef>
        </p:style>
        <p:txBody>
          <a:bodyPr wrap="square" lIns="0" tIns="0" rIns="0" bIns="0" rtlCol="0" anchor="ctr">
            <a:spAutoFit/>
          </a:bodyPr>
          <a:lstStyle/>
          <a:p>
            <a:pPr algn="ctr"/>
            <a:r>
              <a:rPr lang="en-US" sz="1227" dirty="0"/>
              <a:t>Consultations with the People of God</a:t>
            </a:r>
          </a:p>
        </p:txBody>
      </p:sp>
      <p:sp>
        <p:nvSpPr>
          <p:cNvPr id="11" name="TextBox 10"/>
          <p:cNvSpPr txBox="1"/>
          <p:nvPr/>
        </p:nvSpPr>
        <p:spPr>
          <a:xfrm>
            <a:off x="8641661" y="2107448"/>
            <a:ext cx="2286112" cy="188834"/>
          </a:xfrm>
          <a:prstGeom prst="homePlate">
            <a:avLst/>
          </a:prstGeom>
        </p:spPr>
        <p:style>
          <a:lnRef idx="1">
            <a:schemeClr val="accent4"/>
          </a:lnRef>
          <a:fillRef idx="2">
            <a:schemeClr val="accent4"/>
          </a:fillRef>
          <a:effectRef idx="1">
            <a:schemeClr val="accent4"/>
          </a:effectRef>
          <a:fontRef idx="minor">
            <a:schemeClr val="dk1"/>
          </a:fontRef>
        </p:style>
        <p:txBody>
          <a:bodyPr wrap="square" lIns="0" tIns="0" rIns="0" bIns="0" rtlCol="0" anchor="ctr">
            <a:spAutoFit/>
          </a:bodyPr>
          <a:lstStyle/>
          <a:p>
            <a:pPr algn="ctr"/>
            <a:r>
              <a:rPr lang="en-US" sz="1227" dirty="0"/>
              <a:t>Diocesan Report</a:t>
            </a:r>
          </a:p>
        </p:txBody>
      </p:sp>
      <p:sp>
        <p:nvSpPr>
          <p:cNvPr id="12" name="TextBox 11"/>
          <p:cNvSpPr txBox="1"/>
          <p:nvPr/>
        </p:nvSpPr>
        <p:spPr>
          <a:xfrm>
            <a:off x="4677976" y="3491264"/>
            <a:ext cx="872836" cy="440890"/>
          </a:xfrm>
          <a:prstGeom prst="wedgeRectCallout">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ctr">
            <a:spAutoFit/>
          </a:bodyPr>
          <a:lstStyle/>
          <a:p>
            <a:pPr algn="ctr"/>
            <a:r>
              <a:rPr lang="en-US" sz="955" dirty="0"/>
              <a:t>1/18-25 Week of Christian Unity</a:t>
            </a:r>
          </a:p>
        </p:txBody>
      </p:sp>
      <p:sp>
        <p:nvSpPr>
          <p:cNvPr id="14" name="Rectangle 13"/>
          <p:cNvSpPr/>
          <p:nvPr/>
        </p:nvSpPr>
        <p:spPr>
          <a:xfrm>
            <a:off x="8900092" y="4579078"/>
            <a:ext cx="703826" cy="38645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ctr"/>
          <a:lstStyle/>
          <a:p>
            <a:pPr algn="ctr"/>
            <a:r>
              <a:rPr lang="en-US" sz="955" b="1" dirty="0"/>
              <a:t>Pre-Synod Meeting</a:t>
            </a:r>
          </a:p>
        </p:txBody>
      </p:sp>
      <p:cxnSp>
        <p:nvCxnSpPr>
          <p:cNvPr id="15" name="Straight Connector 14"/>
          <p:cNvCxnSpPr/>
          <p:nvPr/>
        </p:nvCxnSpPr>
        <p:spPr>
          <a:xfrm flipV="1">
            <a:off x="8641661" y="2974554"/>
            <a:ext cx="0" cy="1083961"/>
          </a:xfrm>
          <a:prstGeom prst="line">
            <a:avLst/>
          </a:prstGeom>
          <a:ln w="19050">
            <a:solidFill>
              <a:srgbClr val="349C34"/>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84216" y="2798810"/>
            <a:ext cx="757445" cy="440890"/>
          </a:xfrm>
          <a:prstGeom prst="rect">
            <a:avLst/>
          </a:prstGeom>
          <a:ln>
            <a:solidFill>
              <a:srgbClr val="349C34"/>
            </a:solidFill>
          </a:ln>
        </p:spPr>
        <p:style>
          <a:lnRef idx="1">
            <a:schemeClr val="accent6"/>
          </a:lnRef>
          <a:fillRef idx="2">
            <a:schemeClr val="accent6"/>
          </a:fillRef>
          <a:effectRef idx="1">
            <a:schemeClr val="accent6"/>
          </a:effectRef>
          <a:fontRef idx="minor">
            <a:schemeClr val="dk1"/>
          </a:fontRef>
        </p:style>
        <p:txBody>
          <a:bodyPr wrap="square" lIns="0" tIns="0" rIns="0" bIns="0" rtlCol="0" anchor="ctr">
            <a:spAutoFit/>
          </a:bodyPr>
          <a:lstStyle/>
          <a:p>
            <a:pPr algn="ctr"/>
            <a:r>
              <a:rPr lang="en-US" sz="955" dirty="0"/>
              <a:t>4/30 Local Reports to Archdiocese</a:t>
            </a:r>
          </a:p>
        </p:txBody>
      </p:sp>
      <p:sp>
        <p:nvSpPr>
          <p:cNvPr id="17" name="Rectangle 16"/>
          <p:cNvSpPr/>
          <p:nvPr/>
        </p:nvSpPr>
        <p:spPr>
          <a:xfrm>
            <a:off x="1758210" y="4728043"/>
            <a:ext cx="2651928" cy="182880"/>
          </a:xfrm>
          <a:prstGeom prst="rect">
            <a:avLst/>
          </a:prstGeom>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955" dirty="0"/>
              <a:t>Preaching, Catechesis, and Prayer</a:t>
            </a:r>
          </a:p>
        </p:txBody>
      </p:sp>
      <p:sp>
        <p:nvSpPr>
          <p:cNvPr id="18" name="Rectangle 17"/>
          <p:cNvSpPr/>
          <p:nvPr/>
        </p:nvSpPr>
        <p:spPr>
          <a:xfrm>
            <a:off x="6383548" y="4702207"/>
            <a:ext cx="1664898" cy="20871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955" dirty="0"/>
              <a:t>Regional Listening Sessions</a:t>
            </a:r>
          </a:p>
        </p:txBody>
      </p:sp>
      <p:sp>
        <p:nvSpPr>
          <p:cNvPr id="19" name="Rectangle 18"/>
          <p:cNvSpPr/>
          <p:nvPr/>
        </p:nvSpPr>
        <p:spPr>
          <a:xfrm>
            <a:off x="3920805" y="4989373"/>
            <a:ext cx="4201422" cy="18288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sz="955" dirty="0">
                <a:solidFill>
                  <a:sysClr val="windowText" lastClr="000000"/>
                </a:solidFill>
              </a:rPr>
              <a:t>Survey</a:t>
            </a:r>
          </a:p>
        </p:txBody>
      </p:sp>
      <p:sp>
        <p:nvSpPr>
          <p:cNvPr id="20" name="Rectangle 19"/>
          <p:cNvSpPr/>
          <p:nvPr/>
        </p:nvSpPr>
        <p:spPr>
          <a:xfrm>
            <a:off x="3311856" y="4446143"/>
            <a:ext cx="5245218" cy="18288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955" dirty="0"/>
              <a:t>Local Consultations  </a:t>
            </a:r>
          </a:p>
        </p:txBody>
      </p:sp>
      <p:sp>
        <p:nvSpPr>
          <p:cNvPr id="21" name="TextBox 20"/>
          <p:cNvSpPr txBox="1"/>
          <p:nvPr/>
        </p:nvSpPr>
        <p:spPr>
          <a:xfrm>
            <a:off x="4009626" y="3639493"/>
            <a:ext cx="632423" cy="293927"/>
          </a:xfrm>
          <a:prstGeom prst="wedgeRectCallout">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ctr">
            <a:spAutoFit/>
          </a:bodyPr>
          <a:lstStyle/>
          <a:p>
            <a:pPr algn="ctr"/>
            <a:r>
              <a:rPr lang="en-US" sz="955" dirty="0"/>
              <a:t>12/25 Christmas</a:t>
            </a:r>
          </a:p>
        </p:txBody>
      </p:sp>
      <p:sp>
        <p:nvSpPr>
          <p:cNvPr id="22" name="TextBox 21"/>
          <p:cNvSpPr txBox="1"/>
          <p:nvPr/>
        </p:nvSpPr>
        <p:spPr>
          <a:xfrm>
            <a:off x="7972415" y="3654897"/>
            <a:ext cx="397452" cy="293927"/>
          </a:xfrm>
          <a:prstGeom prst="wedgeRectCallout">
            <a:avLst>
              <a:gd name="adj1" fmla="val 23015"/>
              <a:gd name="adj2" fmla="val 65820"/>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ctr">
            <a:spAutoFit/>
          </a:bodyPr>
          <a:lstStyle/>
          <a:p>
            <a:pPr algn="ctr"/>
            <a:r>
              <a:rPr lang="en-US" sz="955" dirty="0"/>
              <a:t>4/17  </a:t>
            </a:r>
          </a:p>
          <a:p>
            <a:pPr algn="ctr"/>
            <a:r>
              <a:rPr lang="en-US" sz="955" dirty="0"/>
              <a:t>Easter  </a:t>
            </a:r>
          </a:p>
        </p:txBody>
      </p:sp>
      <p:sp>
        <p:nvSpPr>
          <p:cNvPr id="24" name="TextBox 23"/>
          <p:cNvSpPr txBox="1"/>
          <p:nvPr/>
        </p:nvSpPr>
        <p:spPr>
          <a:xfrm>
            <a:off x="10096500" y="3507934"/>
            <a:ext cx="760836" cy="440890"/>
          </a:xfrm>
          <a:prstGeom prst="wedgeRectCallout">
            <a:avLst>
              <a:gd name="adj1" fmla="val -21315"/>
              <a:gd name="adj2" fmla="val 61182"/>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ctr">
            <a:spAutoFit/>
          </a:bodyPr>
          <a:lstStyle/>
          <a:p>
            <a:pPr algn="ctr"/>
            <a:r>
              <a:rPr lang="en-US" sz="955" dirty="0"/>
              <a:t>6/17-18 Eucharistic Congress</a:t>
            </a:r>
          </a:p>
        </p:txBody>
      </p:sp>
      <p:sp>
        <p:nvSpPr>
          <p:cNvPr id="25" name="TextBox 24"/>
          <p:cNvSpPr txBox="1"/>
          <p:nvPr/>
        </p:nvSpPr>
        <p:spPr>
          <a:xfrm>
            <a:off x="6147955" y="3658269"/>
            <a:ext cx="681500" cy="293927"/>
          </a:xfrm>
          <a:prstGeom prst="wedgeRectCallout">
            <a:avLst>
              <a:gd name="adj1" fmla="val 23015"/>
              <a:gd name="adj2" fmla="val 65820"/>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ctr">
            <a:spAutoFit/>
          </a:bodyPr>
          <a:lstStyle/>
          <a:p>
            <a:pPr algn="ctr"/>
            <a:r>
              <a:rPr lang="en-US" sz="955" dirty="0"/>
              <a:t>3/2 Ash Wednesday</a:t>
            </a:r>
          </a:p>
        </p:txBody>
      </p:sp>
      <p:sp>
        <p:nvSpPr>
          <p:cNvPr id="23" name="TextBox 22"/>
          <p:cNvSpPr txBox="1"/>
          <p:nvPr/>
        </p:nvSpPr>
        <p:spPr>
          <a:xfrm>
            <a:off x="9469256" y="3663750"/>
            <a:ext cx="575290" cy="293927"/>
          </a:xfrm>
          <a:prstGeom prst="wedgeRectCallout">
            <a:avLst>
              <a:gd name="adj1" fmla="val 23015"/>
              <a:gd name="adj2" fmla="val 65820"/>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ctr">
            <a:spAutoFit/>
          </a:bodyPr>
          <a:lstStyle/>
          <a:p>
            <a:pPr algn="ctr"/>
            <a:r>
              <a:rPr lang="en-US" sz="955" dirty="0"/>
              <a:t>6/5  </a:t>
            </a:r>
          </a:p>
          <a:p>
            <a:pPr algn="ctr"/>
            <a:r>
              <a:rPr lang="en-US" sz="955" dirty="0"/>
              <a:t>Pentecost</a:t>
            </a:r>
          </a:p>
        </p:txBody>
      </p:sp>
      <p:sp>
        <p:nvSpPr>
          <p:cNvPr id="26" name="TextBox 25">
            <a:extLst>
              <a:ext uri="{FF2B5EF4-FFF2-40B4-BE49-F238E27FC236}">
                <a16:creationId xmlns:a16="http://schemas.microsoft.com/office/drawing/2014/main" id="{694E3213-B25D-B341-AC22-B8D3DF434354}"/>
              </a:ext>
            </a:extLst>
          </p:cNvPr>
          <p:cNvSpPr txBox="1"/>
          <p:nvPr/>
        </p:nvSpPr>
        <p:spPr>
          <a:xfrm rot="19815309">
            <a:off x="8674100" y="678378"/>
            <a:ext cx="2844800" cy="830997"/>
          </a:xfrm>
          <a:prstGeom prst="rect">
            <a:avLst/>
          </a:prstGeom>
          <a:solidFill>
            <a:srgbClr val="FFFF00"/>
          </a:solidFill>
        </p:spPr>
        <p:txBody>
          <a:bodyPr wrap="square" rtlCol="0">
            <a:spAutoFit/>
          </a:bodyPr>
          <a:lstStyle/>
          <a:p>
            <a:pPr algn="ctr"/>
            <a:r>
              <a:rPr lang="en-US" sz="2400" b="1" dirty="0"/>
              <a:t>Extended until late April </a:t>
            </a:r>
          </a:p>
        </p:txBody>
      </p:sp>
    </p:spTree>
    <p:extLst>
      <p:ext uri="{BB962C8B-B14F-4D97-AF65-F5344CB8AC3E}">
        <p14:creationId xmlns:p14="http://schemas.microsoft.com/office/powerpoint/2010/main" val="3491059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building&#10;&#10;Description automatically generated with low confidence">
            <a:extLst>
              <a:ext uri="{FF2B5EF4-FFF2-40B4-BE49-F238E27FC236}">
                <a16:creationId xmlns:a16="http://schemas.microsoft.com/office/drawing/2014/main" id="{EF467D72-5865-7448-9C55-1B919A3FB9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56426" y="166798"/>
            <a:ext cx="4623606" cy="5946764"/>
          </a:xfrm>
          <a:prstGeom prst="rect">
            <a:avLst/>
          </a:prstGeom>
          <a:ln w="28575">
            <a:solidFill>
              <a:srgbClr val="1E376D"/>
            </a:solidFill>
          </a:ln>
        </p:spPr>
      </p:pic>
      <p:sp>
        <p:nvSpPr>
          <p:cNvPr id="3" name="TextBox 2">
            <a:extLst>
              <a:ext uri="{FF2B5EF4-FFF2-40B4-BE49-F238E27FC236}">
                <a16:creationId xmlns:a16="http://schemas.microsoft.com/office/drawing/2014/main" id="{3D62175F-BF38-984C-950D-18E5EB14D42F}"/>
              </a:ext>
            </a:extLst>
          </p:cNvPr>
          <p:cNvSpPr txBox="1"/>
          <p:nvPr/>
        </p:nvSpPr>
        <p:spPr>
          <a:xfrm>
            <a:off x="410079" y="2572228"/>
            <a:ext cx="5325497" cy="707886"/>
          </a:xfrm>
          <a:prstGeom prst="rect">
            <a:avLst/>
          </a:prstGeom>
          <a:noFill/>
        </p:spPr>
        <p:txBody>
          <a:bodyPr wrap="none" rtlCol="0">
            <a:spAutoFit/>
          </a:bodyPr>
          <a:lstStyle/>
          <a:p>
            <a:r>
              <a:rPr lang="en-US" sz="4000" b="1" dirty="0">
                <a:solidFill>
                  <a:schemeClr val="accent5">
                    <a:lumMod val="50000"/>
                  </a:schemeClr>
                </a:solidFill>
              </a:rPr>
              <a:t>Facilitator’s Guide </a:t>
            </a:r>
          </a:p>
        </p:txBody>
      </p:sp>
    </p:spTree>
    <p:extLst>
      <p:ext uri="{BB962C8B-B14F-4D97-AF65-F5344CB8AC3E}">
        <p14:creationId xmlns:p14="http://schemas.microsoft.com/office/powerpoint/2010/main" val="3614368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doración perpetua, el 11 de septiembre de 1226 comenzó esta práctica">
            <a:extLst>
              <a:ext uri="{FF2B5EF4-FFF2-40B4-BE49-F238E27FC236}">
                <a16:creationId xmlns:a16="http://schemas.microsoft.com/office/drawing/2014/main" id="{A2799052-84D1-CE47-96AE-55F7363D5FC6}"/>
              </a:ext>
            </a:extLst>
          </p:cNvPr>
          <p:cNvPicPr>
            <a:picLocks noChangeAspect="1" noChangeArrowheads="1"/>
          </p:cNvPicPr>
          <p:nvPr/>
        </p:nvPicPr>
        <p:blipFill>
          <a:blip r:embed="rId2">
            <a:alphaModFix amt="32000"/>
            <a:extLst>
              <a:ext uri="{BEBA8EAE-BF5A-486C-A8C5-ECC9F3942E4B}">
                <a14:imgProps xmlns:a14="http://schemas.microsoft.com/office/drawing/2010/main">
                  <a14:imgLayer r:embed="rId3">
                    <a14:imgEffect>
                      <a14:colorTemperature colorTemp="8790"/>
                    </a14:imgEffect>
                    <a14:imgEffect>
                      <a14:saturation sat="67000"/>
                    </a14:imgEffect>
                  </a14:imgLayer>
                </a14:imgProps>
              </a:ext>
              <a:ext uri="{28A0092B-C50C-407E-A947-70E740481C1C}">
                <a14:useLocalDpi xmlns:a14="http://schemas.microsoft.com/office/drawing/2010/main"/>
              </a:ext>
            </a:extLst>
          </a:blip>
          <a:srcRect/>
          <a:stretch>
            <a:fillRect/>
          </a:stretch>
        </p:blipFill>
        <p:spPr bwMode="auto">
          <a:xfrm>
            <a:off x="0" y="0"/>
            <a:ext cx="12192000" cy="6095912"/>
          </a:xfrm>
          <a:prstGeom prst="rect">
            <a:avLst/>
          </a:prstGeom>
          <a:noFill/>
          <a:effectLst>
            <a:outerShdw blurRad="50800" dist="50800" dir="5400000" algn="ctr" rotWithShape="0">
              <a:srgbClr val="000000">
                <a:alpha val="14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45B9BA-A6BD-F546-9650-402DD7233121}"/>
              </a:ext>
            </a:extLst>
          </p:cNvPr>
          <p:cNvSpPr txBox="1"/>
          <p:nvPr/>
        </p:nvSpPr>
        <p:spPr>
          <a:xfrm>
            <a:off x="1385415" y="3657600"/>
            <a:ext cx="9421170" cy="2308324"/>
          </a:xfrm>
          <a:prstGeom prst="rect">
            <a:avLst/>
          </a:prstGeom>
          <a:noFill/>
        </p:spPr>
        <p:txBody>
          <a:bodyPr wrap="none" rtlCol="0">
            <a:spAutoFit/>
          </a:bodyPr>
          <a:lstStyle/>
          <a:p>
            <a:pPr algn="ctr"/>
            <a:r>
              <a:rPr lang="en-US" sz="7200" b="1" dirty="0">
                <a:solidFill>
                  <a:schemeClr val="accent5">
                    <a:lumMod val="50000"/>
                  </a:schemeClr>
                </a:solidFill>
              </a:rPr>
              <a:t>Prayer-Centered </a:t>
            </a:r>
          </a:p>
          <a:p>
            <a:pPr algn="ctr"/>
            <a:r>
              <a:rPr lang="en-US" sz="7200" b="1" dirty="0">
                <a:solidFill>
                  <a:schemeClr val="accent5">
                    <a:lumMod val="50000"/>
                  </a:schemeClr>
                </a:solidFill>
              </a:rPr>
              <a:t>Listening Sessions </a:t>
            </a:r>
          </a:p>
        </p:txBody>
      </p:sp>
    </p:spTree>
    <p:extLst>
      <p:ext uri="{BB962C8B-B14F-4D97-AF65-F5344CB8AC3E}">
        <p14:creationId xmlns:p14="http://schemas.microsoft.com/office/powerpoint/2010/main" val="1069397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72236" y="1006786"/>
            <a:ext cx="8462682" cy="4832092"/>
          </a:xfrm>
          <a:prstGeom prst="rect">
            <a:avLst/>
          </a:prstGeom>
        </p:spPr>
        <p:txBody>
          <a:bodyPr wrap="square">
            <a:spAutoFit/>
          </a:bodyPr>
          <a:lstStyle/>
          <a:p>
            <a:pPr lvl="0">
              <a:defRPr/>
            </a:pPr>
            <a:r>
              <a:rPr lang="en-US" sz="2800" dirty="0">
                <a:solidFill>
                  <a:srgbClr val="002060"/>
                </a:solidFill>
              </a:rPr>
              <a:t>This is a great moment to reach out and invite people to meet us, to come back, to pray with us and to dialogue.  We suggest you invite broadly all parishioners, and encourage them to bring friends, neighbors, anyone, not only Catholics.  </a:t>
            </a:r>
            <a:endParaRPr lang="en-US" sz="2800" dirty="0" smtClean="0">
              <a:solidFill>
                <a:srgbClr val="002060"/>
              </a:solidFill>
            </a:endParaRPr>
          </a:p>
          <a:p>
            <a:pPr lvl="0">
              <a:defRPr/>
            </a:pPr>
            <a:endParaRPr lang="en-US" sz="2800" dirty="0">
              <a:solidFill>
                <a:srgbClr val="002060"/>
              </a:solidFill>
            </a:endParaRPr>
          </a:p>
          <a:p>
            <a:pPr lvl="0">
              <a:defRPr/>
            </a:pPr>
            <a:r>
              <a:rPr lang="en-US" sz="2800" dirty="0" smtClean="0">
                <a:solidFill>
                  <a:srgbClr val="002060"/>
                </a:solidFill>
              </a:rPr>
              <a:t>Remember</a:t>
            </a:r>
            <a:r>
              <a:rPr lang="en-US" sz="2800" dirty="0">
                <a:solidFill>
                  <a:srgbClr val="002060"/>
                </a:solidFill>
              </a:rPr>
              <a:t>, </a:t>
            </a:r>
            <a:r>
              <a:rPr lang="en-US" sz="2800" i="1" dirty="0">
                <a:solidFill>
                  <a:srgbClr val="002060"/>
                </a:solidFill>
              </a:rPr>
              <a:t>building bridges…. In the light of the Holy Spirit, creating opportunities for the Sprit to work in us and in others.</a:t>
            </a:r>
            <a:endParaRPr lang="en-US" sz="2800" dirty="0">
              <a:solidFill>
                <a:srgbClr val="002060"/>
              </a:solidFill>
            </a:endParaRPr>
          </a:p>
          <a:p>
            <a:endParaRPr lang="en-US" sz="2800" dirty="0">
              <a:solidFill>
                <a:srgbClr val="002060"/>
              </a:solidFill>
            </a:endParaRPr>
          </a:p>
        </p:txBody>
      </p:sp>
    </p:spTree>
    <p:extLst>
      <p:ext uri="{BB962C8B-B14F-4D97-AF65-F5344CB8AC3E}">
        <p14:creationId xmlns:p14="http://schemas.microsoft.com/office/powerpoint/2010/main" val="674939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2F5210B5-6C90-2A47-98F7-A4D801635E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3555" y="2048519"/>
            <a:ext cx="9181157" cy="2777300"/>
          </a:xfrm>
          <a:prstGeom prst="rect">
            <a:avLst/>
          </a:prstGeom>
        </p:spPr>
      </p:pic>
    </p:spTree>
    <p:extLst>
      <p:ext uri="{BB962C8B-B14F-4D97-AF65-F5344CB8AC3E}">
        <p14:creationId xmlns:p14="http://schemas.microsoft.com/office/powerpoint/2010/main" val="24236899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9687F0-F4A0-6A4E-A9D7-08B23210A4CA}"/>
              </a:ext>
            </a:extLst>
          </p:cNvPr>
          <p:cNvSpPr txBox="1"/>
          <p:nvPr/>
        </p:nvSpPr>
        <p:spPr>
          <a:xfrm>
            <a:off x="1608421" y="880409"/>
            <a:ext cx="8799422" cy="1015663"/>
          </a:xfrm>
          <a:prstGeom prst="rect">
            <a:avLst/>
          </a:prstGeom>
          <a:noFill/>
        </p:spPr>
        <p:txBody>
          <a:bodyPr wrap="square">
            <a:spAutoFit/>
          </a:bodyPr>
          <a:lstStyle/>
          <a:p>
            <a:pPr algn="ctr"/>
            <a:r>
              <a:rPr lang="en-US" sz="6000" dirty="0">
                <a:solidFill>
                  <a:srgbClr val="A616AB"/>
                </a:solidFill>
              </a:rPr>
              <a:t>Session Suggestion</a:t>
            </a:r>
          </a:p>
        </p:txBody>
      </p:sp>
      <p:sp>
        <p:nvSpPr>
          <p:cNvPr id="2" name="TextBox 1">
            <a:extLst>
              <a:ext uri="{FF2B5EF4-FFF2-40B4-BE49-F238E27FC236}">
                <a16:creationId xmlns:a16="http://schemas.microsoft.com/office/drawing/2014/main" id="{F0458222-1A76-9442-AB7E-9828EC9BACB0}"/>
              </a:ext>
            </a:extLst>
          </p:cNvPr>
          <p:cNvSpPr txBox="1"/>
          <p:nvPr/>
        </p:nvSpPr>
        <p:spPr>
          <a:xfrm>
            <a:off x="1394971" y="3212454"/>
            <a:ext cx="2534507" cy="1200329"/>
          </a:xfrm>
          <a:prstGeom prst="rect">
            <a:avLst/>
          </a:prstGeom>
          <a:noFill/>
          <a:ln w="28575">
            <a:solidFill>
              <a:srgbClr val="0070C0"/>
            </a:solidFill>
          </a:ln>
        </p:spPr>
        <p:txBody>
          <a:bodyPr wrap="square" rtlCol="0">
            <a:spAutoFit/>
          </a:bodyPr>
          <a:lstStyle/>
          <a:p>
            <a:r>
              <a:rPr lang="en-US" sz="4000" dirty="0">
                <a:solidFill>
                  <a:schemeClr val="accent5">
                    <a:lumMod val="50000"/>
                  </a:schemeClr>
                </a:solidFill>
              </a:rPr>
              <a:t>One day</a:t>
            </a:r>
          </a:p>
          <a:p>
            <a:pPr algn="ctr"/>
            <a:r>
              <a:rPr lang="en-US" sz="3200" dirty="0">
                <a:solidFill>
                  <a:schemeClr val="accent5">
                    <a:lumMod val="50000"/>
                  </a:schemeClr>
                </a:solidFill>
              </a:rPr>
              <a:t>3.15 hrs.</a:t>
            </a:r>
          </a:p>
        </p:txBody>
      </p:sp>
      <p:sp>
        <p:nvSpPr>
          <p:cNvPr id="5" name="TextBox 4">
            <a:extLst>
              <a:ext uri="{FF2B5EF4-FFF2-40B4-BE49-F238E27FC236}">
                <a16:creationId xmlns:a16="http://schemas.microsoft.com/office/drawing/2014/main" id="{0556DCB9-2509-6E4A-A35E-F4652C3D1E4E}"/>
              </a:ext>
            </a:extLst>
          </p:cNvPr>
          <p:cNvSpPr txBox="1"/>
          <p:nvPr/>
        </p:nvSpPr>
        <p:spPr>
          <a:xfrm>
            <a:off x="4601014" y="3181673"/>
            <a:ext cx="2989973" cy="1200329"/>
          </a:xfrm>
          <a:prstGeom prst="rect">
            <a:avLst/>
          </a:prstGeom>
          <a:noFill/>
          <a:ln w="38100">
            <a:solidFill>
              <a:schemeClr val="accent6">
                <a:lumMod val="75000"/>
              </a:schemeClr>
            </a:solidFill>
          </a:ln>
        </p:spPr>
        <p:txBody>
          <a:bodyPr wrap="square" rtlCol="0">
            <a:spAutoFit/>
          </a:bodyPr>
          <a:lstStyle/>
          <a:p>
            <a:pPr algn="ctr"/>
            <a:r>
              <a:rPr lang="en-US" sz="4400" dirty="0">
                <a:solidFill>
                  <a:schemeClr val="accent5">
                    <a:lumMod val="50000"/>
                  </a:schemeClr>
                </a:solidFill>
              </a:rPr>
              <a:t>3 days </a:t>
            </a:r>
            <a:endParaRPr lang="en-US" sz="4000" dirty="0">
              <a:solidFill>
                <a:schemeClr val="accent5">
                  <a:lumMod val="50000"/>
                </a:schemeClr>
              </a:solidFill>
            </a:endParaRPr>
          </a:p>
          <a:p>
            <a:pPr algn="ctr"/>
            <a:r>
              <a:rPr lang="en-US" sz="2800" dirty="0">
                <a:solidFill>
                  <a:schemeClr val="accent5">
                    <a:lumMod val="50000"/>
                  </a:schemeClr>
                </a:solidFill>
              </a:rPr>
              <a:t>90 mins. each </a:t>
            </a:r>
            <a:endParaRPr lang="en-US" sz="3200" dirty="0">
              <a:solidFill>
                <a:schemeClr val="accent5">
                  <a:lumMod val="50000"/>
                </a:schemeClr>
              </a:solidFill>
            </a:endParaRPr>
          </a:p>
        </p:txBody>
      </p:sp>
      <p:sp>
        <p:nvSpPr>
          <p:cNvPr id="6" name="TextBox 5">
            <a:extLst>
              <a:ext uri="{FF2B5EF4-FFF2-40B4-BE49-F238E27FC236}">
                <a16:creationId xmlns:a16="http://schemas.microsoft.com/office/drawing/2014/main" id="{45C6B95C-B8BC-3F4E-9B62-1379BE5560F0}"/>
              </a:ext>
            </a:extLst>
          </p:cNvPr>
          <p:cNvSpPr txBox="1"/>
          <p:nvPr/>
        </p:nvSpPr>
        <p:spPr>
          <a:xfrm>
            <a:off x="8262524" y="3212452"/>
            <a:ext cx="2989973" cy="1138773"/>
          </a:xfrm>
          <a:prstGeom prst="rect">
            <a:avLst/>
          </a:prstGeom>
          <a:noFill/>
          <a:ln w="38100">
            <a:solidFill>
              <a:schemeClr val="accent6">
                <a:lumMod val="75000"/>
              </a:schemeClr>
            </a:solidFill>
          </a:ln>
        </p:spPr>
        <p:txBody>
          <a:bodyPr wrap="square" rtlCol="0">
            <a:spAutoFit/>
          </a:bodyPr>
          <a:lstStyle/>
          <a:p>
            <a:pPr algn="ctr"/>
            <a:r>
              <a:rPr lang="en-US" sz="3200" dirty="0">
                <a:solidFill>
                  <a:schemeClr val="accent5">
                    <a:lumMod val="50000"/>
                  </a:schemeClr>
                </a:solidFill>
              </a:rPr>
              <a:t>Virtual</a:t>
            </a:r>
            <a:endParaRPr lang="en-US" sz="2800" dirty="0">
              <a:solidFill>
                <a:schemeClr val="accent5">
                  <a:lumMod val="50000"/>
                </a:schemeClr>
              </a:solidFill>
            </a:endParaRPr>
          </a:p>
          <a:p>
            <a:pPr algn="ctr"/>
            <a:r>
              <a:rPr lang="en-US" dirty="0">
                <a:solidFill>
                  <a:schemeClr val="accent5">
                    <a:lumMod val="50000"/>
                  </a:schemeClr>
                </a:solidFill>
              </a:rPr>
              <a:t>1 hour and 15 minutes each</a:t>
            </a:r>
            <a:endParaRPr lang="en-US" sz="2000" dirty="0">
              <a:solidFill>
                <a:schemeClr val="accent5">
                  <a:lumMod val="50000"/>
                </a:schemeClr>
              </a:solidFill>
            </a:endParaRPr>
          </a:p>
        </p:txBody>
      </p:sp>
    </p:spTree>
    <p:extLst>
      <p:ext uri="{BB962C8B-B14F-4D97-AF65-F5344CB8AC3E}">
        <p14:creationId xmlns:p14="http://schemas.microsoft.com/office/powerpoint/2010/main" val="37951328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3AD29A-FFFC-4844-821C-11559B0EEA3E}"/>
              </a:ext>
            </a:extLst>
          </p:cNvPr>
          <p:cNvSpPr txBox="1"/>
          <p:nvPr/>
        </p:nvSpPr>
        <p:spPr>
          <a:xfrm>
            <a:off x="3054636" y="222096"/>
            <a:ext cx="6926094" cy="773349"/>
          </a:xfrm>
          <a:prstGeom prst="rect">
            <a:avLst/>
          </a:prstGeom>
          <a:noFill/>
        </p:spPr>
        <p:txBody>
          <a:bodyPr wrap="square" rtlCol="0">
            <a:spAutoFit/>
          </a:bodyPr>
          <a:lstStyle/>
          <a:p>
            <a:r>
              <a:rPr lang="en-US" sz="4400" b="1" dirty="0">
                <a:solidFill>
                  <a:schemeClr val="accent5">
                    <a:lumMod val="50000"/>
                  </a:schemeClr>
                </a:solidFill>
              </a:rPr>
              <a:t>General Framework</a:t>
            </a:r>
          </a:p>
        </p:txBody>
      </p:sp>
      <p:sp>
        <p:nvSpPr>
          <p:cNvPr id="3" name="TextBox 2">
            <a:extLst>
              <a:ext uri="{FF2B5EF4-FFF2-40B4-BE49-F238E27FC236}">
                <a16:creationId xmlns:a16="http://schemas.microsoft.com/office/drawing/2014/main" id="{2DBAABD9-126B-8842-B880-15CA934FD0C9}"/>
              </a:ext>
            </a:extLst>
          </p:cNvPr>
          <p:cNvSpPr txBox="1"/>
          <p:nvPr/>
        </p:nvSpPr>
        <p:spPr>
          <a:xfrm>
            <a:off x="1108956" y="1221218"/>
            <a:ext cx="3266574" cy="646331"/>
          </a:xfrm>
          <a:prstGeom prst="rect">
            <a:avLst/>
          </a:prstGeom>
          <a:noFill/>
        </p:spPr>
        <p:txBody>
          <a:bodyPr wrap="square">
            <a:spAutoFit/>
          </a:bodyPr>
          <a:lstStyle/>
          <a:p>
            <a:pPr marL="457200" indent="-457200">
              <a:buFont typeface="Wingdings" pitchFamily="2" charset="2"/>
              <a:buChar char="Ø"/>
            </a:pPr>
            <a:r>
              <a:rPr lang="en-US" sz="3600" spc="-150" dirty="0">
                <a:solidFill>
                  <a:srgbClr val="002060"/>
                </a:solidFill>
                <a:effectLst/>
                <a:latin typeface="Arial" panose="020B0604020202020204" pitchFamily="34" charset="0"/>
                <a:cs typeface="Arial" panose="020B0604020202020204" pitchFamily="34" charset="0"/>
              </a:rPr>
              <a:t> </a:t>
            </a:r>
            <a:r>
              <a:rPr lang="en-US" sz="3200" spc="-150" dirty="0">
                <a:solidFill>
                  <a:srgbClr val="002060"/>
                </a:solidFill>
                <a:effectLst/>
                <a:latin typeface="Arial" panose="020B0604020202020204" pitchFamily="34" charset="0"/>
                <a:cs typeface="Arial" panose="020B0604020202020204" pitchFamily="34" charset="0"/>
              </a:rPr>
              <a:t>Hospitality</a:t>
            </a:r>
            <a:endParaRPr lang="en-US" sz="3600" spc="-150" dirty="0">
              <a:solidFill>
                <a:srgbClr val="0020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7B70399-0A69-4848-BFF0-2FDDF306D2D7}"/>
              </a:ext>
            </a:extLst>
          </p:cNvPr>
          <p:cNvSpPr txBox="1"/>
          <p:nvPr/>
        </p:nvSpPr>
        <p:spPr>
          <a:xfrm>
            <a:off x="1090459" y="1896958"/>
            <a:ext cx="4420569" cy="584775"/>
          </a:xfrm>
          <a:prstGeom prst="rect">
            <a:avLst/>
          </a:prstGeom>
          <a:noFill/>
        </p:spPr>
        <p:txBody>
          <a:bodyPr wrap="square">
            <a:spAutoFit/>
          </a:bodyPr>
          <a:lstStyle/>
          <a:p>
            <a:pPr marL="457200" indent="-457200">
              <a:buFont typeface="Wingdings" pitchFamily="2" charset="2"/>
              <a:buChar char="Ø"/>
            </a:pPr>
            <a:r>
              <a:rPr lang="en-US" sz="3200" spc="-150" dirty="0">
                <a:solidFill>
                  <a:srgbClr val="002060"/>
                </a:solidFill>
                <a:effectLst/>
                <a:latin typeface="Arial" panose="020B0604020202020204" pitchFamily="34" charset="0"/>
                <a:cs typeface="Arial" panose="020B0604020202020204" pitchFamily="34" charset="0"/>
              </a:rPr>
              <a:t> Opening Prayer</a:t>
            </a:r>
            <a:endParaRPr lang="en-US" sz="2000" spc="-150" dirty="0">
              <a:solidFill>
                <a:srgbClr val="002060"/>
              </a:solidFill>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31AB8553-68EB-B345-B5E9-DDC9FCC2B18C}"/>
              </a:ext>
            </a:extLst>
          </p:cNvPr>
          <p:cNvSpPr txBox="1">
            <a:spLocks/>
          </p:cNvSpPr>
          <p:nvPr/>
        </p:nvSpPr>
        <p:spPr>
          <a:xfrm>
            <a:off x="1090459" y="3437864"/>
            <a:ext cx="10515600" cy="5847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itchFamily="2" charset="2"/>
              <a:buChar char="Ø"/>
            </a:pPr>
            <a:r>
              <a:rPr lang="en-US" sz="3200" dirty="0">
                <a:solidFill>
                  <a:schemeClr val="accent5">
                    <a:lumMod val="50000"/>
                  </a:schemeClr>
                </a:solidFill>
                <a:latin typeface="Arial" panose="020B0604020202020204" pitchFamily="34" charset="0"/>
                <a:cs typeface="Arial" panose="020B0604020202020204" pitchFamily="34" charset="0"/>
              </a:rPr>
              <a:t>Individual prayer/ Listening to the Holy Spirit </a:t>
            </a:r>
          </a:p>
        </p:txBody>
      </p:sp>
      <p:sp>
        <p:nvSpPr>
          <p:cNvPr id="7" name="Title 3">
            <a:extLst>
              <a:ext uri="{FF2B5EF4-FFF2-40B4-BE49-F238E27FC236}">
                <a16:creationId xmlns:a16="http://schemas.microsoft.com/office/drawing/2014/main" id="{3846F0A8-C79E-7246-B4B4-9B2C0929864B}"/>
              </a:ext>
            </a:extLst>
          </p:cNvPr>
          <p:cNvSpPr txBox="1">
            <a:spLocks/>
          </p:cNvSpPr>
          <p:nvPr/>
        </p:nvSpPr>
        <p:spPr>
          <a:xfrm>
            <a:off x="1090459" y="4309968"/>
            <a:ext cx="10854448" cy="5847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itchFamily="2" charset="2"/>
              <a:buChar char="Ø"/>
            </a:pPr>
            <a:r>
              <a:rPr lang="en-US" sz="3200" dirty="0">
                <a:solidFill>
                  <a:schemeClr val="accent5">
                    <a:lumMod val="50000"/>
                  </a:schemeClr>
                </a:solidFill>
                <a:latin typeface="Arial" panose="020B0604020202020204" pitchFamily="34" charset="0"/>
                <a:cs typeface="Arial" panose="020B0604020202020204" pitchFamily="34" charset="0"/>
              </a:rPr>
              <a:t>Listening to each other and sharing</a:t>
            </a:r>
          </a:p>
        </p:txBody>
      </p:sp>
      <p:sp>
        <p:nvSpPr>
          <p:cNvPr id="8" name="Title 3">
            <a:extLst>
              <a:ext uri="{FF2B5EF4-FFF2-40B4-BE49-F238E27FC236}">
                <a16:creationId xmlns:a16="http://schemas.microsoft.com/office/drawing/2014/main" id="{EDC293A5-1153-FD46-AA9C-9693E5C718BC}"/>
              </a:ext>
            </a:extLst>
          </p:cNvPr>
          <p:cNvSpPr txBox="1">
            <a:spLocks/>
          </p:cNvSpPr>
          <p:nvPr/>
        </p:nvSpPr>
        <p:spPr>
          <a:xfrm>
            <a:off x="1108956" y="5182072"/>
            <a:ext cx="10854448" cy="4547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itchFamily="2" charset="2"/>
              <a:buChar char="Ø"/>
            </a:pPr>
            <a:r>
              <a:rPr lang="en-US" sz="3200" dirty="0">
                <a:solidFill>
                  <a:schemeClr val="accent5">
                    <a:lumMod val="50000"/>
                  </a:schemeClr>
                </a:solidFill>
                <a:latin typeface="Arial" panose="020B0604020202020204" pitchFamily="34" charset="0"/>
                <a:cs typeface="Arial" panose="020B0604020202020204" pitchFamily="34" charset="0"/>
              </a:rPr>
              <a:t>Conclusion and closing prayer</a:t>
            </a:r>
          </a:p>
        </p:txBody>
      </p:sp>
      <p:sp>
        <p:nvSpPr>
          <p:cNvPr id="9" name="TextBox 8">
            <a:extLst>
              <a:ext uri="{FF2B5EF4-FFF2-40B4-BE49-F238E27FC236}">
                <a16:creationId xmlns:a16="http://schemas.microsoft.com/office/drawing/2014/main" id="{8432BF92-C536-A042-BDF5-D7D3CA92107C}"/>
              </a:ext>
            </a:extLst>
          </p:cNvPr>
          <p:cNvSpPr txBox="1"/>
          <p:nvPr/>
        </p:nvSpPr>
        <p:spPr>
          <a:xfrm>
            <a:off x="1090459" y="2660932"/>
            <a:ext cx="7773282" cy="584775"/>
          </a:xfrm>
          <a:prstGeom prst="rect">
            <a:avLst/>
          </a:prstGeom>
          <a:noFill/>
        </p:spPr>
        <p:txBody>
          <a:bodyPr wrap="none" rtlCol="0">
            <a:spAutoFit/>
          </a:bodyPr>
          <a:lstStyle/>
          <a:p>
            <a:pPr marL="285750" indent="-285750">
              <a:buFont typeface="Wingdings" pitchFamily="2" charset="2"/>
              <a:buChar char="Ø"/>
            </a:pPr>
            <a:r>
              <a:rPr lang="en-US" sz="3200" dirty="0">
                <a:solidFill>
                  <a:srgbClr val="002060"/>
                </a:solidFill>
                <a:latin typeface="Arial" panose="020B0604020202020204" pitchFamily="34" charset="0"/>
                <a:cs typeface="Arial" panose="020B0604020202020204" pitchFamily="34" charset="0"/>
              </a:rPr>
              <a:t>  Introduction &amp; participant ground rules </a:t>
            </a:r>
          </a:p>
        </p:txBody>
      </p:sp>
    </p:spTree>
    <p:extLst>
      <p:ext uri="{BB962C8B-B14F-4D97-AF65-F5344CB8AC3E}">
        <p14:creationId xmlns:p14="http://schemas.microsoft.com/office/powerpoint/2010/main" val="18472485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9687F0-F4A0-6A4E-A9D7-08B23210A4CA}"/>
              </a:ext>
            </a:extLst>
          </p:cNvPr>
          <p:cNvSpPr txBox="1"/>
          <p:nvPr/>
        </p:nvSpPr>
        <p:spPr>
          <a:xfrm>
            <a:off x="1879169" y="465083"/>
            <a:ext cx="8799422" cy="1754326"/>
          </a:xfrm>
          <a:prstGeom prst="rect">
            <a:avLst/>
          </a:prstGeom>
          <a:noFill/>
        </p:spPr>
        <p:txBody>
          <a:bodyPr wrap="square">
            <a:spAutoFit/>
          </a:bodyPr>
          <a:lstStyle/>
          <a:p>
            <a:pPr algn="ctr"/>
            <a:r>
              <a:rPr lang="en-US" sz="5400" b="1" dirty="0">
                <a:solidFill>
                  <a:srgbClr val="002060"/>
                </a:solidFill>
              </a:rPr>
              <a:t>Detailed Framework and Script</a:t>
            </a:r>
          </a:p>
        </p:txBody>
      </p:sp>
      <p:sp>
        <p:nvSpPr>
          <p:cNvPr id="2" name="TextBox 1">
            <a:extLst>
              <a:ext uri="{FF2B5EF4-FFF2-40B4-BE49-F238E27FC236}">
                <a16:creationId xmlns:a16="http://schemas.microsoft.com/office/drawing/2014/main" id="{F0458222-1A76-9442-AB7E-9828EC9BACB0}"/>
              </a:ext>
            </a:extLst>
          </p:cNvPr>
          <p:cNvSpPr txBox="1"/>
          <p:nvPr/>
        </p:nvSpPr>
        <p:spPr>
          <a:xfrm>
            <a:off x="2719001" y="3205751"/>
            <a:ext cx="2534507" cy="1323439"/>
          </a:xfrm>
          <a:prstGeom prst="rect">
            <a:avLst/>
          </a:prstGeom>
          <a:noFill/>
          <a:ln w="28575">
            <a:solidFill>
              <a:srgbClr val="0070C0"/>
            </a:solidFill>
          </a:ln>
        </p:spPr>
        <p:txBody>
          <a:bodyPr wrap="square" rtlCol="0">
            <a:spAutoFit/>
          </a:bodyPr>
          <a:lstStyle/>
          <a:p>
            <a:r>
              <a:rPr lang="en-US" sz="4000" dirty="0">
                <a:solidFill>
                  <a:schemeClr val="accent5">
                    <a:lumMod val="50000"/>
                  </a:schemeClr>
                </a:solidFill>
              </a:rPr>
              <a:t>One day</a:t>
            </a:r>
          </a:p>
          <a:p>
            <a:r>
              <a:rPr lang="en-US" sz="4000" dirty="0">
                <a:solidFill>
                  <a:schemeClr val="accent5">
                    <a:lumMod val="50000"/>
                  </a:schemeClr>
                </a:solidFill>
              </a:rPr>
              <a:t>p. 10-15</a:t>
            </a:r>
          </a:p>
        </p:txBody>
      </p:sp>
      <p:sp>
        <p:nvSpPr>
          <p:cNvPr id="5" name="TextBox 4">
            <a:extLst>
              <a:ext uri="{FF2B5EF4-FFF2-40B4-BE49-F238E27FC236}">
                <a16:creationId xmlns:a16="http://schemas.microsoft.com/office/drawing/2014/main" id="{0556DCB9-2509-6E4A-A35E-F4652C3D1E4E}"/>
              </a:ext>
            </a:extLst>
          </p:cNvPr>
          <p:cNvSpPr txBox="1"/>
          <p:nvPr/>
        </p:nvSpPr>
        <p:spPr>
          <a:xfrm>
            <a:off x="7290617" y="3144195"/>
            <a:ext cx="2375480" cy="1384995"/>
          </a:xfrm>
          <a:prstGeom prst="rect">
            <a:avLst/>
          </a:prstGeom>
          <a:noFill/>
          <a:ln w="38100">
            <a:solidFill>
              <a:schemeClr val="accent6">
                <a:lumMod val="75000"/>
              </a:schemeClr>
            </a:solidFill>
          </a:ln>
        </p:spPr>
        <p:txBody>
          <a:bodyPr wrap="square" rtlCol="0">
            <a:spAutoFit/>
          </a:bodyPr>
          <a:lstStyle/>
          <a:p>
            <a:pPr algn="ctr"/>
            <a:r>
              <a:rPr lang="en-US" sz="4400" dirty="0">
                <a:solidFill>
                  <a:schemeClr val="accent5">
                    <a:lumMod val="50000"/>
                  </a:schemeClr>
                </a:solidFill>
              </a:rPr>
              <a:t>3 days </a:t>
            </a:r>
          </a:p>
          <a:p>
            <a:r>
              <a:rPr lang="en-US" sz="4000" dirty="0">
                <a:solidFill>
                  <a:schemeClr val="accent5">
                    <a:lumMod val="50000"/>
                  </a:schemeClr>
                </a:solidFill>
              </a:rPr>
              <a:t>p. 19-30</a:t>
            </a:r>
          </a:p>
        </p:txBody>
      </p:sp>
    </p:spTree>
    <p:extLst>
      <p:ext uri="{BB962C8B-B14F-4D97-AF65-F5344CB8AC3E}">
        <p14:creationId xmlns:p14="http://schemas.microsoft.com/office/powerpoint/2010/main" val="2108933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4 Ways to Ruin Your Small Group">
            <a:extLst>
              <a:ext uri="{FF2B5EF4-FFF2-40B4-BE49-F238E27FC236}">
                <a16:creationId xmlns:a16="http://schemas.microsoft.com/office/drawing/2014/main" id="{F94A1585-EE61-2241-BA0D-7E1846655A7E}"/>
              </a:ext>
            </a:extLst>
          </p:cNvPr>
          <p:cNvPicPr>
            <a:picLocks noChangeAspect="1" noChangeArrowheads="1"/>
          </p:cNvPicPr>
          <p:nvPr/>
        </p:nvPicPr>
        <p:blipFill>
          <a:blip r:embed="rId3">
            <a:alphaModFix amt="34000"/>
            <a:extLst>
              <a:ext uri="{28A0092B-C50C-407E-A947-70E740481C1C}">
                <a14:useLocalDpi xmlns:a14="http://schemas.microsoft.com/office/drawing/2010/main"/>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4E0575-6C9E-8D45-A754-A4F80B8029A4}"/>
              </a:ext>
            </a:extLst>
          </p:cNvPr>
          <p:cNvSpPr txBox="1"/>
          <p:nvPr/>
        </p:nvSpPr>
        <p:spPr>
          <a:xfrm>
            <a:off x="643829" y="1488988"/>
            <a:ext cx="5694271" cy="5632311"/>
          </a:xfrm>
          <a:prstGeom prst="rect">
            <a:avLst/>
          </a:prstGeom>
          <a:noFill/>
        </p:spPr>
        <p:txBody>
          <a:bodyPr wrap="square" rtlCol="0">
            <a:spAutoFit/>
          </a:bodyPr>
          <a:lstStyle/>
          <a:p>
            <a:r>
              <a:rPr lang="en-US" sz="4000" b="1" dirty="0">
                <a:solidFill>
                  <a:schemeClr val="accent5">
                    <a:lumMod val="50000"/>
                  </a:schemeClr>
                </a:solidFill>
              </a:rPr>
              <a:t>Facilitator</a:t>
            </a:r>
          </a:p>
          <a:p>
            <a:endParaRPr lang="en-US" sz="4000" b="1" dirty="0">
              <a:solidFill>
                <a:schemeClr val="accent5">
                  <a:lumMod val="50000"/>
                </a:schemeClr>
              </a:solidFill>
            </a:endParaRPr>
          </a:p>
          <a:p>
            <a:r>
              <a:rPr lang="en-US" sz="4000" b="1" dirty="0">
                <a:solidFill>
                  <a:schemeClr val="accent5">
                    <a:lumMod val="50000"/>
                  </a:schemeClr>
                </a:solidFill>
              </a:rPr>
              <a:t>MC</a:t>
            </a:r>
          </a:p>
          <a:p>
            <a:endParaRPr lang="en-US" sz="4000" b="1" dirty="0">
              <a:solidFill>
                <a:schemeClr val="accent5">
                  <a:lumMod val="50000"/>
                </a:schemeClr>
              </a:solidFill>
            </a:endParaRPr>
          </a:p>
          <a:p>
            <a:r>
              <a:rPr lang="en-US" sz="4000" b="1" dirty="0">
                <a:solidFill>
                  <a:schemeClr val="accent5">
                    <a:lumMod val="50000"/>
                  </a:schemeClr>
                </a:solidFill>
              </a:rPr>
              <a:t>Table hosts (1x6)</a:t>
            </a:r>
          </a:p>
          <a:p>
            <a:endParaRPr lang="en-US" sz="4000" b="1" dirty="0">
              <a:solidFill>
                <a:schemeClr val="accent5">
                  <a:lumMod val="50000"/>
                </a:schemeClr>
              </a:solidFill>
            </a:endParaRPr>
          </a:p>
          <a:p>
            <a:r>
              <a:rPr lang="en-US" sz="4000" b="1" dirty="0">
                <a:solidFill>
                  <a:schemeClr val="accent5">
                    <a:lumMod val="50000"/>
                  </a:schemeClr>
                </a:solidFill>
              </a:rPr>
              <a:t>Note takers</a:t>
            </a:r>
          </a:p>
          <a:p>
            <a:endParaRPr lang="en-US" sz="4000" b="1" dirty="0">
              <a:solidFill>
                <a:schemeClr val="accent5">
                  <a:lumMod val="50000"/>
                </a:schemeClr>
              </a:solidFill>
            </a:endParaRPr>
          </a:p>
          <a:p>
            <a:endParaRPr lang="en-US" sz="4000" b="1" dirty="0">
              <a:solidFill>
                <a:schemeClr val="accent5">
                  <a:lumMod val="50000"/>
                </a:schemeClr>
              </a:solidFill>
            </a:endParaRPr>
          </a:p>
        </p:txBody>
      </p:sp>
      <p:sp>
        <p:nvSpPr>
          <p:cNvPr id="3" name="TextBox 2">
            <a:extLst>
              <a:ext uri="{FF2B5EF4-FFF2-40B4-BE49-F238E27FC236}">
                <a16:creationId xmlns:a16="http://schemas.microsoft.com/office/drawing/2014/main" id="{78C4BABE-6A1B-2244-A580-DC3B0106B78C}"/>
              </a:ext>
            </a:extLst>
          </p:cNvPr>
          <p:cNvSpPr txBox="1"/>
          <p:nvPr/>
        </p:nvSpPr>
        <p:spPr>
          <a:xfrm>
            <a:off x="7968345" y="1617575"/>
            <a:ext cx="3579826" cy="4401205"/>
          </a:xfrm>
          <a:prstGeom prst="rect">
            <a:avLst/>
          </a:prstGeom>
          <a:noFill/>
        </p:spPr>
        <p:txBody>
          <a:bodyPr wrap="none" rtlCol="0">
            <a:spAutoFit/>
          </a:bodyPr>
          <a:lstStyle/>
          <a:p>
            <a:r>
              <a:rPr lang="en-US" sz="4000" b="1" dirty="0">
                <a:solidFill>
                  <a:schemeClr val="accent5">
                    <a:lumMod val="50000"/>
                  </a:schemeClr>
                </a:solidFill>
              </a:rPr>
              <a:t>Greeters</a:t>
            </a:r>
          </a:p>
          <a:p>
            <a:endParaRPr lang="en-US" sz="4000" b="1" dirty="0">
              <a:solidFill>
                <a:schemeClr val="accent5">
                  <a:lumMod val="50000"/>
                </a:schemeClr>
              </a:solidFill>
            </a:endParaRPr>
          </a:p>
          <a:p>
            <a:r>
              <a:rPr lang="en-US" sz="4000" b="1" dirty="0">
                <a:solidFill>
                  <a:schemeClr val="accent5">
                    <a:lumMod val="50000"/>
                  </a:schemeClr>
                </a:solidFill>
              </a:rPr>
              <a:t>Food servers</a:t>
            </a:r>
          </a:p>
          <a:p>
            <a:endParaRPr lang="en-US" sz="4000" b="1" dirty="0">
              <a:solidFill>
                <a:schemeClr val="accent5">
                  <a:lumMod val="50000"/>
                </a:schemeClr>
              </a:solidFill>
            </a:endParaRPr>
          </a:p>
          <a:p>
            <a:r>
              <a:rPr lang="en-US" sz="4000" b="1" dirty="0">
                <a:solidFill>
                  <a:schemeClr val="accent5">
                    <a:lumMod val="50000"/>
                  </a:schemeClr>
                </a:solidFill>
              </a:rPr>
              <a:t>Intercessors</a:t>
            </a:r>
          </a:p>
          <a:p>
            <a:endParaRPr lang="en-US" sz="4000" b="1" dirty="0">
              <a:solidFill>
                <a:schemeClr val="accent5">
                  <a:lumMod val="50000"/>
                </a:schemeClr>
              </a:solidFill>
            </a:endParaRPr>
          </a:p>
          <a:p>
            <a:r>
              <a:rPr lang="en-US" sz="4000" b="1" dirty="0">
                <a:solidFill>
                  <a:schemeClr val="accent5">
                    <a:lumMod val="50000"/>
                  </a:schemeClr>
                </a:solidFill>
              </a:rPr>
              <a:t>AV person</a:t>
            </a:r>
          </a:p>
        </p:txBody>
      </p:sp>
      <p:sp>
        <p:nvSpPr>
          <p:cNvPr id="5" name="TextBox 4">
            <a:extLst>
              <a:ext uri="{FF2B5EF4-FFF2-40B4-BE49-F238E27FC236}">
                <a16:creationId xmlns:a16="http://schemas.microsoft.com/office/drawing/2014/main" id="{0D6BBA1D-3E8B-D443-B6F1-137C6B09F84A}"/>
              </a:ext>
            </a:extLst>
          </p:cNvPr>
          <p:cNvSpPr txBox="1"/>
          <p:nvPr/>
        </p:nvSpPr>
        <p:spPr>
          <a:xfrm>
            <a:off x="3243333" y="-49664"/>
            <a:ext cx="6514925" cy="1107996"/>
          </a:xfrm>
          <a:prstGeom prst="rect">
            <a:avLst/>
          </a:prstGeom>
          <a:noFill/>
        </p:spPr>
        <p:txBody>
          <a:bodyPr wrap="none" rtlCol="0">
            <a:spAutoFit/>
          </a:bodyPr>
          <a:lstStyle/>
          <a:p>
            <a:r>
              <a:rPr lang="en-US" sz="6600" b="1" dirty="0">
                <a:solidFill>
                  <a:schemeClr val="accent2">
                    <a:lumMod val="50000"/>
                  </a:schemeClr>
                </a:solidFill>
              </a:rPr>
              <a:t>Session Team </a:t>
            </a:r>
          </a:p>
        </p:txBody>
      </p:sp>
    </p:spTree>
    <p:extLst>
      <p:ext uri="{BB962C8B-B14F-4D97-AF65-F5344CB8AC3E}">
        <p14:creationId xmlns:p14="http://schemas.microsoft.com/office/powerpoint/2010/main" val="35171977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A6C7715-A147-8B41-9E07-A1C7410ACDDA}"/>
              </a:ext>
            </a:extLst>
          </p:cNvPr>
          <p:cNvSpPr txBox="1"/>
          <p:nvPr/>
        </p:nvSpPr>
        <p:spPr>
          <a:xfrm>
            <a:off x="7716044" y="4177482"/>
            <a:ext cx="3812073" cy="1597287"/>
          </a:xfrm>
          <a:prstGeom prst="rect">
            <a:avLst/>
          </a:prstGeom>
          <a:noFill/>
          <a:ln w="19050">
            <a:solidFill>
              <a:srgbClr val="002060"/>
            </a:solidFill>
          </a:ln>
        </p:spPr>
        <p:txBody>
          <a:bodyPr wrap="square" rtlCol="0">
            <a:spAutoFit/>
          </a:bodyPr>
          <a:lstStyle/>
          <a:p>
            <a:endParaRPr lang="en-US" dirty="0"/>
          </a:p>
        </p:txBody>
      </p:sp>
      <p:sp>
        <p:nvSpPr>
          <p:cNvPr id="2" name="TextBox 1">
            <a:extLst>
              <a:ext uri="{FF2B5EF4-FFF2-40B4-BE49-F238E27FC236}">
                <a16:creationId xmlns:a16="http://schemas.microsoft.com/office/drawing/2014/main" id="{B0A013E6-1F02-9949-9D79-E900C1A35D9A}"/>
              </a:ext>
            </a:extLst>
          </p:cNvPr>
          <p:cNvSpPr txBox="1"/>
          <p:nvPr/>
        </p:nvSpPr>
        <p:spPr>
          <a:xfrm>
            <a:off x="2307282" y="234489"/>
            <a:ext cx="7204216" cy="707886"/>
          </a:xfrm>
          <a:prstGeom prst="rect">
            <a:avLst/>
          </a:prstGeom>
          <a:noFill/>
        </p:spPr>
        <p:txBody>
          <a:bodyPr wrap="none" rtlCol="0">
            <a:spAutoFit/>
          </a:bodyPr>
          <a:lstStyle/>
          <a:p>
            <a:r>
              <a:rPr lang="en-US" sz="4000" dirty="0">
                <a:solidFill>
                  <a:schemeClr val="accent2">
                    <a:lumMod val="50000"/>
                  </a:schemeClr>
                </a:solidFill>
              </a:rPr>
              <a:t>Example of a Session Team </a:t>
            </a:r>
          </a:p>
        </p:txBody>
      </p:sp>
      <p:sp>
        <p:nvSpPr>
          <p:cNvPr id="4" name="TextBox 3">
            <a:extLst>
              <a:ext uri="{FF2B5EF4-FFF2-40B4-BE49-F238E27FC236}">
                <a16:creationId xmlns:a16="http://schemas.microsoft.com/office/drawing/2014/main" id="{FA40C7EA-04AF-B846-AD29-291DB49E44E2}"/>
              </a:ext>
            </a:extLst>
          </p:cNvPr>
          <p:cNvSpPr txBox="1"/>
          <p:nvPr/>
        </p:nvSpPr>
        <p:spPr>
          <a:xfrm>
            <a:off x="2611532" y="1222921"/>
            <a:ext cx="7358917" cy="523220"/>
          </a:xfrm>
          <a:prstGeom prst="rect">
            <a:avLst/>
          </a:prstGeom>
          <a:noFill/>
        </p:spPr>
        <p:txBody>
          <a:bodyPr wrap="square">
            <a:spAutoFit/>
          </a:bodyPr>
          <a:lstStyle/>
          <a:p>
            <a:r>
              <a:rPr lang="en-US" sz="2800" b="1" dirty="0">
                <a:solidFill>
                  <a:schemeClr val="accent5">
                    <a:lumMod val="50000"/>
                  </a:schemeClr>
                </a:solidFill>
              </a:rPr>
              <a:t>Facilitator  (session administrator)</a:t>
            </a:r>
          </a:p>
        </p:txBody>
      </p:sp>
      <p:sp>
        <p:nvSpPr>
          <p:cNvPr id="6" name="TextBox 5">
            <a:extLst>
              <a:ext uri="{FF2B5EF4-FFF2-40B4-BE49-F238E27FC236}">
                <a16:creationId xmlns:a16="http://schemas.microsoft.com/office/drawing/2014/main" id="{68FD15E8-C517-D64A-B095-3932496C287E}"/>
              </a:ext>
            </a:extLst>
          </p:cNvPr>
          <p:cNvSpPr txBox="1"/>
          <p:nvPr/>
        </p:nvSpPr>
        <p:spPr>
          <a:xfrm>
            <a:off x="3950493" y="1846337"/>
            <a:ext cx="6100762" cy="523220"/>
          </a:xfrm>
          <a:prstGeom prst="rect">
            <a:avLst/>
          </a:prstGeom>
          <a:noFill/>
        </p:spPr>
        <p:txBody>
          <a:bodyPr wrap="square">
            <a:spAutoFit/>
          </a:bodyPr>
          <a:lstStyle/>
          <a:p>
            <a:r>
              <a:rPr lang="en-US" sz="2800" b="1" dirty="0">
                <a:solidFill>
                  <a:schemeClr val="accent5">
                    <a:lumMod val="50000"/>
                  </a:schemeClr>
                </a:solidFill>
              </a:rPr>
              <a:t>Master of Ceremonies</a:t>
            </a:r>
          </a:p>
        </p:txBody>
      </p:sp>
      <p:sp>
        <p:nvSpPr>
          <p:cNvPr id="7" name="TextBox 6">
            <a:extLst>
              <a:ext uri="{FF2B5EF4-FFF2-40B4-BE49-F238E27FC236}">
                <a16:creationId xmlns:a16="http://schemas.microsoft.com/office/drawing/2014/main" id="{ED7F2B2E-0DC1-FA4E-80AF-A2BE88BD2B4C}"/>
              </a:ext>
            </a:extLst>
          </p:cNvPr>
          <p:cNvSpPr txBox="1"/>
          <p:nvPr/>
        </p:nvSpPr>
        <p:spPr>
          <a:xfrm>
            <a:off x="541456" y="1867289"/>
            <a:ext cx="2510624" cy="1200329"/>
          </a:xfrm>
          <a:prstGeom prst="rect">
            <a:avLst/>
          </a:prstGeom>
          <a:noFill/>
          <a:ln w="57150">
            <a:solidFill>
              <a:srgbClr val="002060"/>
            </a:solidFill>
          </a:ln>
        </p:spPr>
        <p:txBody>
          <a:bodyPr wrap="none" rtlCol="0">
            <a:spAutoFit/>
          </a:bodyPr>
          <a:lstStyle/>
          <a:p>
            <a:pPr algn="ctr"/>
            <a:r>
              <a:rPr lang="en-US" dirty="0"/>
              <a:t>Table or small group</a:t>
            </a:r>
          </a:p>
          <a:p>
            <a:pPr algn="ctr"/>
            <a:r>
              <a:rPr lang="en-US" dirty="0"/>
              <a:t>Host or moderator</a:t>
            </a:r>
          </a:p>
          <a:p>
            <a:pPr algn="ctr"/>
            <a:r>
              <a:rPr lang="en-US" dirty="0"/>
              <a:t>Note taker</a:t>
            </a:r>
          </a:p>
          <a:p>
            <a:pPr algn="ctr"/>
            <a:r>
              <a:rPr lang="en-US" dirty="0"/>
              <a:t>6-8 guests</a:t>
            </a:r>
          </a:p>
        </p:txBody>
      </p:sp>
      <p:sp>
        <p:nvSpPr>
          <p:cNvPr id="8" name="TextBox 7">
            <a:extLst>
              <a:ext uri="{FF2B5EF4-FFF2-40B4-BE49-F238E27FC236}">
                <a16:creationId xmlns:a16="http://schemas.microsoft.com/office/drawing/2014/main" id="{64E0A486-8BE1-6E48-B282-024A7016E8E6}"/>
              </a:ext>
            </a:extLst>
          </p:cNvPr>
          <p:cNvSpPr txBox="1"/>
          <p:nvPr/>
        </p:nvSpPr>
        <p:spPr>
          <a:xfrm>
            <a:off x="3627700" y="2673355"/>
            <a:ext cx="2510624" cy="1200329"/>
          </a:xfrm>
          <a:prstGeom prst="rect">
            <a:avLst/>
          </a:prstGeom>
          <a:noFill/>
          <a:ln w="57150">
            <a:solidFill>
              <a:srgbClr val="002060"/>
            </a:solidFill>
          </a:ln>
        </p:spPr>
        <p:txBody>
          <a:bodyPr wrap="none" rtlCol="0">
            <a:spAutoFit/>
          </a:bodyPr>
          <a:lstStyle/>
          <a:p>
            <a:pPr algn="ctr"/>
            <a:r>
              <a:rPr lang="en-US" dirty="0"/>
              <a:t>Table or small group</a:t>
            </a:r>
          </a:p>
          <a:p>
            <a:pPr algn="ctr"/>
            <a:r>
              <a:rPr lang="en-US" dirty="0"/>
              <a:t>Host or moderator</a:t>
            </a:r>
          </a:p>
          <a:p>
            <a:pPr algn="ctr"/>
            <a:r>
              <a:rPr lang="en-US" dirty="0"/>
              <a:t>Note taker</a:t>
            </a:r>
          </a:p>
          <a:p>
            <a:pPr algn="ctr"/>
            <a:r>
              <a:rPr lang="en-US" dirty="0"/>
              <a:t>6-8 guests</a:t>
            </a:r>
          </a:p>
        </p:txBody>
      </p:sp>
      <p:sp>
        <p:nvSpPr>
          <p:cNvPr id="9" name="TextBox 8">
            <a:extLst>
              <a:ext uri="{FF2B5EF4-FFF2-40B4-BE49-F238E27FC236}">
                <a16:creationId xmlns:a16="http://schemas.microsoft.com/office/drawing/2014/main" id="{0BEB73A4-25D2-0041-A79D-0ACA728479ED}"/>
              </a:ext>
            </a:extLst>
          </p:cNvPr>
          <p:cNvSpPr txBox="1"/>
          <p:nvPr/>
        </p:nvSpPr>
        <p:spPr>
          <a:xfrm>
            <a:off x="6713944" y="2687272"/>
            <a:ext cx="2510624" cy="1200329"/>
          </a:xfrm>
          <a:prstGeom prst="rect">
            <a:avLst/>
          </a:prstGeom>
          <a:noFill/>
          <a:ln w="57150">
            <a:solidFill>
              <a:srgbClr val="002060"/>
            </a:solidFill>
          </a:ln>
        </p:spPr>
        <p:txBody>
          <a:bodyPr wrap="none" rtlCol="0">
            <a:spAutoFit/>
          </a:bodyPr>
          <a:lstStyle/>
          <a:p>
            <a:pPr algn="ctr"/>
            <a:r>
              <a:rPr lang="en-US" dirty="0"/>
              <a:t>Table or small group</a:t>
            </a:r>
          </a:p>
          <a:p>
            <a:pPr algn="ctr"/>
            <a:r>
              <a:rPr lang="en-US" dirty="0"/>
              <a:t>Host or moderator</a:t>
            </a:r>
          </a:p>
          <a:p>
            <a:pPr algn="ctr"/>
            <a:r>
              <a:rPr lang="en-US" dirty="0"/>
              <a:t>Note taker</a:t>
            </a:r>
          </a:p>
          <a:p>
            <a:pPr algn="ctr"/>
            <a:r>
              <a:rPr lang="en-US" dirty="0"/>
              <a:t>6-8 guests</a:t>
            </a:r>
          </a:p>
        </p:txBody>
      </p:sp>
      <p:sp>
        <p:nvSpPr>
          <p:cNvPr id="10" name="TextBox 9">
            <a:extLst>
              <a:ext uri="{FF2B5EF4-FFF2-40B4-BE49-F238E27FC236}">
                <a16:creationId xmlns:a16="http://schemas.microsoft.com/office/drawing/2014/main" id="{0147DFA8-994C-DD41-8A8D-116FD9FD4070}"/>
              </a:ext>
            </a:extLst>
          </p:cNvPr>
          <p:cNvSpPr txBox="1"/>
          <p:nvPr/>
        </p:nvSpPr>
        <p:spPr>
          <a:xfrm>
            <a:off x="9613550" y="1746141"/>
            <a:ext cx="2510624" cy="1200329"/>
          </a:xfrm>
          <a:prstGeom prst="rect">
            <a:avLst/>
          </a:prstGeom>
          <a:noFill/>
          <a:ln w="57150">
            <a:solidFill>
              <a:srgbClr val="002060"/>
            </a:solidFill>
          </a:ln>
        </p:spPr>
        <p:txBody>
          <a:bodyPr wrap="none" rtlCol="0">
            <a:spAutoFit/>
          </a:bodyPr>
          <a:lstStyle/>
          <a:p>
            <a:pPr algn="ctr"/>
            <a:r>
              <a:rPr lang="en-US" dirty="0"/>
              <a:t>Table or small group</a:t>
            </a:r>
          </a:p>
          <a:p>
            <a:pPr algn="ctr"/>
            <a:r>
              <a:rPr lang="en-US" dirty="0"/>
              <a:t>Host or moderator</a:t>
            </a:r>
          </a:p>
          <a:p>
            <a:pPr algn="ctr"/>
            <a:r>
              <a:rPr lang="en-US" dirty="0"/>
              <a:t>Note taker</a:t>
            </a:r>
          </a:p>
          <a:p>
            <a:pPr algn="ctr"/>
            <a:r>
              <a:rPr lang="en-US" dirty="0"/>
              <a:t>6-8 guests</a:t>
            </a:r>
          </a:p>
        </p:txBody>
      </p:sp>
      <p:sp>
        <p:nvSpPr>
          <p:cNvPr id="11" name="TextBox 10">
            <a:extLst>
              <a:ext uri="{FF2B5EF4-FFF2-40B4-BE49-F238E27FC236}">
                <a16:creationId xmlns:a16="http://schemas.microsoft.com/office/drawing/2014/main" id="{F5812CE0-C5BC-4A45-922B-486FBCABB2C5}"/>
              </a:ext>
            </a:extLst>
          </p:cNvPr>
          <p:cNvSpPr txBox="1"/>
          <p:nvPr/>
        </p:nvSpPr>
        <p:spPr>
          <a:xfrm>
            <a:off x="674667" y="4768303"/>
            <a:ext cx="4565673" cy="369332"/>
          </a:xfrm>
          <a:prstGeom prst="rect">
            <a:avLst/>
          </a:prstGeom>
          <a:noFill/>
          <a:ln w="38100">
            <a:solidFill>
              <a:schemeClr val="accent2">
                <a:lumMod val="50000"/>
              </a:schemeClr>
            </a:solidFill>
          </a:ln>
        </p:spPr>
        <p:txBody>
          <a:bodyPr wrap="none" rtlCol="0">
            <a:spAutoFit/>
          </a:bodyPr>
          <a:lstStyle/>
          <a:p>
            <a:r>
              <a:rPr lang="en-US" dirty="0"/>
              <a:t>Greeters, food servers, </a:t>
            </a:r>
            <a:r>
              <a:rPr lang="en-US" dirty="0" smtClean="0"/>
              <a:t>AV/tech </a:t>
            </a:r>
            <a:r>
              <a:rPr lang="en-US" dirty="0"/>
              <a:t>person</a:t>
            </a:r>
          </a:p>
        </p:txBody>
      </p:sp>
      <p:pic>
        <p:nvPicPr>
          <p:cNvPr id="1028" name="Picture 4" descr="Free Praying Emoji Transparent, Download Free Praying Emoji Transparent png  images, Free ClipArts on Clipart Library">
            <a:extLst>
              <a:ext uri="{FF2B5EF4-FFF2-40B4-BE49-F238E27FC236}">
                <a16:creationId xmlns:a16="http://schemas.microsoft.com/office/drawing/2014/main" id="{D37EBF64-F078-6945-B77D-3CF3CA725B0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48987" y="4377299"/>
            <a:ext cx="1275581" cy="13043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3600E0B-36F5-8A45-99B2-8503E87E0329}"/>
              </a:ext>
            </a:extLst>
          </p:cNvPr>
          <p:cNvSpPr txBox="1"/>
          <p:nvPr/>
        </p:nvSpPr>
        <p:spPr>
          <a:xfrm>
            <a:off x="9053026" y="4537470"/>
            <a:ext cx="2510624" cy="1200329"/>
          </a:xfrm>
          <a:prstGeom prst="rect">
            <a:avLst/>
          </a:prstGeom>
          <a:noFill/>
        </p:spPr>
        <p:txBody>
          <a:bodyPr wrap="square" rtlCol="0">
            <a:spAutoFit/>
          </a:bodyPr>
          <a:lstStyle/>
          <a:p>
            <a:pPr algn="ctr"/>
            <a:r>
              <a:rPr lang="en-US" dirty="0"/>
              <a:t>If possible, intercessors while the session is undergoing</a:t>
            </a:r>
          </a:p>
        </p:txBody>
      </p:sp>
    </p:spTree>
    <p:extLst>
      <p:ext uri="{BB962C8B-B14F-4D97-AF65-F5344CB8AC3E}">
        <p14:creationId xmlns:p14="http://schemas.microsoft.com/office/powerpoint/2010/main" val="28783217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10EDFF2-F708-E64D-BDC4-27B9EFDC7321}"/>
              </a:ext>
            </a:extLst>
          </p:cNvPr>
          <p:cNvSpPr txBox="1"/>
          <p:nvPr/>
        </p:nvSpPr>
        <p:spPr>
          <a:xfrm>
            <a:off x="2819392" y="81567"/>
            <a:ext cx="6099858" cy="769441"/>
          </a:xfrm>
          <a:prstGeom prst="rect">
            <a:avLst/>
          </a:prstGeom>
          <a:noFill/>
        </p:spPr>
        <p:txBody>
          <a:bodyPr wrap="square">
            <a:spAutoFit/>
          </a:bodyPr>
          <a:lstStyle/>
          <a:p>
            <a:pPr algn="ctr"/>
            <a:r>
              <a:rPr lang="en-US" sz="4400" dirty="0">
                <a:solidFill>
                  <a:schemeClr val="accent1">
                    <a:lumMod val="50000"/>
                  </a:schemeClr>
                </a:solidFill>
              </a:rPr>
              <a:t>The session...</a:t>
            </a:r>
          </a:p>
        </p:txBody>
      </p:sp>
      <p:sp>
        <p:nvSpPr>
          <p:cNvPr id="9" name="TextBox 8">
            <a:extLst>
              <a:ext uri="{FF2B5EF4-FFF2-40B4-BE49-F238E27FC236}">
                <a16:creationId xmlns:a16="http://schemas.microsoft.com/office/drawing/2014/main" id="{803E1BBB-E158-3C46-988D-AD43E3FAABA1}"/>
              </a:ext>
            </a:extLst>
          </p:cNvPr>
          <p:cNvSpPr txBox="1"/>
          <p:nvPr/>
        </p:nvSpPr>
        <p:spPr>
          <a:xfrm>
            <a:off x="3836069" y="1249525"/>
            <a:ext cx="3716283" cy="769441"/>
          </a:xfrm>
          <a:prstGeom prst="rect">
            <a:avLst/>
          </a:prstGeom>
          <a:noFill/>
        </p:spPr>
        <p:txBody>
          <a:bodyPr wrap="square">
            <a:spAutoFit/>
          </a:bodyPr>
          <a:lstStyle/>
          <a:p>
            <a:pPr marL="457200" indent="-457200">
              <a:buFont typeface="Wingdings" pitchFamily="2" charset="2"/>
              <a:buChar char="Ø"/>
            </a:pPr>
            <a:r>
              <a:rPr lang="en-US" sz="4400" spc="-150" dirty="0">
                <a:solidFill>
                  <a:srgbClr val="002060"/>
                </a:solidFill>
                <a:effectLst/>
                <a:latin typeface="Arial" panose="020B0604020202020204" pitchFamily="34" charset="0"/>
                <a:cs typeface="Arial" panose="020B0604020202020204" pitchFamily="34" charset="0"/>
              </a:rPr>
              <a:t>Hospitality</a:t>
            </a:r>
            <a:endParaRPr lang="en-US" sz="4400" spc="-150" dirty="0">
              <a:solidFill>
                <a:srgbClr val="002060"/>
              </a:solidFill>
              <a:latin typeface="Arial" panose="020B0604020202020204" pitchFamily="34" charset="0"/>
              <a:cs typeface="Arial" panose="020B0604020202020204" pitchFamily="34" charset="0"/>
            </a:endParaRPr>
          </a:p>
        </p:txBody>
      </p:sp>
      <p:pic>
        <p:nvPicPr>
          <p:cNvPr id="2050" name="Picture 2" descr="How to Build a World Class Hospitality Team for your Church | VOMO">
            <a:extLst>
              <a:ext uri="{FF2B5EF4-FFF2-40B4-BE49-F238E27FC236}">
                <a16:creationId xmlns:a16="http://schemas.microsoft.com/office/drawing/2014/main" id="{AB4AA44F-AEE8-8449-9B97-8A47DB7A0F8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9495" y="2417485"/>
            <a:ext cx="3266574" cy="24342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EBF524D-ECEC-E444-908A-75AEE365C15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63626" y="2417485"/>
            <a:ext cx="3664747" cy="2434248"/>
          </a:xfrm>
          <a:prstGeom prst="rect">
            <a:avLst/>
          </a:prstGeom>
        </p:spPr>
      </p:pic>
      <p:pic>
        <p:nvPicPr>
          <p:cNvPr id="11" name="Picture 10">
            <a:extLst>
              <a:ext uri="{FF2B5EF4-FFF2-40B4-BE49-F238E27FC236}">
                <a16:creationId xmlns:a16="http://schemas.microsoft.com/office/drawing/2014/main" id="{90569E75-356A-B04F-9A78-15ECFA141F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55930" y="2417485"/>
            <a:ext cx="3664747" cy="2434249"/>
          </a:xfrm>
          <a:prstGeom prst="rect">
            <a:avLst/>
          </a:prstGeom>
        </p:spPr>
      </p:pic>
      <p:sp>
        <p:nvSpPr>
          <p:cNvPr id="8" name="TextBox 7">
            <a:extLst>
              <a:ext uri="{FF2B5EF4-FFF2-40B4-BE49-F238E27FC236}">
                <a16:creationId xmlns:a16="http://schemas.microsoft.com/office/drawing/2014/main" id="{88310B63-D99C-B84E-B0C5-1C6A85B1324E}"/>
              </a:ext>
            </a:extLst>
          </p:cNvPr>
          <p:cNvSpPr txBox="1"/>
          <p:nvPr/>
        </p:nvSpPr>
        <p:spPr>
          <a:xfrm>
            <a:off x="3570935" y="5250251"/>
            <a:ext cx="5171318" cy="707886"/>
          </a:xfrm>
          <a:prstGeom prst="rect">
            <a:avLst/>
          </a:prstGeom>
          <a:noFill/>
          <a:ln w="28575">
            <a:solidFill>
              <a:srgbClr val="0070C0"/>
            </a:solidFill>
          </a:ln>
        </p:spPr>
        <p:txBody>
          <a:bodyPr wrap="square" rtlCol="0">
            <a:spAutoFit/>
          </a:bodyPr>
          <a:lstStyle/>
          <a:p>
            <a:r>
              <a:rPr lang="en-US" sz="4000" dirty="0">
                <a:solidFill>
                  <a:schemeClr val="accent5">
                    <a:lumMod val="50000"/>
                  </a:schemeClr>
                </a:solidFill>
              </a:rPr>
              <a:t>Optional ~30 mins</a:t>
            </a:r>
          </a:p>
        </p:txBody>
      </p:sp>
    </p:spTree>
    <p:extLst>
      <p:ext uri="{BB962C8B-B14F-4D97-AF65-F5344CB8AC3E}">
        <p14:creationId xmlns:p14="http://schemas.microsoft.com/office/powerpoint/2010/main" val="3354463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11D07CA-9D94-2846-BB09-3443A30C052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92631" y="67993"/>
            <a:ext cx="4494177" cy="6020997"/>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6659D5-EB84-234C-A5FD-CC2B88BF2833}"/>
              </a:ext>
            </a:extLst>
          </p:cNvPr>
          <p:cNvSpPr txBox="1"/>
          <p:nvPr/>
        </p:nvSpPr>
        <p:spPr>
          <a:xfrm>
            <a:off x="676369" y="2164810"/>
            <a:ext cx="4848131" cy="769441"/>
          </a:xfrm>
          <a:prstGeom prst="rect">
            <a:avLst/>
          </a:prstGeom>
          <a:noFill/>
        </p:spPr>
        <p:txBody>
          <a:bodyPr wrap="square">
            <a:spAutoFit/>
          </a:bodyPr>
          <a:lstStyle/>
          <a:p>
            <a:pPr marL="457200" indent="-457200">
              <a:buFont typeface="Wingdings" pitchFamily="2" charset="2"/>
              <a:buChar char="Ø"/>
            </a:pPr>
            <a:r>
              <a:rPr lang="en-US" sz="4400" spc="-150" dirty="0">
                <a:solidFill>
                  <a:srgbClr val="002060"/>
                </a:solidFill>
                <a:effectLst/>
                <a:latin typeface="Arial" panose="020B0604020202020204" pitchFamily="34" charset="0"/>
                <a:cs typeface="Arial" panose="020B0604020202020204" pitchFamily="34" charset="0"/>
              </a:rPr>
              <a:t>Opening Prayer</a:t>
            </a:r>
            <a:endParaRPr lang="en-US" sz="4800" spc="-150" dirty="0">
              <a:solidFill>
                <a:srgbClr val="00206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0471B5C-5940-644E-A0B4-C76F9B104ACD}"/>
              </a:ext>
            </a:extLst>
          </p:cNvPr>
          <p:cNvSpPr txBox="1"/>
          <p:nvPr/>
        </p:nvSpPr>
        <p:spPr>
          <a:xfrm>
            <a:off x="1787414" y="3535692"/>
            <a:ext cx="2626040" cy="523220"/>
          </a:xfrm>
          <a:prstGeom prst="rect">
            <a:avLst/>
          </a:prstGeom>
          <a:noFill/>
          <a:ln w="38100">
            <a:solidFill>
              <a:srgbClr val="A616AB"/>
            </a:solidFill>
          </a:ln>
        </p:spPr>
        <p:txBody>
          <a:bodyPr wrap="none" rtlCol="0">
            <a:spAutoFit/>
          </a:bodyPr>
          <a:lstStyle/>
          <a:p>
            <a:r>
              <a:rPr lang="en-US" sz="2800" dirty="0">
                <a:solidFill>
                  <a:schemeClr val="accent5">
                    <a:lumMod val="50000"/>
                  </a:schemeClr>
                </a:solidFill>
              </a:rPr>
              <a:t>~ 10 minutes </a:t>
            </a:r>
          </a:p>
        </p:txBody>
      </p:sp>
    </p:spTree>
    <p:extLst>
      <p:ext uri="{BB962C8B-B14F-4D97-AF65-F5344CB8AC3E}">
        <p14:creationId xmlns:p14="http://schemas.microsoft.com/office/powerpoint/2010/main" val="310162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3A91DC-E47D-C444-9EBD-ACECCFFABDE8}"/>
              </a:ext>
            </a:extLst>
          </p:cNvPr>
          <p:cNvSpPr txBox="1"/>
          <p:nvPr/>
        </p:nvSpPr>
        <p:spPr>
          <a:xfrm>
            <a:off x="880373" y="734838"/>
            <a:ext cx="9692077" cy="707886"/>
          </a:xfrm>
          <a:prstGeom prst="rect">
            <a:avLst/>
          </a:prstGeom>
          <a:noFill/>
        </p:spPr>
        <p:txBody>
          <a:bodyPr wrap="none" rtlCol="0">
            <a:spAutoFit/>
          </a:bodyPr>
          <a:lstStyle/>
          <a:p>
            <a:pPr marL="285750" indent="-285750">
              <a:buFont typeface="Wingdings" pitchFamily="2" charset="2"/>
              <a:buChar char="Ø"/>
            </a:pPr>
            <a:r>
              <a:rPr lang="en-US" sz="4000" dirty="0">
                <a:solidFill>
                  <a:srgbClr val="002060"/>
                </a:solidFill>
                <a:latin typeface="Arial" panose="020B0604020202020204" pitchFamily="34" charset="0"/>
                <a:cs typeface="Arial" panose="020B0604020202020204" pitchFamily="34" charset="0"/>
              </a:rPr>
              <a:t>  Introduction &amp; participant ground rules </a:t>
            </a:r>
          </a:p>
        </p:txBody>
      </p:sp>
      <p:sp>
        <p:nvSpPr>
          <p:cNvPr id="6" name="TextBox 5">
            <a:extLst>
              <a:ext uri="{FF2B5EF4-FFF2-40B4-BE49-F238E27FC236}">
                <a16:creationId xmlns:a16="http://schemas.microsoft.com/office/drawing/2014/main" id="{398CA8EC-BD96-AF42-BFE6-E791337FFECF}"/>
              </a:ext>
            </a:extLst>
          </p:cNvPr>
          <p:cNvSpPr txBox="1"/>
          <p:nvPr/>
        </p:nvSpPr>
        <p:spPr>
          <a:xfrm>
            <a:off x="1464538" y="2802787"/>
            <a:ext cx="9262922" cy="1323439"/>
          </a:xfrm>
          <a:prstGeom prst="rect">
            <a:avLst/>
          </a:prstGeom>
          <a:noFill/>
        </p:spPr>
        <p:txBody>
          <a:bodyPr wrap="square">
            <a:spAutoFit/>
          </a:bodyPr>
          <a:lstStyle/>
          <a:p>
            <a:r>
              <a:rPr lang="en-US" sz="4000" b="1" dirty="0">
                <a:solidFill>
                  <a:schemeClr val="accent6">
                    <a:lumMod val="50000"/>
                  </a:schemeClr>
                </a:solidFill>
                <a:effectLst/>
                <a:latin typeface="BookmanOldStyle"/>
              </a:rPr>
              <a:t>Prayerful Communication Guidelines &amp; Participant Ground Rules  (p. 34)</a:t>
            </a:r>
            <a:endParaRPr lang="en-US" sz="4000" dirty="0">
              <a:solidFill>
                <a:schemeClr val="accent6">
                  <a:lumMod val="50000"/>
                </a:schemeClr>
              </a:solidFill>
            </a:endParaRPr>
          </a:p>
        </p:txBody>
      </p:sp>
      <p:sp>
        <p:nvSpPr>
          <p:cNvPr id="7" name="TextBox 6">
            <a:extLst>
              <a:ext uri="{FF2B5EF4-FFF2-40B4-BE49-F238E27FC236}">
                <a16:creationId xmlns:a16="http://schemas.microsoft.com/office/drawing/2014/main" id="{47359CF5-2067-424A-BA16-534E3B821019}"/>
              </a:ext>
            </a:extLst>
          </p:cNvPr>
          <p:cNvSpPr txBox="1"/>
          <p:nvPr/>
        </p:nvSpPr>
        <p:spPr>
          <a:xfrm>
            <a:off x="4782979" y="4892056"/>
            <a:ext cx="2626040" cy="523220"/>
          </a:xfrm>
          <a:prstGeom prst="rect">
            <a:avLst/>
          </a:prstGeom>
          <a:noFill/>
          <a:ln w="57150">
            <a:solidFill>
              <a:srgbClr val="A616AB"/>
            </a:solidFill>
          </a:ln>
        </p:spPr>
        <p:txBody>
          <a:bodyPr wrap="none" rtlCol="0">
            <a:spAutoFit/>
          </a:bodyPr>
          <a:lstStyle/>
          <a:p>
            <a:r>
              <a:rPr lang="en-US" sz="2800" dirty="0">
                <a:solidFill>
                  <a:schemeClr val="accent5">
                    <a:lumMod val="50000"/>
                  </a:schemeClr>
                </a:solidFill>
              </a:rPr>
              <a:t>~ 10 minutes </a:t>
            </a:r>
          </a:p>
        </p:txBody>
      </p:sp>
    </p:spTree>
    <p:extLst>
      <p:ext uri="{BB962C8B-B14F-4D97-AF65-F5344CB8AC3E}">
        <p14:creationId xmlns:p14="http://schemas.microsoft.com/office/powerpoint/2010/main" val="2371461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8D116D-FD78-504A-8BCD-A66DF4478256}"/>
              </a:ext>
            </a:extLst>
          </p:cNvPr>
          <p:cNvSpPr>
            <a:spLocks noGrp="1"/>
          </p:cNvSpPr>
          <p:nvPr>
            <p:ph type="title"/>
          </p:nvPr>
        </p:nvSpPr>
        <p:spPr>
          <a:xfrm>
            <a:off x="1071662" y="626070"/>
            <a:ext cx="10515600" cy="1325563"/>
          </a:xfrm>
        </p:spPr>
        <p:txBody>
          <a:bodyPr/>
          <a:lstStyle/>
          <a:p>
            <a:pPr marL="571500" indent="-571500">
              <a:buFont typeface="Wingdings" pitchFamily="2" charset="2"/>
              <a:buChar char="Ø"/>
            </a:pPr>
            <a:r>
              <a:rPr lang="en-US" dirty="0">
                <a:solidFill>
                  <a:schemeClr val="accent5">
                    <a:lumMod val="50000"/>
                  </a:schemeClr>
                </a:solidFill>
                <a:latin typeface="Chalkboard" panose="03050602040202020205" pitchFamily="66" charset="77"/>
              </a:rPr>
              <a:t>Listening to the Holy Spirit </a:t>
            </a:r>
          </a:p>
        </p:txBody>
      </p:sp>
      <p:sp>
        <p:nvSpPr>
          <p:cNvPr id="7" name="TextBox 6">
            <a:extLst>
              <a:ext uri="{FF2B5EF4-FFF2-40B4-BE49-F238E27FC236}">
                <a16:creationId xmlns:a16="http://schemas.microsoft.com/office/drawing/2014/main" id="{E233AF3D-62BB-4E44-9183-74B059773ECC}"/>
              </a:ext>
            </a:extLst>
          </p:cNvPr>
          <p:cNvSpPr txBox="1"/>
          <p:nvPr/>
        </p:nvSpPr>
        <p:spPr>
          <a:xfrm>
            <a:off x="1299078" y="2374846"/>
            <a:ext cx="10060767" cy="523220"/>
          </a:xfrm>
          <a:prstGeom prst="rect">
            <a:avLst/>
          </a:prstGeom>
          <a:noFill/>
        </p:spPr>
        <p:txBody>
          <a:bodyPr wrap="none" rtlCol="0">
            <a:spAutoFit/>
          </a:bodyPr>
          <a:lstStyle/>
          <a:p>
            <a:r>
              <a:rPr lang="en-US" sz="2800" dirty="0">
                <a:solidFill>
                  <a:schemeClr val="accent5">
                    <a:lumMod val="50000"/>
                  </a:schemeClr>
                </a:solidFill>
              </a:rPr>
              <a:t>Each guest has a copy of the question/theme to ponder </a:t>
            </a:r>
          </a:p>
        </p:txBody>
      </p:sp>
      <p:sp>
        <p:nvSpPr>
          <p:cNvPr id="9" name="TextBox 8">
            <a:extLst>
              <a:ext uri="{FF2B5EF4-FFF2-40B4-BE49-F238E27FC236}">
                <a16:creationId xmlns:a16="http://schemas.microsoft.com/office/drawing/2014/main" id="{81216B3D-FFBA-4E40-9FE6-3855422B9292}"/>
              </a:ext>
            </a:extLst>
          </p:cNvPr>
          <p:cNvSpPr txBox="1"/>
          <p:nvPr/>
        </p:nvSpPr>
        <p:spPr>
          <a:xfrm>
            <a:off x="2760583" y="3773420"/>
            <a:ext cx="2534507" cy="1138773"/>
          </a:xfrm>
          <a:prstGeom prst="rect">
            <a:avLst/>
          </a:prstGeom>
          <a:noFill/>
          <a:ln w="28575">
            <a:solidFill>
              <a:srgbClr val="0070C0"/>
            </a:solidFill>
          </a:ln>
        </p:spPr>
        <p:txBody>
          <a:bodyPr wrap="square" rtlCol="0">
            <a:spAutoFit/>
          </a:bodyPr>
          <a:lstStyle/>
          <a:p>
            <a:r>
              <a:rPr lang="en-US" sz="4000" dirty="0"/>
              <a:t>One day</a:t>
            </a:r>
          </a:p>
          <a:p>
            <a:r>
              <a:rPr lang="en-US" sz="2800" dirty="0"/>
              <a:t>25 minutes</a:t>
            </a:r>
          </a:p>
        </p:txBody>
      </p:sp>
      <p:sp>
        <p:nvSpPr>
          <p:cNvPr id="10" name="TextBox 9">
            <a:extLst>
              <a:ext uri="{FF2B5EF4-FFF2-40B4-BE49-F238E27FC236}">
                <a16:creationId xmlns:a16="http://schemas.microsoft.com/office/drawing/2014/main" id="{DADD03AB-80B7-404A-8C7F-664A1E5ADFBC}"/>
              </a:ext>
            </a:extLst>
          </p:cNvPr>
          <p:cNvSpPr txBox="1"/>
          <p:nvPr/>
        </p:nvSpPr>
        <p:spPr>
          <a:xfrm>
            <a:off x="7583662" y="3711864"/>
            <a:ext cx="2375480" cy="1200329"/>
          </a:xfrm>
          <a:prstGeom prst="rect">
            <a:avLst/>
          </a:prstGeom>
          <a:noFill/>
          <a:ln w="38100">
            <a:solidFill>
              <a:schemeClr val="accent6">
                <a:lumMod val="75000"/>
              </a:schemeClr>
            </a:solidFill>
          </a:ln>
        </p:spPr>
        <p:txBody>
          <a:bodyPr wrap="square" rtlCol="0">
            <a:spAutoFit/>
          </a:bodyPr>
          <a:lstStyle/>
          <a:p>
            <a:pPr algn="ctr"/>
            <a:r>
              <a:rPr lang="en-US" sz="4400" dirty="0"/>
              <a:t>3 days </a:t>
            </a:r>
          </a:p>
          <a:p>
            <a:r>
              <a:rPr lang="en-US" sz="2800" dirty="0"/>
              <a:t>20 minutes </a:t>
            </a:r>
          </a:p>
        </p:txBody>
      </p:sp>
    </p:spTree>
    <p:extLst>
      <p:ext uri="{BB962C8B-B14F-4D97-AF65-F5344CB8AC3E}">
        <p14:creationId xmlns:p14="http://schemas.microsoft.com/office/powerpoint/2010/main" val="11859331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0C8D6D-44EF-0E43-91F4-16291BE06BD3}"/>
              </a:ext>
            </a:extLst>
          </p:cNvPr>
          <p:cNvSpPr txBox="1"/>
          <p:nvPr/>
        </p:nvSpPr>
        <p:spPr>
          <a:xfrm>
            <a:off x="1805403" y="305626"/>
            <a:ext cx="8581195" cy="646331"/>
          </a:xfrm>
          <a:prstGeom prst="rect">
            <a:avLst/>
          </a:prstGeom>
          <a:noFill/>
        </p:spPr>
        <p:txBody>
          <a:bodyPr wrap="none" rtlCol="0">
            <a:spAutoFit/>
          </a:bodyPr>
          <a:lstStyle/>
          <a:p>
            <a:pPr algn="ctr"/>
            <a:r>
              <a:rPr lang="en-US" sz="3600" b="1" dirty="0">
                <a:solidFill>
                  <a:srgbClr val="002060"/>
                </a:solidFill>
              </a:rPr>
              <a:t>Why so much emphasis on prayer?</a:t>
            </a:r>
          </a:p>
        </p:txBody>
      </p:sp>
      <p:pic>
        <p:nvPicPr>
          <p:cNvPr id="4" name="Picture 4" descr="Adoración perpetua, el 11 de septiembre de 1226 comenzó esta práctica">
            <a:extLst>
              <a:ext uri="{FF2B5EF4-FFF2-40B4-BE49-F238E27FC236}">
                <a16:creationId xmlns:a16="http://schemas.microsoft.com/office/drawing/2014/main" id="{88D83255-44D8-1541-807B-610BA2D0B0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6103" y="1310545"/>
            <a:ext cx="7137143" cy="434580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63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02D511-4F98-2949-B5F0-33E973F840E2}"/>
              </a:ext>
            </a:extLst>
          </p:cNvPr>
          <p:cNvSpPr txBox="1"/>
          <p:nvPr/>
        </p:nvSpPr>
        <p:spPr>
          <a:xfrm>
            <a:off x="1523390" y="1762464"/>
            <a:ext cx="6646371" cy="584775"/>
          </a:xfrm>
          <a:prstGeom prst="rect">
            <a:avLst/>
          </a:prstGeom>
          <a:noFill/>
        </p:spPr>
        <p:txBody>
          <a:bodyPr wrap="none" rtlCol="0">
            <a:spAutoFit/>
          </a:bodyPr>
          <a:lstStyle/>
          <a:p>
            <a:r>
              <a:rPr lang="en-US" sz="3200" dirty="0">
                <a:solidFill>
                  <a:srgbClr val="002060"/>
                </a:solidFill>
              </a:rPr>
              <a:t>What is the Synod and Purpose </a:t>
            </a:r>
          </a:p>
        </p:txBody>
      </p:sp>
      <p:sp>
        <p:nvSpPr>
          <p:cNvPr id="3" name="TextBox 2">
            <a:extLst>
              <a:ext uri="{FF2B5EF4-FFF2-40B4-BE49-F238E27FC236}">
                <a16:creationId xmlns:a16="http://schemas.microsoft.com/office/drawing/2014/main" id="{2A76FE5C-63E3-1844-B07A-B4A4198799AD}"/>
              </a:ext>
            </a:extLst>
          </p:cNvPr>
          <p:cNvSpPr txBox="1"/>
          <p:nvPr/>
        </p:nvSpPr>
        <p:spPr>
          <a:xfrm>
            <a:off x="1543050" y="2456063"/>
            <a:ext cx="2366353" cy="584775"/>
          </a:xfrm>
          <a:prstGeom prst="rect">
            <a:avLst/>
          </a:prstGeom>
          <a:noFill/>
        </p:spPr>
        <p:txBody>
          <a:bodyPr wrap="none" rtlCol="0">
            <a:spAutoFit/>
          </a:bodyPr>
          <a:lstStyle/>
          <a:p>
            <a:r>
              <a:rPr lang="en-US" sz="3200" dirty="0">
                <a:solidFill>
                  <a:srgbClr val="002060"/>
                </a:solidFill>
              </a:rPr>
              <a:t>Resources </a:t>
            </a:r>
          </a:p>
        </p:txBody>
      </p:sp>
      <p:sp>
        <p:nvSpPr>
          <p:cNvPr id="4" name="TextBox 3">
            <a:extLst>
              <a:ext uri="{FF2B5EF4-FFF2-40B4-BE49-F238E27FC236}">
                <a16:creationId xmlns:a16="http://schemas.microsoft.com/office/drawing/2014/main" id="{E9CC1E1C-A680-A84D-9FF8-73251ECB63BF}"/>
              </a:ext>
            </a:extLst>
          </p:cNvPr>
          <p:cNvSpPr txBox="1"/>
          <p:nvPr/>
        </p:nvSpPr>
        <p:spPr>
          <a:xfrm>
            <a:off x="1543050" y="3235313"/>
            <a:ext cx="8565176" cy="584775"/>
          </a:xfrm>
          <a:prstGeom prst="rect">
            <a:avLst/>
          </a:prstGeom>
          <a:noFill/>
        </p:spPr>
        <p:txBody>
          <a:bodyPr wrap="square" rtlCol="0">
            <a:spAutoFit/>
          </a:bodyPr>
          <a:lstStyle/>
          <a:p>
            <a:r>
              <a:rPr lang="en-US" sz="3200" dirty="0">
                <a:solidFill>
                  <a:schemeClr val="accent5">
                    <a:lumMod val="50000"/>
                  </a:schemeClr>
                </a:solidFill>
              </a:rPr>
              <a:t>Prayer-Centered Listening Sessions </a:t>
            </a:r>
          </a:p>
        </p:txBody>
      </p:sp>
      <p:sp>
        <p:nvSpPr>
          <p:cNvPr id="5" name="TextBox 4">
            <a:extLst>
              <a:ext uri="{FF2B5EF4-FFF2-40B4-BE49-F238E27FC236}">
                <a16:creationId xmlns:a16="http://schemas.microsoft.com/office/drawing/2014/main" id="{8A0403B3-297D-D845-A795-4D249DA91A66}"/>
              </a:ext>
            </a:extLst>
          </p:cNvPr>
          <p:cNvSpPr txBox="1"/>
          <p:nvPr/>
        </p:nvSpPr>
        <p:spPr>
          <a:xfrm>
            <a:off x="1543050" y="3928912"/>
            <a:ext cx="5450531" cy="584775"/>
          </a:xfrm>
          <a:prstGeom prst="rect">
            <a:avLst/>
          </a:prstGeom>
          <a:noFill/>
        </p:spPr>
        <p:txBody>
          <a:bodyPr wrap="none" rtlCol="0">
            <a:spAutoFit/>
          </a:bodyPr>
          <a:lstStyle/>
          <a:p>
            <a:r>
              <a:rPr lang="en-US" sz="3200" dirty="0">
                <a:solidFill>
                  <a:srgbClr val="002060"/>
                </a:solidFill>
              </a:rPr>
              <a:t>Small Group Management</a:t>
            </a:r>
          </a:p>
        </p:txBody>
      </p:sp>
      <p:sp>
        <p:nvSpPr>
          <p:cNvPr id="9" name="TextBox 8">
            <a:extLst>
              <a:ext uri="{FF2B5EF4-FFF2-40B4-BE49-F238E27FC236}">
                <a16:creationId xmlns:a16="http://schemas.microsoft.com/office/drawing/2014/main" id="{F81B4B0B-2733-8C48-9E7A-EA18A8037962}"/>
              </a:ext>
            </a:extLst>
          </p:cNvPr>
          <p:cNvSpPr txBox="1"/>
          <p:nvPr/>
        </p:nvSpPr>
        <p:spPr>
          <a:xfrm>
            <a:off x="1543050" y="4721243"/>
            <a:ext cx="9429750" cy="584775"/>
          </a:xfrm>
          <a:prstGeom prst="rect">
            <a:avLst/>
          </a:prstGeom>
          <a:noFill/>
        </p:spPr>
        <p:txBody>
          <a:bodyPr wrap="square" rtlCol="0">
            <a:spAutoFit/>
          </a:bodyPr>
          <a:lstStyle/>
          <a:p>
            <a:r>
              <a:rPr lang="en-US" sz="3200" dirty="0">
                <a:solidFill>
                  <a:schemeClr val="accent5">
                    <a:lumMod val="50000"/>
                  </a:schemeClr>
                </a:solidFill>
              </a:rPr>
              <a:t>Virtual Prayer-Centered Listening Sessions </a:t>
            </a:r>
          </a:p>
        </p:txBody>
      </p:sp>
      <p:sp>
        <p:nvSpPr>
          <p:cNvPr id="10" name="TextBox 9">
            <a:extLst>
              <a:ext uri="{FF2B5EF4-FFF2-40B4-BE49-F238E27FC236}">
                <a16:creationId xmlns:a16="http://schemas.microsoft.com/office/drawing/2014/main" id="{E0FFC931-17AD-1A46-BE95-8B182681D785}"/>
              </a:ext>
            </a:extLst>
          </p:cNvPr>
          <p:cNvSpPr txBox="1"/>
          <p:nvPr/>
        </p:nvSpPr>
        <p:spPr>
          <a:xfrm>
            <a:off x="2514731" y="231724"/>
            <a:ext cx="7691529" cy="584775"/>
          </a:xfrm>
          <a:prstGeom prst="rect">
            <a:avLst/>
          </a:prstGeom>
          <a:noFill/>
        </p:spPr>
        <p:txBody>
          <a:bodyPr wrap="none" rtlCol="0">
            <a:spAutoFit/>
          </a:bodyPr>
          <a:lstStyle/>
          <a:p>
            <a:r>
              <a:rPr lang="en-US" sz="3200" b="1" dirty="0">
                <a:solidFill>
                  <a:schemeClr val="accent5">
                    <a:lumMod val="50000"/>
                  </a:schemeClr>
                </a:solidFill>
              </a:rPr>
              <a:t>What will we cover in this session?</a:t>
            </a:r>
          </a:p>
        </p:txBody>
      </p:sp>
    </p:spTree>
    <p:extLst>
      <p:ext uri="{BB962C8B-B14F-4D97-AF65-F5344CB8AC3E}">
        <p14:creationId xmlns:p14="http://schemas.microsoft.com/office/powerpoint/2010/main" val="32898716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mall Groups - Good Shepherd Church Naperville">
            <a:extLst>
              <a:ext uri="{FF2B5EF4-FFF2-40B4-BE49-F238E27FC236}">
                <a16:creationId xmlns:a16="http://schemas.microsoft.com/office/drawing/2014/main" id="{2AE27172-1DF4-0B41-84C1-47279DA42032}"/>
              </a:ext>
            </a:extLst>
          </p:cNvPr>
          <p:cNvPicPr>
            <a:picLocks noChangeAspect="1" noChangeArrowheads="1"/>
          </p:cNvPicPr>
          <p:nvPr/>
        </p:nvPicPr>
        <p:blipFill>
          <a:blip r:embed="rId3">
            <a:alphaModFix amt="66000"/>
            <a:extLst>
              <a:ext uri="{28A0092B-C50C-407E-A947-70E740481C1C}">
                <a14:useLocalDpi xmlns:a14="http://schemas.microsoft.com/office/drawing/2010/main"/>
              </a:ext>
            </a:extLst>
          </a:blip>
          <a:srcRect/>
          <a:stretch>
            <a:fillRect/>
          </a:stretch>
        </p:blipFill>
        <p:spPr bwMode="auto">
          <a:xfrm>
            <a:off x="0" y="0"/>
            <a:ext cx="12192000" cy="61867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B1E7B2DA-65CC-3443-85BB-2DC3387A02F2}"/>
              </a:ext>
            </a:extLst>
          </p:cNvPr>
          <p:cNvSpPr txBox="1">
            <a:spLocks/>
          </p:cNvSpPr>
          <p:nvPr/>
        </p:nvSpPr>
        <p:spPr>
          <a:xfrm>
            <a:off x="896565" y="832053"/>
            <a:ext cx="10854448" cy="18722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itchFamily="2" charset="2"/>
              <a:buChar char="Ø"/>
            </a:pPr>
            <a:r>
              <a:rPr lang="en-US" b="1" dirty="0">
                <a:solidFill>
                  <a:schemeClr val="accent5">
                    <a:lumMod val="50000"/>
                  </a:schemeClr>
                </a:solidFill>
                <a:latin typeface="Chalkboard" panose="03050602040202020205" pitchFamily="66" charset="77"/>
              </a:rPr>
              <a:t>Listening to each other and sharing</a:t>
            </a:r>
          </a:p>
        </p:txBody>
      </p:sp>
      <p:sp>
        <p:nvSpPr>
          <p:cNvPr id="6" name="TextBox 5">
            <a:extLst>
              <a:ext uri="{FF2B5EF4-FFF2-40B4-BE49-F238E27FC236}">
                <a16:creationId xmlns:a16="http://schemas.microsoft.com/office/drawing/2014/main" id="{8F28BC9A-DD30-8C4C-931F-E64AF8D77FF0}"/>
              </a:ext>
            </a:extLst>
          </p:cNvPr>
          <p:cNvSpPr txBox="1"/>
          <p:nvPr/>
        </p:nvSpPr>
        <p:spPr>
          <a:xfrm>
            <a:off x="1984173" y="3209158"/>
            <a:ext cx="3320014" cy="1384995"/>
          </a:xfrm>
          <a:prstGeom prst="rect">
            <a:avLst/>
          </a:prstGeom>
          <a:noFill/>
          <a:ln w="28575">
            <a:solidFill>
              <a:srgbClr val="0070C0"/>
            </a:solidFill>
          </a:ln>
        </p:spPr>
        <p:txBody>
          <a:bodyPr wrap="square" rtlCol="0">
            <a:spAutoFit/>
          </a:bodyPr>
          <a:lstStyle/>
          <a:p>
            <a:pPr algn="ctr"/>
            <a:r>
              <a:rPr lang="en-US" sz="4800" dirty="0"/>
              <a:t>One day</a:t>
            </a:r>
          </a:p>
          <a:p>
            <a:pPr algn="ctr"/>
            <a:r>
              <a:rPr lang="en-US" sz="3600" dirty="0"/>
              <a:t>2hrs 15 mins</a:t>
            </a:r>
          </a:p>
        </p:txBody>
      </p:sp>
      <p:sp>
        <p:nvSpPr>
          <p:cNvPr id="7" name="TextBox 6">
            <a:extLst>
              <a:ext uri="{FF2B5EF4-FFF2-40B4-BE49-F238E27FC236}">
                <a16:creationId xmlns:a16="http://schemas.microsoft.com/office/drawing/2014/main" id="{E2A6FD86-20A6-094F-B015-94430A50DE44}"/>
              </a:ext>
            </a:extLst>
          </p:cNvPr>
          <p:cNvSpPr txBox="1"/>
          <p:nvPr/>
        </p:nvSpPr>
        <p:spPr>
          <a:xfrm>
            <a:off x="7048330" y="3209158"/>
            <a:ext cx="3101253" cy="1384995"/>
          </a:xfrm>
          <a:prstGeom prst="rect">
            <a:avLst/>
          </a:prstGeom>
          <a:noFill/>
          <a:ln w="38100">
            <a:solidFill>
              <a:schemeClr val="accent6">
                <a:lumMod val="75000"/>
              </a:schemeClr>
            </a:solidFill>
          </a:ln>
        </p:spPr>
        <p:txBody>
          <a:bodyPr wrap="square" rtlCol="0">
            <a:spAutoFit/>
          </a:bodyPr>
          <a:lstStyle/>
          <a:p>
            <a:pPr algn="ctr"/>
            <a:r>
              <a:rPr lang="en-US" sz="4800" dirty="0"/>
              <a:t>3 days </a:t>
            </a:r>
          </a:p>
          <a:p>
            <a:pPr algn="ctr"/>
            <a:r>
              <a:rPr lang="en-US" sz="3600" dirty="0"/>
              <a:t>40 minutes </a:t>
            </a:r>
          </a:p>
        </p:txBody>
      </p:sp>
      <p:sp>
        <p:nvSpPr>
          <p:cNvPr id="3" name="TextBox 2">
            <a:extLst>
              <a:ext uri="{FF2B5EF4-FFF2-40B4-BE49-F238E27FC236}">
                <a16:creationId xmlns:a16="http://schemas.microsoft.com/office/drawing/2014/main" id="{738EA469-15D8-CF4A-B629-7E0AA36C4016}"/>
              </a:ext>
            </a:extLst>
          </p:cNvPr>
          <p:cNvSpPr txBox="1"/>
          <p:nvPr/>
        </p:nvSpPr>
        <p:spPr>
          <a:xfrm>
            <a:off x="4341473" y="2119514"/>
            <a:ext cx="4671897" cy="584775"/>
          </a:xfrm>
          <a:prstGeom prst="rect">
            <a:avLst/>
          </a:prstGeom>
          <a:noFill/>
        </p:spPr>
        <p:txBody>
          <a:bodyPr wrap="square" rtlCol="0">
            <a:spAutoFit/>
          </a:bodyPr>
          <a:lstStyle/>
          <a:p>
            <a:r>
              <a:rPr lang="en-US" sz="3200" b="1" dirty="0">
                <a:solidFill>
                  <a:srgbClr val="002060"/>
                </a:solidFill>
              </a:rPr>
              <a:t>The longest part</a:t>
            </a:r>
          </a:p>
        </p:txBody>
      </p:sp>
    </p:spTree>
    <p:extLst>
      <p:ext uri="{BB962C8B-B14F-4D97-AF65-F5344CB8AC3E}">
        <p14:creationId xmlns:p14="http://schemas.microsoft.com/office/powerpoint/2010/main" val="35354749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F6903C-FA4B-EE41-A763-B3E7C8012698}"/>
              </a:ext>
            </a:extLst>
          </p:cNvPr>
          <p:cNvSpPr txBox="1"/>
          <p:nvPr/>
        </p:nvSpPr>
        <p:spPr>
          <a:xfrm>
            <a:off x="1518506" y="1152019"/>
            <a:ext cx="9549382" cy="2862322"/>
          </a:xfrm>
          <a:prstGeom prst="rect">
            <a:avLst/>
          </a:prstGeom>
          <a:noFill/>
        </p:spPr>
        <p:txBody>
          <a:bodyPr wrap="square" rtlCol="0">
            <a:spAutoFit/>
          </a:bodyPr>
          <a:lstStyle/>
          <a:p>
            <a:pPr algn="ctr"/>
            <a:r>
              <a:rPr lang="en-US" sz="6000" dirty="0">
                <a:solidFill>
                  <a:schemeClr val="accent5">
                    <a:lumMod val="50000"/>
                  </a:schemeClr>
                </a:solidFill>
              </a:rPr>
              <a:t>The Questions/topics </a:t>
            </a:r>
          </a:p>
          <a:p>
            <a:pPr algn="ctr"/>
            <a:r>
              <a:rPr lang="en-US" sz="6000" dirty="0">
                <a:solidFill>
                  <a:schemeClr val="accent5">
                    <a:lumMod val="50000"/>
                  </a:schemeClr>
                </a:solidFill>
              </a:rPr>
              <a:t>for the Prayer-Centered </a:t>
            </a:r>
          </a:p>
          <a:p>
            <a:pPr algn="ctr"/>
            <a:r>
              <a:rPr lang="en-US" sz="6000" dirty="0">
                <a:solidFill>
                  <a:schemeClr val="accent5">
                    <a:lumMod val="50000"/>
                  </a:schemeClr>
                </a:solidFill>
              </a:rPr>
              <a:t>listening sessions  </a:t>
            </a:r>
          </a:p>
        </p:txBody>
      </p:sp>
    </p:spTree>
    <p:extLst>
      <p:ext uri="{BB962C8B-B14F-4D97-AF65-F5344CB8AC3E}">
        <p14:creationId xmlns:p14="http://schemas.microsoft.com/office/powerpoint/2010/main" val="18193238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F0CE14-378F-AB49-91D9-C532A212F109}"/>
              </a:ext>
            </a:extLst>
          </p:cNvPr>
          <p:cNvSpPr txBox="1"/>
          <p:nvPr/>
        </p:nvSpPr>
        <p:spPr>
          <a:xfrm>
            <a:off x="2646978" y="954219"/>
            <a:ext cx="6898042" cy="646331"/>
          </a:xfrm>
          <a:prstGeom prst="rect">
            <a:avLst/>
          </a:prstGeom>
          <a:noFill/>
        </p:spPr>
        <p:txBody>
          <a:bodyPr wrap="none" rtlCol="0">
            <a:spAutoFit/>
          </a:bodyPr>
          <a:lstStyle/>
          <a:p>
            <a:pPr algn="ctr"/>
            <a:r>
              <a:rPr lang="en-US" sz="3600" b="1" dirty="0">
                <a:solidFill>
                  <a:schemeClr val="accent5">
                    <a:lumMod val="50000"/>
                  </a:schemeClr>
                </a:solidFill>
              </a:rPr>
              <a:t>The Fundamental Question </a:t>
            </a:r>
          </a:p>
        </p:txBody>
      </p:sp>
      <p:sp>
        <p:nvSpPr>
          <p:cNvPr id="3" name="TextBox 2">
            <a:extLst>
              <a:ext uri="{FF2B5EF4-FFF2-40B4-BE49-F238E27FC236}">
                <a16:creationId xmlns:a16="http://schemas.microsoft.com/office/drawing/2014/main" id="{07261A9A-7661-734B-AAFA-07EF2D56E2F6}"/>
              </a:ext>
            </a:extLst>
          </p:cNvPr>
          <p:cNvSpPr txBox="1"/>
          <p:nvPr/>
        </p:nvSpPr>
        <p:spPr>
          <a:xfrm>
            <a:off x="3395580" y="2287942"/>
            <a:ext cx="5400837" cy="646331"/>
          </a:xfrm>
          <a:prstGeom prst="rect">
            <a:avLst/>
          </a:prstGeom>
          <a:noFill/>
        </p:spPr>
        <p:txBody>
          <a:bodyPr wrap="none" rtlCol="0">
            <a:spAutoFit/>
          </a:bodyPr>
          <a:lstStyle/>
          <a:p>
            <a:pPr algn="ctr"/>
            <a:r>
              <a:rPr lang="en-US" sz="3600" b="1" dirty="0">
                <a:solidFill>
                  <a:srgbClr val="7030A0"/>
                </a:solidFill>
              </a:rPr>
              <a:t>Supporting Questions</a:t>
            </a:r>
          </a:p>
        </p:txBody>
      </p:sp>
      <p:sp>
        <p:nvSpPr>
          <p:cNvPr id="4" name="TextBox 3">
            <a:extLst>
              <a:ext uri="{FF2B5EF4-FFF2-40B4-BE49-F238E27FC236}">
                <a16:creationId xmlns:a16="http://schemas.microsoft.com/office/drawing/2014/main" id="{5D0DF9E4-8B7E-F34B-8D59-CECFEC4E81BB}"/>
              </a:ext>
            </a:extLst>
          </p:cNvPr>
          <p:cNvSpPr txBox="1"/>
          <p:nvPr/>
        </p:nvSpPr>
        <p:spPr>
          <a:xfrm>
            <a:off x="4431920" y="3621665"/>
            <a:ext cx="3328155" cy="584775"/>
          </a:xfrm>
          <a:prstGeom prst="rect">
            <a:avLst/>
          </a:prstGeom>
          <a:noFill/>
        </p:spPr>
        <p:txBody>
          <a:bodyPr wrap="none" rtlCol="0">
            <a:spAutoFit/>
          </a:bodyPr>
          <a:lstStyle/>
          <a:p>
            <a:pPr algn="ctr"/>
            <a:r>
              <a:rPr lang="en-US" sz="3200" b="1" dirty="0">
                <a:solidFill>
                  <a:schemeClr val="accent2"/>
                </a:solidFill>
              </a:rPr>
              <a:t>Final Question</a:t>
            </a:r>
          </a:p>
        </p:txBody>
      </p:sp>
    </p:spTree>
    <p:extLst>
      <p:ext uri="{BB962C8B-B14F-4D97-AF65-F5344CB8AC3E}">
        <p14:creationId xmlns:p14="http://schemas.microsoft.com/office/powerpoint/2010/main" val="19032209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1DC21-C6FB-894D-B9DA-AD089660A435}"/>
              </a:ext>
            </a:extLst>
          </p:cNvPr>
          <p:cNvSpPr txBox="1"/>
          <p:nvPr/>
        </p:nvSpPr>
        <p:spPr>
          <a:xfrm>
            <a:off x="3019677" y="319286"/>
            <a:ext cx="6898042" cy="646331"/>
          </a:xfrm>
          <a:prstGeom prst="rect">
            <a:avLst/>
          </a:prstGeom>
          <a:noFill/>
        </p:spPr>
        <p:txBody>
          <a:bodyPr wrap="none" rtlCol="0">
            <a:spAutoFit/>
          </a:bodyPr>
          <a:lstStyle/>
          <a:p>
            <a:r>
              <a:rPr lang="en-US" sz="3600" b="1" dirty="0">
                <a:solidFill>
                  <a:schemeClr val="accent5">
                    <a:lumMod val="50000"/>
                  </a:schemeClr>
                </a:solidFill>
              </a:rPr>
              <a:t>The Fundamental Question </a:t>
            </a:r>
          </a:p>
        </p:txBody>
      </p:sp>
      <p:sp>
        <p:nvSpPr>
          <p:cNvPr id="4" name="TextBox 3">
            <a:extLst>
              <a:ext uri="{FF2B5EF4-FFF2-40B4-BE49-F238E27FC236}">
                <a16:creationId xmlns:a16="http://schemas.microsoft.com/office/drawing/2014/main" id="{72B73ACF-87B8-DE45-9869-8EBEEF7D0FEE}"/>
              </a:ext>
            </a:extLst>
          </p:cNvPr>
          <p:cNvSpPr txBox="1"/>
          <p:nvPr/>
        </p:nvSpPr>
        <p:spPr>
          <a:xfrm>
            <a:off x="1467255" y="1381700"/>
            <a:ext cx="10496145" cy="4031873"/>
          </a:xfrm>
          <a:prstGeom prst="rect">
            <a:avLst/>
          </a:prstGeom>
          <a:noFill/>
        </p:spPr>
        <p:txBody>
          <a:bodyPr wrap="square">
            <a:spAutoFit/>
          </a:bodyPr>
          <a:lstStyle/>
          <a:p>
            <a:r>
              <a:rPr lang="en-US" sz="3200" dirty="0">
                <a:effectLst/>
                <a:latin typeface="BookmanOldStyle"/>
              </a:rPr>
              <a:t>How are we announcing the Gospel, “together” as a parish/community? </a:t>
            </a:r>
          </a:p>
          <a:p>
            <a:endParaRPr lang="en-US" sz="3200" dirty="0">
              <a:effectLst/>
              <a:latin typeface="BookmanOldStyle"/>
            </a:endParaRPr>
          </a:p>
          <a:p>
            <a:r>
              <a:rPr lang="en-US" sz="3200" dirty="0">
                <a:effectLst/>
                <a:latin typeface="BookmanOldStyle"/>
              </a:rPr>
              <a:t>How is the Holy Spirit inviting our parish/community to grow in “journeying together?” </a:t>
            </a:r>
          </a:p>
          <a:p>
            <a:endParaRPr lang="en-US" sz="3200" dirty="0">
              <a:latin typeface="BookmanOldStyle"/>
            </a:endParaRPr>
          </a:p>
          <a:p>
            <a:endParaRPr lang="en-US" sz="3200" dirty="0"/>
          </a:p>
          <a:p>
            <a:endParaRPr lang="en-US" sz="3200" dirty="0">
              <a:effectLst/>
            </a:endParaRPr>
          </a:p>
        </p:txBody>
      </p:sp>
      <p:sp>
        <p:nvSpPr>
          <p:cNvPr id="5" name="TextBox 4">
            <a:extLst>
              <a:ext uri="{FF2B5EF4-FFF2-40B4-BE49-F238E27FC236}">
                <a16:creationId xmlns:a16="http://schemas.microsoft.com/office/drawing/2014/main" id="{74D623A7-0E9A-F340-BFD0-7B1E71F8551C}"/>
              </a:ext>
            </a:extLst>
          </p:cNvPr>
          <p:cNvSpPr txBox="1"/>
          <p:nvPr/>
        </p:nvSpPr>
        <p:spPr>
          <a:xfrm>
            <a:off x="3148684" y="4660104"/>
            <a:ext cx="3320014" cy="1138773"/>
          </a:xfrm>
          <a:prstGeom prst="rect">
            <a:avLst/>
          </a:prstGeom>
          <a:noFill/>
          <a:ln w="28575">
            <a:solidFill>
              <a:srgbClr val="0070C0"/>
            </a:solidFill>
          </a:ln>
        </p:spPr>
        <p:txBody>
          <a:bodyPr wrap="square" rtlCol="0">
            <a:spAutoFit/>
          </a:bodyPr>
          <a:lstStyle/>
          <a:p>
            <a:pPr algn="ctr"/>
            <a:r>
              <a:rPr lang="en-US" sz="4000" dirty="0"/>
              <a:t>One day</a:t>
            </a:r>
          </a:p>
          <a:p>
            <a:pPr algn="ctr"/>
            <a:r>
              <a:rPr lang="en-US" sz="2800" dirty="0"/>
              <a:t>25-30</a:t>
            </a:r>
            <a:r>
              <a:rPr lang="en-US" sz="2400" dirty="0"/>
              <a:t> </a:t>
            </a:r>
            <a:r>
              <a:rPr lang="en-US" sz="2800" dirty="0"/>
              <a:t>min.</a:t>
            </a:r>
            <a:endParaRPr lang="en-US" sz="3600" dirty="0"/>
          </a:p>
        </p:txBody>
      </p:sp>
      <p:sp>
        <p:nvSpPr>
          <p:cNvPr id="6" name="TextBox 5">
            <a:extLst>
              <a:ext uri="{FF2B5EF4-FFF2-40B4-BE49-F238E27FC236}">
                <a16:creationId xmlns:a16="http://schemas.microsoft.com/office/drawing/2014/main" id="{27B381BB-B182-4C4F-9357-E4A70DF96730}"/>
              </a:ext>
            </a:extLst>
          </p:cNvPr>
          <p:cNvSpPr txBox="1"/>
          <p:nvPr/>
        </p:nvSpPr>
        <p:spPr>
          <a:xfrm>
            <a:off x="6668511" y="4660104"/>
            <a:ext cx="3101253" cy="1138773"/>
          </a:xfrm>
          <a:prstGeom prst="rect">
            <a:avLst/>
          </a:prstGeom>
          <a:noFill/>
          <a:ln w="38100">
            <a:solidFill>
              <a:schemeClr val="accent6">
                <a:lumMod val="75000"/>
              </a:schemeClr>
            </a:solidFill>
          </a:ln>
        </p:spPr>
        <p:txBody>
          <a:bodyPr wrap="square" rtlCol="0">
            <a:spAutoFit/>
          </a:bodyPr>
          <a:lstStyle/>
          <a:p>
            <a:pPr algn="ctr"/>
            <a:r>
              <a:rPr lang="en-US" sz="4000" dirty="0"/>
              <a:t>Week 1</a:t>
            </a:r>
          </a:p>
          <a:p>
            <a:pPr algn="ctr"/>
            <a:r>
              <a:rPr lang="en-US" sz="2800" dirty="0"/>
              <a:t>35 minutes </a:t>
            </a:r>
          </a:p>
        </p:txBody>
      </p:sp>
    </p:spTree>
    <p:extLst>
      <p:ext uri="{BB962C8B-B14F-4D97-AF65-F5344CB8AC3E}">
        <p14:creationId xmlns:p14="http://schemas.microsoft.com/office/powerpoint/2010/main" val="7754851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3F0141-2C89-E241-969B-56D7D513B9B8}"/>
              </a:ext>
            </a:extLst>
          </p:cNvPr>
          <p:cNvSpPr txBox="1"/>
          <p:nvPr/>
        </p:nvSpPr>
        <p:spPr>
          <a:xfrm>
            <a:off x="3165435" y="567369"/>
            <a:ext cx="4823756" cy="584775"/>
          </a:xfrm>
          <a:prstGeom prst="rect">
            <a:avLst/>
          </a:prstGeom>
          <a:noFill/>
        </p:spPr>
        <p:txBody>
          <a:bodyPr wrap="none" rtlCol="0">
            <a:spAutoFit/>
          </a:bodyPr>
          <a:lstStyle/>
          <a:p>
            <a:r>
              <a:rPr lang="en-US" sz="3200" b="1" dirty="0">
                <a:solidFill>
                  <a:srgbClr val="7030A0"/>
                </a:solidFill>
              </a:rPr>
              <a:t>Supporting Questions</a:t>
            </a:r>
          </a:p>
        </p:txBody>
      </p:sp>
      <p:sp>
        <p:nvSpPr>
          <p:cNvPr id="3" name="TextBox 2">
            <a:extLst>
              <a:ext uri="{FF2B5EF4-FFF2-40B4-BE49-F238E27FC236}">
                <a16:creationId xmlns:a16="http://schemas.microsoft.com/office/drawing/2014/main" id="{7378C81E-C8ED-1341-9DD2-43CE3A624C06}"/>
              </a:ext>
            </a:extLst>
          </p:cNvPr>
          <p:cNvSpPr txBox="1"/>
          <p:nvPr/>
        </p:nvSpPr>
        <p:spPr>
          <a:xfrm>
            <a:off x="2173321" y="1532131"/>
            <a:ext cx="5949064" cy="584775"/>
          </a:xfrm>
          <a:prstGeom prst="rect">
            <a:avLst/>
          </a:prstGeom>
          <a:noFill/>
        </p:spPr>
        <p:txBody>
          <a:bodyPr wrap="none" rtlCol="0">
            <a:spAutoFit/>
          </a:bodyPr>
          <a:lstStyle/>
          <a:p>
            <a:pPr algn="ctr"/>
            <a:r>
              <a:rPr lang="en-US" sz="3200" dirty="0"/>
              <a:t>(1) Listening &amp; Discernment </a:t>
            </a:r>
            <a:endParaRPr lang="en-US" sz="3200" dirty="0">
              <a:effectLst/>
            </a:endParaRPr>
          </a:p>
        </p:txBody>
      </p:sp>
      <p:sp>
        <p:nvSpPr>
          <p:cNvPr id="5" name="TextBox 4">
            <a:extLst>
              <a:ext uri="{FF2B5EF4-FFF2-40B4-BE49-F238E27FC236}">
                <a16:creationId xmlns:a16="http://schemas.microsoft.com/office/drawing/2014/main" id="{3DA8A9DF-6276-AB48-AACB-FD7B9B8A904E}"/>
              </a:ext>
            </a:extLst>
          </p:cNvPr>
          <p:cNvSpPr txBox="1"/>
          <p:nvPr/>
        </p:nvSpPr>
        <p:spPr>
          <a:xfrm>
            <a:off x="1411748" y="2247678"/>
            <a:ext cx="8589503" cy="584775"/>
          </a:xfrm>
          <a:prstGeom prst="rect">
            <a:avLst/>
          </a:prstGeom>
          <a:noFill/>
        </p:spPr>
        <p:txBody>
          <a:bodyPr wrap="square">
            <a:spAutoFit/>
          </a:bodyPr>
          <a:lstStyle/>
          <a:p>
            <a:r>
              <a:rPr lang="en-US" sz="3200" dirty="0">
                <a:effectLst/>
              </a:rPr>
              <a:t>      (2) Co-Responsibility &amp; Participation </a:t>
            </a:r>
          </a:p>
        </p:txBody>
      </p:sp>
      <p:sp>
        <p:nvSpPr>
          <p:cNvPr id="7" name="TextBox 6">
            <a:extLst>
              <a:ext uri="{FF2B5EF4-FFF2-40B4-BE49-F238E27FC236}">
                <a16:creationId xmlns:a16="http://schemas.microsoft.com/office/drawing/2014/main" id="{79762D13-6EF9-B84E-A589-0922E9B7E836}"/>
              </a:ext>
            </a:extLst>
          </p:cNvPr>
          <p:cNvSpPr txBox="1"/>
          <p:nvPr/>
        </p:nvSpPr>
        <p:spPr>
          <a:xfrm>
            <a:off x="2173321" y="2963225"/>
            <a:ext cx="6099242" cy="1077218"/>
          </a:xfrm>
          <a:prstGeom prst="rect">
            <a:avLst/>
          </a:prstGeom>
          <a:noFill/>
        </p:spPr>
        <p:txBody>
          <a:bodyPr wrap="square">
            <a:spAutoFit/>
          </a:bodyPr>
          <a:lstStyle/>
          <a:p>
            <a:r>
              <a:rPr lang="en-US" sz="3200" dirty="0">
                <a:effectLst/>
              </a:rPr>
              <a:t>(3) Prayer and Celebration</a:t>
            </a:r>
            <a:br>
              <a:rPr lang="en-US" sz="3200" dirty="0">
                <a:effectLst/>
              </a:rPr>
            </a:br>
            <a:endParaRPr lang="en-US" sz="3200" dirty="0">
              <a:effectLst/>
            </a:endParaRPr>
          </a:p>
        </p:txBody>
      </p:sp>
      <p:sp>
        <p:nvSpPr>
          <p:cNvPr id="8" name="TextBox 7">
            <a:extLst>
              <a:ext uri="{FF2B5EF4-FFF2-40B4-BE49-F238E27FC236}">
                <a16:creationId xmlns:a16="http://schemas.microsoft.com/office/drawing/2014/main" id="{A0459FEA-03CC-8A46-943F-F2F1BD3B817D}"/>
              </a:ext>
            </a:extLst>
          </p:cNvPr>
          <p:cNvSpPr txBox="1"/>
          <p:nvPr/>
        </p:nvSpPr>
        <p:spPr>
          <a:xfrm>
            <a:off x="2173321" y="4177203"/>
            <a:ext cx="3320014" cy="1015663"/>
          </a:xfrm>
          <a:prstGeom prst="rect">
            <a:avLst/>
          </a:prstGeom>
          <a:noFill/>
          <a:ln w="28575">
            <a:solidFill>
              <a:srgbClr val="0070C0"/>
            </a:solidFill>
          </a:ln>
        </p:spPr>
        <p:txBody>
          <a:bodyPr wrap="square" rtlCol="0">
            <a:spAutoFit/>
          </a:bodyPr>
          <a:lstStyle/>
          <a:p>
            <a:pPr algn="ctr"/>
            <a:r>
              <a:rPr lang="en-US" sz="3600" dirty="0"/>
              <a:t>One day</a:t>
            </a:r>
          </a:p>
          <a:p>
            <a:pPr algn="ctr"/>
            <a:r>
              <a:rPr lang="en-US" sz="2400" dirty="0"/>
              <a:t>90 min.</a:t>
            </a:r>
          </a:p>
        </p:txBody>
      </p:sp>
      <p:sp>
        <p:nvSpPr>
          <p:cNvPr id="9" name="TextBox 8">
            <a:extLst>
              <a:ext uri="{FF2B5EF4-FFF2-40B4-BE49-F238E27FC236}">
                <a16:creationId xmlns:a16="http://schemas.microsoft.com/office/drawing/2014/main" id="{0AA3D49A-1468-A347-A281-8248C2273185}"/>
              </a:ext>
            </a:extLst>
          </p:cNvPr>
          <p:cNvSpPr txBox="1"/>
          <p:nvPr/>
        </p:nvSpPr>
        <p:spPr>
          <a:xfrm>
            <a:off x="5814465" y="4177203"/>
            <a:ext cx="5350213" cy="1015663"/>
          </a:xfrm>
          <a:prstGeom prst="rect">
            <a:avLst/>
          </a:prstGeom>
          <a:noFill/>
          <a:ln w="38100">
            <a:solidFill>
              <a:schemeClr val="accent6">
                <a:lumMod val="75000"/>
              </a:schemeClr>
            </a:solidFill>
          </a:ln>
        </p:spPr>
        <p:txBody>
          <a:bodyPr wrap="square" rtlCol="0">
            <a:spAutoFit/>
          </a:bodyPr>
          <a:lstStyle/>
          <a:p>
            <a:pPr algn="ctr"/>
            <a:r>
              <a:rPr lang="en-US" sz="3600" dirty="0"/>
              <a:t>Weeks 2 and 3</a:t>
            </a:r>
          </a:p>
          <a:p>
            <a:pPr algn="ctr"/>
            <a:r>
              <a:rPr lang="en-US" sz="2400" dirty="0"/>
              <a:t>~40 minutes </a:t>
            </a:r>
          </a:p>
        </p:txBody>
      </p:sp>
    </p:spTree>
    <p:extLst>
      <p:ext uri="{BB962C8B-B14F-4D97-AF65-F5344CB8AC3E}">
        <p14:creationId xmlns:p14="http://schemas.microsoft.com/office/powerpoint/2010/main" val="35746903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942525-C883-B749-BF73-B04BBE63B379}"/>
              </a:ext>
            </a:extLst>
          </p:cNvPr>
          <p:cNvSpPr txBox="1"/>
          <p:nvPr/>
        </p:nvSpPr>
        <p:spPr>
          <a:xfrm>
            <a:off x="2775986" y="3775996"/>
            <a:ext cx="3320014" cy="1384995"/>
          </a:xfrm>
          <a:prstGeom prst="rect">
            <a:avLst/>
          </a:prstGeom>
          <a:noFill/>
          <a:ln w="28575">
            <a:solidFill>
              <a:srgbClr val="0070C0"/>
            </a:solidFill>
          </a:ln>
        </p:spPr>
        <p:txBody>
          <a:bodyPr wrap="square" rtlCol="0">
            <a:spAutoFit/>
          </a:bodyPr>
          <a:lstStyle/>
          <a:p>
            <a:pPr algn="ctr"/>
            <a:r>
              <a:rPr lang="en-US" sz="4800" dirty="0"/>
              <a:t>One day</a:t>
            </a:r>
          </a:p>
          <a:p>
            <a:pPr algn="ctr"/>
            <a:r>
              <a:rPr lang="en-US" sz="3600" dirty="0"/>
              <a:t>15-20 min.</a:t>
            </a:r>
          </a:p>
        </p:txBody>
      </p:sp>
      <p:sp>
        <p:nvSpPr>
          <p:cNvPr id="6" name="TextBox 5">
            <a:extLst>
              <a:ext uri="{FF2B5EF4-FFF2-40B4-BE49-F238E27FC236}">
                <a16:creationId xmlns:a16="http://schemas.microsoft.com/office/drawing/2014/main" id="{D9826CB2-B9A1-E941-982B-6D6F399BDDCC}"/>
              </a:ext>
            </a:extLst>
          </p:cNvPr>
          <p:cNvSpPr txBox="1"/>
          <p:nvPr/>
        </p:nvSpPr>
        <p:spPr>
          <a:xfrm>
            <a:off x="6738803" y="3775995"/>
            <a:ext cx="3101253" cy="1384995"/>
          </a:xfrm>
          <a:prstGeom prst="rect">
            <a:avLst/>
          </a:prstGeom>
          <a:noFill/>
          <a:ln w="38100">
            <a:solidFill>
              <a:schemeClr val="accent6">
                <a:lumMod val="75000"/>
              </a:schemeClr>
            </a:solidFill>
          </a:ln>
        </p:spPr>
        <p:txBody>
          <a:bodyPr wrap="square" rtlCol="0">
            <a:spAutoFit/>
          </a:bodyPr>
          <a:lstStyle/>
          <a:p>
            <a:pPr algn="ctr"/>
            <a:r>
              <a:rPr lang="en-US" sz="4800" dirty="0"/>
              <a:t>Week 3</a:t>
            </a:r>
          </a:p>
          <a:p>
            <a:pPr algn="ctr"/>
            <a:r>
              <a:rPr lang="en-US" sz="3600" dirty="0"/>
              <a:t>~20 min.</a:t>
            </a:r>
          </a:p>
        </p:txBody>
      </p:sp>
      <p:sp>
        <p:nvSpPr>
          <p:cNvPr id="7" name="TextBox 6">
            <a:extLst>
              <a:ext uri="{FF2B5EF4-FFF2-40B4-BE49-F238E27FC236}">
                <a16:creationId xmlns:a16="http://schemas.microsoft.com/office/drawing/2014/main" id="{8C1391F3-1356-594A-B0A3-728401445A7D}"/>
              </a:ext>
            </a:extLst>
          </p:cNvPr>
          <p:cNvSpPr txBox="1"/>
          <p:nvPr/>
        </p:nvSpPr>
        <p:spPr>
          <a:xfrm>
            <a:off x="3783068" y="750819"/>
            <a:ext cx="4506362" cy="769441"/>
          </a:xfrm>
          <a:prstGeom prst="rect">
            <a:avLst/>
          </a:prstGeom>
          <a:noFill/>
        </p:spPr>
        <p:txBody>
          <a:bodyPr wrap="none" rtlCol="0">
            <a:spAutoFit/>
          </a:bodyPr>
          <a:lstStyle/>
          <a:p>
            <a:pPr algn="ctr"/>
            <a:r>
              <a:rPr lang="en-US" sz="4400" b="1" dirty="0">
                <a:solidFill>
                  <a:schemeClr val="accent2"/>
                </a:solidFill>
              </a:rPr>
              <a:t>Final Question</a:t>
            </a:r>
          </a:p>
        </p:txBody>
      </p:sp>
      <p:sp>
        <p:nvSpPr>
          <p:cNvPr id="8" name="TextBox 7">
            <a:extLst>
              <a:ext uri="{FF2B5EF4-FFF2-40B4-BE49-F238E27FC236}">
                <a16:creationId xmlns:a16="http://schemas.microsoft.com/office/drawing/2014/main" id="{AE2D61EF-30FB-024D-86C3-BAAF9643EE50}"/>
              </a:ext>
            </a:extLst>
          </p:cNvPr>
          <p:cNvSpPr txBox="1"/>
          <p:nvPr/>
        </p:nvSpPr>
        <p:spPr>
          <a:xfrm>
            <a:off x="3452865" y="2355740"/>
            <a:ext cx="6098720" cy="584775"/>
          </a:xfrm>
          <a:prstGeom prst="rect">
            <a:avLst/>
          </a:prstGeom>
          <a:noFill/>
        </p:spPr>
        <p:txBody>
          <a:bodyPr wrap="square">
            <a:spAutoFit/>
          </a:bodyPr>
          <a:lstStyle/>
          <a:p>
            <a:r>
              <a:rPr lang="en-US" sz="3200" dirty="0">
                <a:solidFill>
                  <a:schemeClr val="accent5">
                    <a:lumMod val="50000"/>
                  </a:schemeClr>
                </a:solidFill>
                <a:latin typeface="BookmanOldStyle"/>
              </a:rPr>
              <a:t>H</a:t>
            </a:r>
            <a:r>
              <a:rPr lang="en-US" sz="3200" dirty="0">
                <a:solidFill>
                  <a:schemeClr val="accent5">
                    <a:lumMod val="50000"/>
                  </a:schemeClr>
                </a:solidFill>
                <a:effectLst/>
                <a:latin typeface="BookmanOldStyle"/>
              </a:rPr>
              <a:t>earing the voice of the Holy Spirit </a:t>
            </a:r>
            <a:endParaRPr lang="en-US" sz="3200" dirty="0">
              <a:solidFill>
                <a:schemeClr val="accent5">
                  <a:lumMod val="50000"/>
                </a:schemeClr>
              </a:solidFill>
            </a:endParaRPr>
          </a:p>
        </p:txBody>
      </p:sp>
    </p:spTree>
    <p:extLst>
      <p:ext uri="{BB962C8B-B14F-4D97-AF65-F5344CB8AC3E}">
        <p14:creationId xmlns:p14="http://schemas.microsoft.com/office/powerpoint/2010/main" val="14534516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16776-2649-6C4E-805E-124F8AB291BB}"/>
              </a:ext>
            </a:extLst>
          </p:cNvPr>
          <p:cNvSpPr txBox="1"/>
          <p:nvPr/>
        </p:nvSpPr>
        <p:spPr>
          <a:xfrm>
            <a:off x="2862301" y="1754965"/>
            <a:ext cx="6736268" cy="1446550"/>
          </a:xfrm>
          <a:prstGeom prst="rect">
            <a:avLst/>
          </a:prstGeom>
          <a:noFill/>
        </p:spPr>
        <p:txBody>
          <a:bodyPr wrap="square">
            <a:spAutoFit/>
          </a:bodyPr>
          <a:lstStyle/>
          <a:p>
            <a:r>
              <a:rPr lang="en-US" sz="4400" b="1" dirty="0">
                <a:solidFill>
                  <a:schemeClr val="accent5">
                    <a:lumMod val="75000"/>
                  </a:schemeClr>
                </a:solidFill>
              </a:rPr>
              <a:t>Additional questions</a:t>
            </a:r>
          </a:p>
          <a:p>
            <a:pPr algn="ctr"/>
            <a:r>
              <a:rPr lang="en-US" sz="4400" b="1" dirty="0">
                <a:solidFill>
                  <a:schemeClr val="accent5">
                    <a:lumMod val="75000"/>
                  </a:schemeClr>
                </a:solidFill>
              </a:rPr>
              <a:t>(optional) </a:t>
            </a:r>
          </a:p>
        </p:txBody>
      </p:sp>
      <p:sp>
        <p:nvSpPr>
          <p:cNvPr id="6" name="TextBox 5">
            <a:extLst>
              <a:ext uri="{FF2B5EF4-FFF2-40B4-BE49-F238E27FC236}">
                <a16:creationId xmlns:a16="http://schemas.microsoft.com/office/drawing/2014/main" id="{2AB73AF5-E724-E144-A87E-92302AB0783F}"/>
              </a:ext>
            </a:extLst>
          </p:cNvPr>
          <p:cNvSpPr txBox="1"/>
          <p:nvPr/>
        </p:nvSpPr>
        <p:spPr>
          <a:xfrm>
            <a:off x="2400284" y="4427249"/>
            <a:ext cx="7660302" cy="646331"/>
          </a:xfrm>
          <a:prstGeom prst="rect">
            <a:avLst/>
          </a:prstGeom>
          <a:noFill/>
        </p:spPr>
        <p:txBody>
          <a:bodyPr wrap="none" rtlCol="0">
            <a:spAutoFit/>
          </a:bodyPr>
          <a:lstStyle/>
          <a:p>
            <a:r>
              <a:rPr lang="en-AU" sz="3600" dirty="0"/>
              <a:t> </a:t>
            </a:r>
            <a:r>
              <a:rPr lang="en-AU" sz="3600" dirty="0">
                <a:highlight>
                  <a:srgbClr val="FFFF00"/>
                </a:highlight>
                <a:latin typeface="Bodoni MT" panose="02070603080606020203" pitchFamily="18" charset="0"/>
              </a:rPr>
              <a:t>recommended for ecumenical sessions</a:t>
            </a:r>
            <a:r>
              <a:rPr lang="en-AU" sz="3600" dirty="0">
                <a:highlight>
                  <a:srgbClr val="FFFF00"/>
                </a:highlight>
                <a:latin typeface="Chalkboard" panose="03050602040202020205" pitchFamily="66" charset="77"/>
              </a:rPr>
              <a:t> </a:t>
            </a:r>
          </a:p>
        </p:txBody>
      </p:sp>
      <p:sp>
        <p:nvSpPr>
          <p:cNvPr id="8" name="TextBox 7">
            <a:extLst>
              <a:ext uri="{FF2B5EF4-FFF2-40B4-BE49-F238E27FC236}">
                <a16:creationId xmlns:a16="http://schemas.microsoft.com/office/drawing/2014/main" id="{2CE92C45-F334-6041-BE2D-0F500FC3DFA1}"/>
              </a:ext>
            </a:extLst>
          </p:cNvPr>
          <p:cNvSpPr txBox="1"/>
          <p:nvPr/>
        </p:nvSpPr>
        <p:spPr>
          <a:xfrm>
            <a:off x="5507538" y="3463125"/>
            <a:ext cx="1083951" cy="523220"/>
          </a:xfrm>
          <a:prstGeom prst="rect">
            <a:avLst/>
          </a:prstGeom>
          <a:noFill/>
        </p:spPr>
        <p:txBody>
          <a:bodyPr wrap="none" rtlCol="0">
            <a:spAutoFit/>
          </a:bodyPr>
          <a:lstStyle/>
          <a:p>
            <a:r>
              <a:rPr lang="en-US" sz="2800" dirty="0"/>
              <a:t>p. 38</a:t>
            </a:r>
          </a:p>
        </p:txBody>
      </p:sp>
    </p:spTree>
    <p:extLst>
      <p:ext uri="{BB962C8B-B14F-4D97-AF65-F5344CB8AC3E}">
        <p14:creationId xmlns:p14="http://schemas.microsoft.com/office/powerpoint/2010/main" val="39015570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971138-B3A9-B14C-9B1C-52132174CD94}"/>
              </a:ext>
            </a:extLst>
          </p:cNvPr>
          <p:cNvSpPr txBox="1"/>
          <p:nvPr/>
        </p:nvSpPr>
        <p:spPr>
          <a:xfrm>
            <a:off x="2928938" y="2630984"/>
            <a:ext cx="6588663" cy="1015663"/>
          </a:xfrm>
          <a:prstGeom prst="rect">
            <a:avLst/>
          </a:prstGeom>
          <a:noFill/>
        </p:spPr>
        <p:txBody>
          <a:bodyPr wrap="none" rtlCol="0">
            <a:spAutoFit/>
          </a:bodyPr>
          <a:lstStyle/>
          <a:p>
            <a:r>
              <a:rPr lang="en-US" sz="6000" dirty="0">
                <a:solidFill>
                  <a:srgbClr val="002060"/>
                </a:solidFill>
              </a:rPr>
              <a:t>The Small Group</a:t>
            </a:r>
          </a:p>
        </p:txBody>
      </p:sp>
    </p:spTree>
    <p:extLst>
      <p:ext uri="{BB962C8B-B14F-4D97-AF65-F5344CB8AC3E}">
        <p14:creationId xmlns:p14="http://schemas.microsoft.com/office/powerpoint/2010/main" val="30900915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4 Ways to Ruin Your Small Group">
            <a:extLst>
              <a:ext uri="{FF2B5EF4-FFF2-40B4-BE49-F238E27FC236}">
                <a16:creationId xmlns:a16="http://schemas.microsoft.com/office/drawing/2014/main" id="{DFA0DF81-E5DC-A042-BDC3-CDD62D76719F}"/>
              </a:ext>
            </a:extLst>
          </p:cNvPr>
          <p:cNvPicPr>
            <a:picLocks noChangeAspect="1" noChangeArrowheads="1"/>
          </p:cNvPicPr>
          <p:nvPr/>
        </p:nvPicPr>
        <p:blipFill>
          <a:blip r:embed="rId3">
            <a:alphaModFix amt="34000"/>
            <a:extLst>
              <a:ext uri="{28A0092B-C50C-407E-A947-70E740481C1C}">
                <a14:useLocalDpi xmlns:a14="http://schemas.microsoft.com/office/drawing/2010/main"/>
              </a:ext>
            </a:extLst>
          </a:blip>
          <a:srcRect/>
          <a:stretch>
            <a:fillRect/>
          </a:stretch>
        </p:blipFill>
        <p:spPr bwMode="auto">
          <a:xfrm>
            <a:off x="-84667" y="-18647"/>
            <a:ext cx="12361333" cy="61298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265804-C7EE-284C-BB9F-B37F877D650E}"/>
              </a:ext>
            </a:extLst>
          </p:cNvPr>
          <p:cNvSpPr txBox="1"/>
          <p:nvPr/>
        </p:nvSpPr>
        <p:spPr>
          <a:xfrm>
            <a:off x="368675" y="192104"/>
            <a:ext cx="6099858" cy="707886"/>
          </a:xfrm>
          <a:prstGeom prst="rect">
            <a:avLst/>
          </a:prstGeom>
          <a:noFill/>
        </p:spPr>
        <p:txBody>
          <a:bodyPr wrap="square">
            <a:spAutoFit/>
          </a:bodyPr>
          <a:lstStyle/>
          <a:p>
            <a:pPr algn="ctr"/>
            <a:r>
              <a:rPr lang="es-ES_tradnl" sz="4000" dirty="0">
                <a:solidFill>
                  <a:schemeClr val="accent1">
                    <a:lumMod val="50000"/>
                  </a:schemeClr>
                </a:solidFill>
              </a:rPr>
              <a:t>Small Group</a:t>
            </a:r>
          </a:p>
        </p:txBody>
      </p:sp>
      <p:sp>
        <p:nvSpPr>
          <p:cNvPr id="3" name="TextBox 2">
            <a:extLst>
              <a:ext uri="{FF2B5EF4-FFF2-40B4-BE49-F238E27FC236}">
                <a16:creationId xmlns:a16="http://schemas.microsoft.com/office/drawing/2014/main" id="{DFD38D8A-ED34-054E-ADC5-CBAE8F8BDFBF}"/>
              </a:ext>
            </a:extLst>
          </p:cNvPr>
          <p:cNvSpPr txBox="1"/>
          <p:nvPr/>
        </p:nvSpPr>
        <p:spPr>
          <a:xfrm>
            <a:off x="6468533" y="157896"/>
            <a:ext cx="3978974" cy="646331"/>
          </a:xfrm>
          <a:prstGeom prst="rect">
            <a:avLst/>
          </a:prstGeom>
          <a:solidFill>
            <a:schemeClr val="accent2"/>
          </a:solidFill>
        </p:spPr>
        <p:txBody>
          <a:bodyPr wrap="none" rtlCol="0">
            <a:spAutoFit/>
          </a:bodyPr>
          <a:lstStyle/>
          <a:p>
            <a:pPr marL="285750" indent="-285750">
              <a:buFont typeface="Wingdings" pitchFamily="2" charset="2"/>
              <a:buChar char="Ø"/>
            </a:pPr>
            <a:r>
              <a:rPr lang="en-US" sz="3600" b="1" spc="300" dirty="0">
                <a:solidFill>
                  <a:schemeClr val="accent5">
                    <a:lumMod val="50000"/>
                  </a:schemeClr>
                </a:solidFill>
              </a:rPr>
              <a:t>Table Hosts </a:t>
            </a:r>
          </a:p>
        </p:txBody>
      </p:sp>
      <p:sp>
        <p:nvSpPr>
          <p:cNvPr id="4" name="TextBox 3">
            <a:extLst>
              <a:ext uri="{FF2B5EF4-FFF2-40B4-BE49-F238E27FC236}">
                <a16:creationId xmlns:a16="http://schemas.microsoft.com/office/drawing/2014/main" id="{AB04A154-841A-6F48-B6A4-211C0B31FE9F}"/>
              </a:ext>
            </a:extLst>
          </p:cNvPr>
          <p:cNvSpPr txBox="1"/>
          <p:nvPr/>
        </p:nvSpPr>
        <p:spPr>
          <a:xfrm>
            <a:off x="678249" y="1868199"/>
            <a:ext cx="2912977" cy="523220"/>
          </a:xfrm>
          <a:prstGeom prst="rect">
            <a:avLst/>
          </a:prstGeom>
          <a:noFill/>
        </p:spPr>
        <p:txBody>
          <a:bodyPr wrap="none" rtlCol="0">
            <a:spAutoFit/>
          </a:bodyPr>
          <a:lstStyle/>
          <a:p>
            <a:r>
              <a:rPr lang="en-US" sz="2800" b="1" dirty="0">
                <a:solidFill>
                  <a:schemeClr val="accent5">
                    <a:lumMod val="50000"/>
                  </a:schemeClr>
                </a:solidFill>
              </a:rPr>
              <a:t>Mental prayer </a:t>
            </a:r>
          </a:p>
        </p:txBody>
      </p:sp>
      <p:sp>
        <p:nvSpPr>
          <p:cNvPr id="5" name="TextBox 4">
            <a:extLst>
              <a:ext uri="{FF2B5EF4-FFF2-40B4-BE49-F238E27FC236}">
                <a16:creationId xmlns:a16="http://schemas.microsoft.com/office/drawing/2014/main" id="{27F549D0-8B2F-CF43-A57A-F635CFA5D0C0}"/>
              </a:ext>
            </a:extLst>
          </p:cNvPr>
          <p:cNvSpPr txBox="1"/>
          <p:nvPr/>
        </p:nvSpPr>
        <p:spPr>
          <a:xfrm>
            <a:off x="678249" y="2632233"/>
            <a:ext cx="1484702" cy="523220"/>
          </a:xfrm>
          <a:prstGeom prst="rect">
            <a:avLst/>
          </a:prstGeom>
          <a:noFill/>
        </p:spPr>
        <p:txBody>
          <a:bodyPr wrap="none" rtlCol="0">
            <a:spAutoFit/>
          </a:bodyPr>
          <a:lstStyle/>
          <a:p>
            <a:r>
              <a:rPr lang="en-US" sz="2800" b="1" dirty="0">
                <a:solidFill>
                  <a:schemeClr val="accent5">
                    <a:lumMod val="50000"/>
                  </a:schemeClr>
                </a:solidFill>
              </a:rPr>
              <a:t>Smile  </a:t>
            </a:r>
          </a:p>
        </p:txBody>
      </p:sp>
      <p:pic>
        <p:nvPicPr>
          <p:cNvPr id="5124" name="Picture 4">
            <a:extLst>
              <a:ext uri="{FF2B5EF4-FFF2-40B4-BE49-F238E27FC236}">
                <a16:creationId xmlns:a16="http://schemas.microsoft.com/office/drawing/2014/main" id="{020595BC-1DDA-8A4D-8C73-80CB0858034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43667" y="2419753"/>
            <a:ext cx="1308163" cy="13081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D30585-E708-5140-A1B7-6B83A52077AA}"/>
              </a:ext>
            </a:extLst>
          </p:cNvPr>
          <p:cNvSpPr txBox="1"/>
          <p:nvPr/>
        </p:nvSpPr>
        <p:spPr>
          <a:xfrm>
            <a:off x="678249" y="3579707"/>
            <a:ext cx="1774845" cy="523220"/>
          </a:xfrm>
          <a:prstGeom prst="rect">
            <a:avLst/>
          </a:prstGeom>
          <a:noFill/>
        </p:spPr>
        <p:txBody>
          <a:bodyPr wrap="none" rtlCol="0">
            <a:spAutoFit/>
          </a:bodyPr>
          <a:lstStyle/>
          <a:p>
            <a:r>
              <a:rPr lang="en-US" sz="2800" b="1" dirty="0">
                <a:solidFill>
                  <a:schemeClr val="accent5">
                    <a:lumMod val="50000"/>
                  </a:schemeClr>
                </a:solidFill>
              </a:rPr>
              <a:t>Interest</a:t>
            </a:r>
            <a:r>
              <a:rPr lang="en-US" sz="2400" b="1" dirty="0">
                <a:solidFill>
                  <a:schemeClr val="accent5">
                    <a:lumMod val="50000"/>
                  </a:schemeClr>
                </a:solidFill>
              </a:rPr>
              <a:t> </a:t>
            </a:r>
          </a:p>
        </p:txBody>
      </p:sp>
      <p:sp>
        <p:nvSpPr>
          <p:cNvPr id="10" name="TextBox 9">
            <a:extLst>
              <a:ext uri="{FF2B5EF4-FFF2-40B4-BE49-F238E27FC236}">
                <a16:creationId xmlns:a16="http://schemas.microsoft.com/office/drawing/2014/main" id="{AFB81DD3-7D1A-544B-A55D-F703D0F2E8B8}"/>
              </a:ext>
            </a:extLst>
          </p:cNvPr>
          <p:cNvSpPr txBox="1"/>
          <p:nvPr/>
        </p:nvSpPr>
        <p:spPr>
          <a:xfrm>
            <a:off x="678249" y="4390723"/>
            <a:ext cx="4793300" cy="523220"/>
          </a:xfrm>
          <a:prstGeom prst="rect">
            <a:avLst/>
          </a:prstGeom>
          <a:noFill/>
        </p:spPr>
        <p:txBody>
          <a:bodyPr wrap="none" rtlCol="0">
            <a:spAutoFit/>
          </a:bodyPr>
          <a:lstStyle/>
          <a:p>
            <a:r>
              <a:rPr lang="en-US" sz="2800" b="1" dirty="0">
                <a:solidFill>
                  <a:schemeClr val="accent5">
                    <a:lumMod val="50000"/>
                  </a:schemeClr>
                </a:solidFill>
              </a:rPr>
              <a:t>Keep conversation going</a:t>
            </a:r>
          </a:p>
        </p:txBody>
      </p:sp>
      <p:sp>
        <p:nvSpPr>
          <p:cNvPr id="11" name="TextBox 10">
            <a:extLst>
              <a:ext uri="{FF2B5EF4-FFF2-40B4-BE49-F238E27FC236}">
                <a16:creationId xmlns:a16="http://schemas.microsoft.com/office/drawing/2014/main" id="{0811D027-A7C8-E94D-9328-E82647CC85AD}"/>
              </a:ext>
            </a:extLst>
          </p:cNvPr>
          <p:cNvSpPr txBox="1"/>
          <p:nvPr/>
        </p:nvSpPr>
        <p:spPr>
          <a:xfrm>
            <a:off x="678249" y="5178714"/>
            <a:ext cx="7229864" cy="523220"/>
          </a:xfrm>
          <a:prstGeom prst="rect">
            <a:avLst/>
          </a:prstGeom>
          <a:noFill/>
        </p:spPr>
        <p:txBody>
          <a:bodyPr wrap="none" rtlCol="0">
            <a:spAutoFit/>
          </a:bodyPr>
          <a:lstStyle/>
          <a:p>
            <a:r>
              <a:rPr lang="en-US" sz="2800" b="1" dirty="0">
                <a:solidFill>
                  <a:schemeClr val="accent5">
                    <a:lumMod val="50000"/>
                  </a:schemeClr>
                </a:solidFill>
              </a:rPr>
              <a:t>Encourage communication guidelines</a:t>
            </a:r>
          </a:p>
        </p:txBody>
      </p:sp>
      <p:sp>
        <p:nvSpPr>
          <p:cNvPr id="12" name="TextBox 11">
            <a:extLst>
              <a:ext uri="{FF2B5EF4-FFF2-40B4-BE49-F238E27FC236}">
                <a16:creationId xmlns:a16="http://schemas.microsoft.com/office/drawing/2014/main" id="{F4162184-5F54-7243-8B47-FDC87FD44371}"/>
              </a:ext>
            </a:extLst>
          </p:cNvPr>
          <p:cNvSpPr txBox="1"/>
          <p:nvPr/>
        </p:nvSpPr>
        <p:spPr>
          <a:xfrm>
            <a:off x="9769363" y="1752342"/>
            <a:ext cx="1744388" cy="523220"/>
          </a:xfrm>
          <a:prstGeom prst="rect">
            <a:avLst/>
          </a:prstGeom>
          <a:noFill/>
        </p:spPr>
        <p:txBody>
          <a:bodyPr wrap="none" rtlCol="0">
            <a:spAutoFit/>
          </a:bodyPr>
          <a:lstStyle/>
          <a:p>
            <a:r>
              <a:rPr lang="en-US" sz="2800" b="1" dirty="0">
                <a:solidFill>
                  <a:schemeClr val="accent5">
                    <a:lumMod val="50000"/>
                  </a:schemeClr>
                </a:solidFill>
              </a:rPr>
              <a:t>Respect</a:t>
            </a:r>
            <a:r>
              <a:rPr lang="en-US" dirty="0"/>
              <a:t> </a:t>
            </a:r>
          </a:p>
        </p:txBody>
      </p:sp>
      <p:sp>
        <p:nvSpPr>
          <p:cNvPr id="13" name="TextBox 12">
            <a:extLst>
              <a:ext uri="{FF2B5EF4-FFF2-40B4-BE49-F238E27FC236}">
                <a16:creationId xmlns:a16="http://schemas.microsoft.com/office/drawing/2014/main" id="{B2D9093D-1D8F-F946-ACF6-4A1AC200389B}"/>
              </a:ext>
            </a:extLst>
          </p:cNvPr>
          <p:cNvSpPr txBox="1"/>
          <p:nvPr/>
        </p:nvSpPr>
        <p:spPr>
          <a:xfrm>
            <a:off x="8382908" y="2551022"/>
            <a:ext cx="3478837" cy="523220"/>
          </a:xfrm>
          <a:prstGeom prst="rect">
            <a:avLst/>
          </a:prstGeom>
          <a:noFill/>
        </p:spPr>
        <p:txBody>
          <a:bodyPr wrap="none" rtlCol="0">
            <a:spAutoFit/>
          </a:bodyPr>
          <a:lstStyle/>
          <a:p>
            <a:r>
              <a:rPr lang="en-US" sz="2800" b="1" dirty="0">
                <a:solidFill>
                  <a:schemeClr val="accent5">
                    <a:lumMod val="50000"/>
                  </a:schemeClr>
                </a:solidFill>
              </a:rPr>
              <a:t>Radical kindness </a:t>
            </a:r>
          </a:p>
        </p:txBody>
      </p:sp>
      <p:sp>
        <p:nvSpPr>
          <p:cNvPr id="14" name="TextBox 13">
            <a:extLst>
              <a:ext uri="{FF2B5EF4-FFF2-40B4-BE49-F238E27FC236}">
                <a16:creationId xmlns:a16="http://schemas.microsoft.com/office/drawing/2014/main" id="{EE60A33A-5738-2646-B8E9-710EB441BDFD}"/>
              </a:ext>
            </a:extLst>
          </p:cNvPr>
          <p:cNvSpPr txBox="1"/>
          <p:nvPr/>
        </p:nvSpPr>
        <p:spPr>
          <a:xfrm>
            <a:off x="9590628" y="4228581"/>
            <a:ext cx="2101857" cy="523220"/>
          </a:xfrm>
          <a:prstGeom prst="rect">
            <a:avLst/>
          </a:prstGeom>
          <a:noFill/>
        </p:spPr>
        <p:txBody>
          <a:bodyPr wrap="none" rtlCol="0">
            <a:spAutoFit/>
          </a:bodyPr>
          <a:lstStyle/>
          <a:p>
            <a:r>
              <a:rPr lang="en-US" sz="2800" b="1" dirty="0">
                <a:solidFill>
                  <a:schemeClr val="accent5">
                    <a:lumMod val="50000"/>
                  </a:schemeClr>
                </a:solidFill>
              </a:rPr>
              <a:t>Keep time</a:t>
            </a:r>
          </a:p>
        </p:txBody>
      </p:sp>
      <p:sp>
        <p:nvSpPr>
          <p:cNvPr id="16" name="TextBox 15">
            <a:extLst>
              <a:ext uri="{FF2B5EF4-FFF2-40B4-BE49-F238E27FC236}">
                <a16:creationId xmlns:a16="http://schemas.microsoft.com/office/drawing/2014/main" id="{AA5DD3A6-B162-444B-8898-614E3A361844}"/>
              </a:ext>
            </a:extLst>
          </p:cNvPr>
          <p:cNvSpPr txBox="1"/>
          <p:nvPr/>
        </p:nvSpPr>
        <p:spPr>
          <a:xfrm>
            <a:off x="9762148" y="5046930"/>
            <a:ext cx="1930337" cy="523220"/>
          </a:xfrm>
          <a:prstGeom prst="rect">
            <a:avLst/>
          </a:prstGeom>
          <a:noFill/>
        </p:spPr>
        <p:txBody>
          <a:bodyPr wrap="none" rtlCol="0">
            <a:spAutoFit/>
          </a:bodyPr>
          <a:lstStyle/>
          <a:p>
            <a:r>
              <a:rPr lang="en-US" sz="2800" b="1" dirty="0">
                <a:solidFill>
                  <a:schemeClr val="accent5">
                    <a:lumMod val="50000"/>
                  </a:schemeClr>
                </a:solidFill>
              </a:rPr>
              <a:t>Moderate</a:t>
            </a:r>
          </a:p>
        </p:txBody>
      </p:sp>
      <p:sp>
        <p:nvSpPr>
          <p:cNvPr id="17" name="TextBox 16">
            <a:extLst>
              <a:ext uri="{FF2B5EF4-FFF2-40B4-BE49-F238E27FC236}">
                <a16:creationId xmlns:a16="http://schemas.microsoft.com/office/drawing/2014/main" id="{84E2BA69-2FE3-CF4F-9586-0E512D3BC130}"/>
              </a:ext>
            </a:extLst>
          </p:cNvPr>
          <p:cNvSpPr txBox="1"/>
          <p:nvPr/>
        </p:nvSpPr>
        <p:spPr>
          <a:xfrm>
            <a:off x="7006364" y="3300135"/>
            <a:ext cx="4996881" cy="523220"/>
          </a:xfrm>
          <a:prstGeom prst="rect">
            <a:avLst/>
          </a:prstGeom>
          <a:noFill/>
        </p:spPr>
        <p:txBody>
          <a:bodyPr wrap="none" rtlCol="0">
            <a:spAutoFit/>
          </a:bodyPr>
          <a:lstStyle/>
          <a:p>
            <a:r>
              <a:rPr lang="en-US" sz="2800" b="1" dirty="0">
                <a:solidFill>
                  <a:schemeClr val="accent5">
                    <a:lumMod val="50000"/>
                  </a:schemeClr>
                </a:solidFill>
              </a:rPr>
              <a:t>Elicit equal participation </a:t>
            </a:r>
          </a:p>
        </p:txBody>
      </p:sp>
    </p:spTree>
    <p:extLst>
      <p:ext uri="{BB962C8B-B14F-4D97-AF65-F5344CB8AC3E}">
        <p14:creationId xmlns:p14="http://schemas.microsoft.com/office/powerpoint/2010/main" val="10389292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C1493E7-EB38-884E-9EFE-89D879F5DB7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7891610" y="1886650"/>
            <a:ext cx="3941064" cy="4096512"/>
          </a:xfrm>
          <a:prstGeom prst="rect">
            <a:avLst/>
          </a:prstGeom>
        </p:spPr>
      </p:pic>
      <p:sp>
        <p:nvSpPr>
          <p:cNvPr id="11" name="TextBox 10">
            <a:extLst>
              <a:ext uri="{FF2B5EF4-FFF2-40B4-BE49-F238E27FC236}">
                <a16:creationId xmlns:a16="http://schemas.microsoft.com/office/drawing/2014/main" id="{21AC325C-72BD-CC4D-AB91-4E40449A2CF5}"/>
              </a:ext>
            </a:extLst>
          </p:cNvPr>
          <p:cNvSpPr txBox="1"/>
          <p:nvPr/>
        </p:nvSpPr>
        <p:spPr>
          <a:xfrm>
            <a:off x="2432740" y="481283"/>
            <a:ext cx="7577715" cy="646331"/>
          </a:xfrm>
          <a:prstGeom prst="rect">
            <a:avLst/>
          </a:prstGeom>
          <a:solidFill>
            <a:schemeClr val="accent2"/>
          </a:solidFill>
        </p:spPr>
        <p:txBody>
          <a:bodyPr wrap="none" rtlCol="0">
            <a:spAutoFit/>
          </a:bodyPr>
          <a:lstStyle/>
          <a:p>
            <a:pPr marL="285750" indent="-285750">
              <a:buFont typeface="Wingdings" pitchFamily="2" charset="2"/>
              <a:buChar char="Ø"/>
            </a:pPr>
            <a:r>
              <a:rPr lang="en-US" sz="3600" b="1" spc="300" dirty="0">
                <a:solidFill>
                  <a:schemeClr val="accent5">
                    <a:lumMod val="50000"/>
                  </a:schemeClr>
                </a:solidFill>
              </a:rPr>
              <a:t>Participant Ground Rules</a:t>
            </a:r>
          </a:p>
        </p:txBody>
      </p:sp>
      <p:sp>
        <p:nvSpPr>
          <p:cNvPr id="9" name="TextBox 8">
            <a:extLst>
              <a:ext uri="{FF2B5EF4-FFF2-40B4-BE49-F238E27FC236}">
                <a16:creationId xmlns:a16="http://schemas.microsoft.com/office/drawing/2014/main" id="{71814047-732A-DE44-BA29-203A28AEC866}"/>
              </a:ext>
            </a:extLst>
          </p:cNvPr>
          <p:cNvSpPr txBox="1"/>
          <p:nvPr/>
        </p:nvSpPr>
        <p:spPr>
          <a:xfrm>
            <a:off x="572492" y="1886650"/>
            <a:ext cx="6668493" cy="584775"/>
          </a:xfrm>
          <a:prstGeom prst="rect">
            <a:avLst/>
          </a:prstGeom>
          <a:noFill/>
        </p:spPr>
        <p:txBody>
          <a:bodyPr wrap="square">
            <a:spAutoFit/>
          </a:bodyPr>
          <a:lstStyle/>
          <a:p>
            <a:pPr marL="0" marR="0"/>
            <a:r>
              <a:rPr lang="en-US" sz="3200" b="1" dirty="0">
                <a:solidFill>
                  <a:srgbClr val="002060"/>
                </a:solidFill>
                <a:effectLst/>
                <a:ea typeface="Times New Roman" panose="02020603050405020304" pitchFamily="18" charset="0"/>
              </a:rPr>
              <a:t>P </a:t>
            </a:r>
            <a:r>
              <a:rPr lang="en-US" dirty="0" smtClean="0">
                <a:solidFill>
                  <a:srgbClr val="002060"/>
                </a:solidFill>
                <a:effectLst/>
                <a:latin typeface="BookmanOldStyle"/>
                <a:ea typeface="Times New Roman" panose="02020603050405020304" pitchFamily="18" charset="0"/>
              </a:rPr>
              <a:t>–</a:t>
            </a:r>
            <a:r>
              <a:rPr lang="en-US" sz="3200" b="1" dirty="0" smtClean="0">
                <a:solidFill>
                  <a:srgbClr val="002060"/>
                </a:solidFill>
                <a:effectLst/>
                <a:latin typeface="BookmanOldStyle"/>
                <a:ea typeface="Times New Roman" panose="02020603050405020304" pitchFamily="18" charset="0"/>
              </a:rPr>
              <a:t> </a:t>
            </a:r>
            <a:r>
              <a:rPr lang="en-US" sz="1800" dirty="0" smtClean="0">
                <a:solidFill>
                  <a:srgbClr val="002060"/>
                </a:solidFill>
                <a:effectLst/>
                <a:ea typeface="Times New Roman" panose="02020603050405020304" pitchFamily="18" charset="0"/>
              </a:rPr>
              <a:t>PRAY </a:t>
            </a:r>
            <a:r>
              <a:rPr lang="en-US" sz="1800" dirty="0">
                <a:solidFill>
                  <a:srgbClr val="002060"/>
                </a:solidFill>
                <a:effectLst/>
                <a:ea typeface="Times New Roman" panose="02020603050405020304" pitchFamily="18" charset="0"/>
              </a:rPr>
              <a:t>and PONDER before and after you speak. </a:t>
            </a:r>
          </a:p>
        </p:txBody>
      </p:sp>
      <p:sp>
        <p:nvSpPr>
          <p:cNvPr id="12" name="TextBox 11">
            <a:extLst>
              <a:ext uri="{FF2B5EF4-FFF2-40B4-BE49-F238E27FC236}">
                <a16:creationId xmlns:a16="http://schemas.microsoft.com/office/drawing/2014/main" id="{3AAB563E-D784-A741-992A-D2A451C00109}"/>
              </a:ext>
            </a:extLst>
          </p:cNvPr>
          <p:cNvSpPr txBox="1"/>
          <p:nvPr/>
        </p:nvSpPr>
        <p:spPr>
          <a:xfrm>
            <a:off x="572493" y="2422114"/>
            <a:ext cx="6096000" cy="584775"/>
          </a:xfrm>
          <a:prstGeom prst="rect">
            <a:avLst/>
          </a:prstGeom>
          <a:noFill/>
        </p:spPr>
        <p:txBody>
          <a:bodyPr wrap="square">
            <a:spAutoFit/>
          </a:bodyPr>
          <a:lstStyle/>
          <a:p>
            <a:r>
              <a:rPr lang="en-US" sz="3200" b="1" dirty="0">
                <a:solidFill>
                  <a:srgbClr val="002060"/>
                </a:solidFill>
                <a:ea typeface="Times New Roman" panose="02020603050405020304" pitchFamily="18" charset="0"/>
              </a:rPr>
              <a:t>R</a:t>
            </a:r>
            <a:r>
              <a:rPr lang="en-US" sz="3200" b="1" dirty="0">
                <a:solidFill>
                  <a:srgbClr val="002060"/>
                </a:solidFill>
                <a:latin typeface="BookmanOldStyle"/>
                <a:ea typeface="Times New Roman" panose="02020603050405020304" pitchFamily="18" charset="0"/>
              </a:rPr>
              <a:t> </a:t>
            </a:r>
            <a:r>
              <a:rPr lang="en-US" dirty="0" smtClean="0">
                <a:solidFill>
                  <a:srgbClr val="002060"/>
                </a:solidFill>
                <a:latin typeface="BookmanOldStyle"/>
                <a:ea typeface="Times New Roman" panose="02020603050405020304" pitchFamily="18" charset="0"/>
              </a:rPr>
              <a:t>–</a:t>
            </a:r>
            <a:r>
              <a:rPr lang="en-US" sz="1800" dirty="0" smtClean="0">
                <a:solidFill>
                  <a:srgbClr val="002060"/>
                </a:solidFill>
              </a:rPr>
              <a:t> Take </a:t>
            </a:r>
            <a:r>
              <a:rPr lang="en-US" sz="1800" dirty="0">
                <a:solidFill>
                  <a:srgbClr val="002060"/>
                </a:solidFill>
              </a:rPr>
              <a:t>RESPONSIBILITY for your own thoughts</a:t>
            </a:r>
            <a:endParaRPr lang="en-US" dirty="0">
              <a:solidFill>
                <a:srgbClr val="002060"/>
              </a:solidFill>
            </a:endParaRPr>
          </a:p>
        </p:txBody>
      </p:sp>
      <p:sp>
        <p:nvSpPr>
          <p:cNvPr id="13" name="TextBox 12">
            <a:extLst>
              <a:ext uri="{FF2B5EF4-FFF2-40B4-BE49-F238E27FC236}">
                <a16:creationId xmlns:a16="http://schemas.microsoft.com/office/drawing/2014/main" id="{62F3DB49-CE53-FB4A-8497-6A2D08890B03}"/>
              </a:ext>
            </a:extLst>
          </p:cNvPr>
          <p:cNvSpPr txBox="1"/>
          <p:nvPr/>
        </p:nvSpPr>
        <p:spPr>
          <a:xfrm>
            <a:off x="1144986" y="2825911"/>
            <a:ext cx="6096000" cy="369332"/>
          </a:xfrm>
          <a:prstGeom prst="rect">
            <a:avLst/>
          </a:prstGeom>
          <a:noFill/>
        </p:spPr>
        <p:txBody>
          <a:bodyPr wrap="square">
            <a:spAutoFit/>
          </a:bodyPr>
          <a:lstStyle/>
          <a:p>
            <a:r>
              <a:rPr lang="en-US" sz="1800" dirty="0">
                <a:solidFill>
                  <a:srgbClr val="002060"/>
                </a:solidFill>
              </a:rPr>
              <a:t>avoiding the temptation to lay blame on others</a:t>
            </a:r>
            <a:endParaRPr lang="en-US" dirty="0">
              <a:solidFill>
                <a:srgbClr val="002060"/>
              </a:solidFill>
            </a:endParaRPr>
          </a:p>
        </p:txBody>
      </p:sp>
      <p:sp>
        <p:nvSpPr>
          <p:cNvPr id="15" name="TextBox 14">
            <a:extLst>
              <a:ext uri="{FF2B5EF4-FFF2-40B4-BE49-F238E27FC236}">
                <a16:creationId xmlns:a16="http://schemas.microsoft.com/office/drawing/2014/main" id="{AF482257-32D5-2D49-B618-B068D4C4CA70}"/>
              </a:ext>
            </a:extLst>
          </p:cNvPr>
          <p:cNvSpPr txBox="1"/>
          <p:nvPr/>
        </p:nvSpPr>
        <p:spPr>
          <a:xfrm>
            <a:off x="572493" y="3128812"/>
            <a:ext cx="6096000" cy="861774"/>
          </a:xfrm>
          <a:prstGeom prst="rect">
            <a:avLst/>
          </a:prstGeom>
          <a:noFill/>
        </p:spPr>
        <p:txBody>
          <a:bodyPr wrap="square">
            <a:spAutoFit/>
          </a:bodyPr>
          <a:lstStyle/>
          <a:p>
            <a:r>
              <a:rPr lang="en-US" sz="3200" b="1" dirty="0">
                <a:solidFill>
                  <a:srgbClr val="002060"/>
                </a:solidFill>
              </a:rPr>
              <a:t>A </a:t>
            </a:r>
            <a:r>
              <a:rPr lang="en-US" sz="1800" dirty="0">
                <a:solidFill>
                  <a:srgbClr val="002060"/>
                </a:solidFill>
              </a:rPr>
              <a:t>– ALLOW others to speak and to share without 	correction or criticism</a:t>
            </a:r>
            <a:endParaRPr lang="en-US" dirty="0">
              <a:solidFill>
                <a:srgbClr val="002060"/>
              </a:solidFill>
            </a:endParaRPr>
          </a:p>
        </p:txBody>
      </p:sp>
      <p:sp>
        <p:nvSpPr>
          <p:cNvPr id="18" name="TextBox 17">
            <a:extLst>
              <a:ext uri="{FF2B5EF4-FFF2-40B4-BE49-F238E27FC236}">
                <a16:creationId xmlns:a16="http://schemas.microsoft.com/office/drawing/2014/main" id="{773A08F0-04EC-4149-9E0C-52156386EE24}"/>
              </a:ext>
            </a:extLst>
          </p:cNvPr>
          <p:cNvSpPr txBox="1"/>
          <p:nvPr/>
        </p:nvSpPr>
        <p:spPr>
          <a:xfrm>
            <a:off x="572493" y="4000816"/>
            <a:ext cx="6096000" cy="861774"/>
          </a:xfrm>
          <a:prstGeom prst="rect">
            <a:avLst/>
          </a:prstGeom>
          <a:noFill/>
        </p:spPr>
        <p:txBody>
          <a:bodyPr wrap="square">
            <a:spAutoFit/>
          </a:bodyPr>
          <a:lstStyle/>
          <a:p>
            <a:r>
              <a:rPr lang="en-US" sz="3200" b="1" dirty="0">
                <a:solidFill>
                  <a:srgbClr val="002060"/>
                </a:solidFill>
              </a:rPr>
              <a:t>Y</a:t>
            </a:r>
            <a:r>
              <a:rPr lang="en-US" sz="1800" b="1" dirty="0">
                <a:solidFill>
                  <a:srgbClr val="002060"/>
                </a:solidFill>
              </a:rPr>
              <a:t> </a:t>
            </a:r>
            <a:r>
              <a:rPr lang="en-US" sz="1800" dirty="0">
                <a:solidFill>
                  <a:srgbClr val="002060"/>
                </a:solidFill>
              </a:rPr>
              <a:t>– YOU – Be attentive to your own thoughts, 	feelings, opinions or even prejudices. </a:t>
            </a:r>
            <a:endParaRPr lang="en-US" dirty="0">
              <a:solidFill>
                <a:srgbClr val="002060"/>
              </a:solidFill>
            </a:endParaRPr>
          </a:p>
        </p:txBody>
      </p:sp>
      <p:sp>
        <p:nvSpPr>
          <p:cNvPr id="20" name="TextBox 19">
            <a:extLst>
              <a:ext uri="{FF2B5EF4-FFF2-40B4-BE49-F238E27FC236}">
                <a16:creationId xmlns:a16="http://schemas.microsoft.com/office/drawing/2014/main" id="{30B6FF0F-8771-F648-97B1-350A3C3037D4}"/>
              </a:ext>
            </a:extLst>
          </p:cNvPr>
          <p:cNvSpPr txBox="1"/>
          <p:nvPr/>
        </p:nvSpPr>
        <p:spPr>
          <a:xfrm>
            <a:off x="572493" y="4880847"/>
            <a:ext cx="6962840" cy="861774"/>
          </a:xfrm>
          <a:prstGeom prst="rect">
            <a:avLst/>
          </a:prstGeom>
          <a:noFill/>
        </p:spPr>
        <p:txBody>
          <a:bodyPr wrap="square">
            <a:spAutoFit/>
          </a:bodyPr>
          <a:lstStyle/>
          <a:p>
            <a:r>
              <a:rPr lang="en-US" sz="3200" b="1" dirty="0">
                <a:solidFill>
                  <a:srgbClr val="002060"/>
                </a:solidFill>
              </a:rPr>
              <a:t>E </a:t>
            </a:r>
            <a:r>
              <a:rPr lang="en-US" sz="1800" dirty="0">
                <a:solidFill>
                  <a:srgbClr val="002060"/>
                </a:solidFill>
              </a:rPr>
              <a:t>– Use EMPATHETIC listening and be attentive not just     	to words but also to feelings being expressed. </a:t>
            </a:r>
            <a:endParaRPr lang="en-US" dirty="0">
              <a:solidFill>
                <a:srgbClr val="002060"/>
              </a:solidFill>
            </a:endParaRPr>
          </a:p>
        </p:txBody>
      </p:sp>
      <p:sp>
        <p:nvSpPr>
          <p:cNvPr id="21" name="TextBox 20">
            <a:extLst>
              <a:ext uri="{FF2B5EF4-FFF2-40B4-BE49-F238E27FC236}">
                <a16:creationId xmlns:a16="http://schemas.microsoft.com/office/drawing/2014/main" id="{DCFD066D-70B2-F34F-946F-BC7B2D80EFF7}"/>
              </a:ext>
            </a:extLst>
          </p:cNvPr>
          <p:cNvSpPr txBox="1"/>
          <p:nvPr/>
        </p:nvSpPr>
        <p:spPr>
          <a:xfrm>
            <a:off x="572492" y="5781339"/>
            <a:ext cx="7689812" cy="584775"/>
          </a:xfrm>
          <a:prstGeom prst="rect">
            <a:avLst/>
          </a:prstGeom>
          <a:noFill/>
        </p:spPr>
        <p:txBody>
          <a:bodyPr wrap="square">
            <a:spAutoFit/>
          </a:bodyPr>
          <a:lstStyle/>
          <a:p>
            <a:r>
              <a:rPr lang="en-US" sz="3200" b="1" dirty="0">
                <a:solidFill>
                  <a:srgbClr val="002060"/>
                </a:solidFill>
              </a:rPr>
              <a:t>R </a:t>
            </a:r>
            <a:r>
              <a:rPr lang="en-US" sz="1800" dirty="0">
                <a:solidFill>
                  <a:srgbClr val="002060"/>
                </a:solidFill>
              </a:rPr>
              <a:t>– RESPECT every person as Jesus taught us: </a:t>
            </a:r>
            <a:r>
              <a:rPr lang="en-US" sz="1800" i="1" dirty="0">
                <a:solidFill>
                  <a:srgbClr val="002060"/>
                </a:solidFill>
              </a:rPr>
              <a:t>l</a:t>
            </a:r>
            <a:r>
              <a:rPr lang="en-US" i="1" dirty="0">
                <a:solidFill>
                  <a:srgbClr val="002060"/>
                </a:solidFill>
              </a:rPr>
              <a:t>o</a:t>
            </a:r>
            <a:r>
              <a:rPr lang="en-US" sz="1800" i="1" dirty="0">
                <a:solidFill>
                  <a:srgbClr val="002060"/>
                </a:solidFill>
              </a:rPr>
              <a:t>ve one another</a:t>
            </a:r>
            <a:r>
              <a:rPr lang="en-US" sz="1800" dirty="0">
                <a:solidFill>
                  <a:srgbClr val="002060"/>
                </a:solidFill>
              </a:rPr>
              <a:t>. </a:t>
            </a:r>
            <a:endParaRPr lang="en-US" sz="2400" dirty="0">
              <a:solidFill>
                <a:srgbClr val="002060"/>
              </a:solidFill>
            </a:endParaRPr>
          </a:p>
        </p:txBody>
      </p:sp>
      <p:sp>
        <p:nvSpPr>
          <p:cNvPr id="2" name="TextBox 1">
            <a:extLst>
              <a:ext uri="{FF2B5EF4-FFF2-40B4-BE49-F238E27FC236}">
                <a16:creationId xmlns:a16="http://schemas.microsoft.com/office/drawing/2014/main" id="{CDA51D3E-D8CA-5442-B1A0-9ECB1C2632E0}"/>
              </a:ext>
            </a:extLst>
          </p:cNvPr>
          <p:cNvSpPr txBox="1"/>
          <p:nvPr/>
        </p:nvSpPr>
        <p:spPr>
          <a:xfrm>
            <a:off x="10339559" y="600215"/>
            <a:ext cx="793807" cy="369332"/>
          </a:xfrm>
          <a:prstGeom prst="rect">
            <a:avLst/>
          </a:prstGeom>
          <a:noFill/>
        </p:spPr>
        <p:txBody>
          <a:bodyPr wrap="none" rtlCol="0">
            <a:spAutoFit/>
          </a:bodyPr>
          <a:lstStyle/>
          <a:p>
            <a:r>
              <a:rPr lang="en-US" b="1" dirty="0"/>
              <a:t>p. 34</a:t>
            </a:r>
          </a:p>
        </p:txBody>
      </p:sp>
    </p:spTree>
    <p:extLst>
      <p:ext uri="{BB962C8B-B14F-4D97-AF65-F5344CB8AC3E}">
        <p14:creationId xmlns:p14="http://schemas.microsoft.com/office/powerpoint/2010/main" val="753590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F9FF08-DEDF-D246-839B-999179759CAF}"/>
              </a:ext>
            </a:extLst>
          </p:cNvPr>
          <p:cNvSpPr txBox="1"/>
          <p:nvPr/>
        </p:nvSpPr>
        <p:spPr>
          <a:xfrm>
            <a:off x="2600325" y="2782669"/>
            <a:ext cx="7451079" cy="646331"/>
          </a:xfrm>
          <a:prstGeom prst="rect">
            <a:avLst/>
          </a:prstGeom>
          <a:noFill/>
        </p:spPr>
        <p:txBody>
          <a:bodyPr wrap="none" rtlCol="0">
            <a:spAutoFit/>
          </a:bodyPr>
          <a:lstStyle/>
          <a:p>
            <a:r>
              <a:rPr lang="en-US" sz="3600" dirty="0">
                <a:solidFill>
                  <a:srgbClr val="002060"/>
                </a:solidFill>
              </a:rPr>
              <a:t>What is the Synod and Purpose </a:t>
            </a:r>
          </a:p>
        </p:txBody>
      </p:sp>
    </p:spTree>
    <p:extLst>
      <p:ext uri="{BB962C8B-B14F-4D97-AF65-F5344CB8AC3E}">
        <p14:creationId xmlns:p14="http://schemas.microsoft.com/office/powerpoint/2010/main" val="4121482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03AE2A-29F2-E644-99AD-B74CF4B04B1B}"/>
              </a:ext>
            </a:extLst>
          </p:cNvPr>
          <p:cNvSpPr txBox="1"/>
          <p:nvPr/>
        </p:nvSpPr>
        <p:spPr>
          <a:xfrm>
            <a:off x="2719753" y="2050707"/>
            <a:ext cx="7584831" cy="1754326"/>
          </a:xfrm>
          <a:prstGeom prst="rect">
            <a:avLst/>
          </a:prstGeom>
          <a:noFill/>
        </p:spPr>
        <p:txBody>
          <a:bodyPr wrap="square">
            <a:spAutoFit/>
          </a:bodyPr>
          <a:lstStyle/>
          <a:p>
            <a:pPr algn="ctr">
              <a:lnSpc>
                <a:spcPct val="90000"/>
              </a:lnSpc>
              <a:spcBef>
                <a:spcPct val="0"/>
              </a:spcBef>
              <a:spcAft>
                <a:spcPts val="600"/>
              </a:spcAft>
            </a:pPr>
            <a:r>
              <a:rPr lang="en-US" sz="6000" dirty="0">
                <a:solidFill>
                  <a:schemeClr val="tx2"/>
                </a:solidFill>
                <a:latin typeface="+mj-lt"/>
                <a:ea typeface="+mj-ea"/>
                <a:cs typeface="+mj-cs"/>
              </a:rPr>
              <a:t>Handling Difficult Situations </a:t>
            </a:r>
          </a:p>
        </p:txBody>
      </p:sp>
    </p:spTree>
    <p:extLst>
      <p:ext uri="{BB962C8B-B14F-4D97-AF65-F5344CB8AC3E}">
        <p14:creationId xmlns:p14="http://schemas.microsoft.com/office/powerpoint/2010/main" val="5641305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E6D2D34-4BB4-460B-8844-027610FB21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B29287-3690-0543-97AF-C862B3F9617A}"/>
              </a:ext>
            </a:extLst>
          </p:cNvPr>
          <p:cNvSpPr txBox="1"/>
          <p:nvPr/>
        </p:nvSpPr>
        <p:spPr>
          <a:xfrm>
            <a:off x="6226963" y="2170178"/>
            <a:ext cx="5644225" cy="145599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dirty="0">
                <a:solidFill>
                  <a:schemeClr val="tx2"/>
                </a:solidFill>
                <a:latin typeface="+mj-lt"/>
                <a:ea typeface="+mj-ea"/>
                <a:cs typeface="+mj-cs"/>
              </a:rPr>
              <a:t>Facilitating a Small Group Discussion</a:t>
            </a:r>
          </a:p>
        </p:txBody>
      </p:sp>
      <p:pic>
        <p:nvPicPr>
          <p:cNvPr id="8" name="Picture 7" descr="Logo, company name&#10;&#10;Description automatically generated">
            <a:extLst>
              <a:ext uri="{FF2B5EF4-FFF2-40B4-BE49-F238E27FC236}">
                <a16:creationId xmlns:a16="http://schemas.microsoft.com/office/drawing/2014/main" id="{2C7847A9-2696-F743-97F3-8879236216D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7380" y="560583"/>
            <a:ext cx="2766157" cy="2766157"/>
          </a:xfrm>
          <a:prstGeom prst="rect">
            <a:avLst/>
          </a:prstGeom>
        </p:spPr>
      </p:pic>
      <p:grpSp>
        <p:nvGrpSpPr>
          <p:cNvPr id="15" name="Group 14">
            <a:extLst>
              <a:ext uri="{FF2B5EF4-FFF2-40B4-BE49-F238E27FC236}">
                <a16:creationId xmlns:a16="http://schemas.microsoft.com/office/drawing/2014/main" id="{C5314570-9B06-4D37-8CBD-EDD67C2FA20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4155"/>
            <a:ext cx="2514948" cy="2174333"/>
            <a:chOff x="-305" y="-4155"/>
            <a:chExt cx="2514948" cy="2174333"/>
          </a:xfrm>
        </p:grpSpPr>
        <p:sp>
          <p:nvSpPr>
            <p:cNvPr id="16" name="Freeform: Shape 15">
              <a:extLst>
                <a:ext uri="{FF2B5EF4-FFF2-40B4-BE49-F238E27FC236}">
                  <a16:creationId xmlns:a16="http://schemas.microsoft.com/office/drawing/2014/main" id="{A204F55B-358D-4FB5-9979-6724C64154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4F77C62-9DDF-48D3-A074-159A32767A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EB07022-F30B-49CA-B1DD-A826815C4A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9" name="Freeform: Shape 18">
              <a:extLst>
                <a:ext uri="{FF2B5EF4-FFF2-40B4-BE49-F238E27FC236}">
                  <a16:creationId xmlns:a16="http://schemas.microsoft.com/office/drawing/2014/main" id="{F7C47E16-167C-48BF-9FC9-08787D3489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di6rLhZTWXE"/>
          <p:cNvPicPr>
            <a:picLocks noRot="1" noChangeAspect="1"/>
          </p:cNvPicPr>
          <p:nvPr>
            <a:videoFile r:link="rId1"/>
          </p:nvPr>
        </p:nvPicPr>
        <p:blipFill>
          <a:blip r:embed="rId5"/>
          <a:stretch>
            <a:fillRect/>
          </a:stretch>
        </p:blipFill>
        <p:spPr>
          <a:xfrm>
            <a:off x="1446355" y="3075336"/>
            <a:ext cx="3688209" cy="2766157"/>
          </a:xfrm>
          <a:prstGeom prst="rect">
            <a:avLst/>
          </a:prstGeom>
        </p:spPr>
      </p:pic>
      <p:sp>
        <p:nvSpPr>
          <p:cNvPr id="14" name="TextBox 13">
            <a:extLst>
              <a:ext uri="{FF2B5EF4-FFF2-40B4-BE49-F238E27FC236}">
                <a16:creationId xmlns:a16="http://schemas.microsoft.com/office/drawing/2014/main" id="{97E1E6C2-4872-1042-96E2-3EF1DFBC1000}"/>
              </a:ext>
            </a:extLst>
          </p:cNvPr>
          <p:cNvSpPr txBox="1"/>
          <p:nvPr/>
        </p:nvSpPr>
        <p:spPr>
          <a:xfrm>
            <a:off x="6405634" y="4803712"/>
            <a:ext cx="6262006" cy="646331"/>
          </a:xfrm>
          <a:prstGeom prst="rect">
            <a:avLst/>
          </a:prstGeom>
          <a:noFill/>
        </p:spPr>
        <p:txBody>
          <a:bodyPr wrap="square">
            <a:spAutoFit/>
          </a:bodyPr>
          <a:lstStyle/>
          <a:p>
            <a:r>
              <a:rPr lang="en-US" dirty="0">
                <a:hlinkClick r:id="rId6"/>
              </a:rPr>
              <a:t>https://youtu.be/di6rLhZTWXE</a:t>
            </a:r>
            <a:endParaRPr lang="en-US" dirty="0"/>
          </a:p>
          <a:p>
            <a:endParaRPr lang="en-US" dirty="0"/>
          </a:p>
        </p:txBody>
      </p:sp>
    </p:spTree>
    <p:extLst>
      <p:ext uri="{BB962C8B-B14F-4D97-AF65-F5344CB8AC3E}">
        <p14:creationId xmlns:p14="http://schemas.microsoft.com/office/powerpoint/2010/main" val="1970693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1ED191-F9C3-8544-BE7E-2D050C9F9951}"/>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93E473-A79C-9841-BD00-1307F0002DE9}"/>
              </a:ext>
            </a:extLst>
          </p:cNvPr>
          <p:cNvSpPr txBox="1"/>
          <p:nvPr/>
        </p:nvSpPr>
        <p:spPr>
          <a:xfrm>
            <a:off x="1393372" y="273276"/>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dirty="0" smtClean="0">
                <a:solidFill>
                  <a:schemeClr val="accent5">
                    <a:lumMod val="50000"/>
                  </a:schemeClr>
                </a:solidFill>
                <a:latin typeface="+mj-lt"/>
                <a:ea typeface="+mj-ea"/>
                <a:cs typeface="+mj-cs"/>
              </a:rPr>
              <a:t>Virtual prayer-centered listening sessions </a:t>
            </a:r>
            <a:endParaRPr lang="en-US" sz="6600" b="1" dirty="0">
              <a:solidFill>
                <a:schemeClr val="accent5">
                  <a:lumMod val="50000"/>
                </a:schemeClr>
              </a:solidFill>
              <a:latin typeface="+mj-lt"/>
              <a:ea typeface="+mj-ea"/>
              <a:cs typeface="+mj-cs"/>
            </a:endParaRPr>
          </a:p>
        </p:txBody>
      </p:sp>
    </p:spTree>
    <p:extLst>
      <p:ext uri="{BB962C8B-B14F-4D97-AF65-F5344CB8AC3E}">
        <p14:creationId xmlns:p14="http://schemas.microsoft.com/office/powerpoint/2010/main" val="3401720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C72265-405E-3E4B-84AB-8DE38CD03CD1}"/>
              </a:ext>
            </a:extLst>
          </p:cNvPr>
          <p:cNvSpPr txBox="1"/>
          <p:nvPr/>
        </p:nvSpPr>
        <p:spPr>
          <a:xfrm>
            <a:off x="538524" y="1442277"/>
            <a:ext cx="11114951" cy="3970318"/>
          </a:xfrm>
          <a:prstGeom prst="rect">
            <a:avLst/>
          </a:prstGeom>
          <a:noFill/>
        </p:spPr>
        <p:txBody>
          <a:bodyPr wrap="square" rtlCol="0">
            <a:spAutoFit/>
          </a:bodyPr>
          <a:lstStyle/>
          <a:p>
            <a:r>
              <a:rPr lang="en-US" sz="3600" dirty="0">
                <a:solidFill>
                  <a:schemeClr val="accent2">
                    <a:lumMod val="50000"/>
                  </a:schemeClr>
                </a:solidFill>
              </a:rPr>
              <a:t>Duration</a:t>
            </a:r>
            <a:r>
              <a:rPr lang="en-US" sz="3600" dirty="0">
                <a:solidFill>
                  <a:schemeClr val="accent5">
                    <a:lumMod val="50000"/>
                  </a:schemeClr>
                </a:solidFill>
              </a:rPr>
              <a:t>:  one hour to one hour-fifteen minutes       max</a:t>
            </a:r>
          </a:p>
          <a:p>
            <a:r>
              <a:rPr lang="en-US" sz="3600" dirty="0">
                <a:solidFill>
                  <a:schemeClr val="accent2">
                    <a:lumMod val="50000"/>
                  </a:schemeClr>
                </a:solidFill>
              </a:rPr>
              <a:t>Limit of people</a:t>
            </a:r>
            <a:r>
              <a:rPr lang="en-US" sz="3600" dirty="0">
                <a:solidFill>
                  <a:schemeClr val="accent5">
                    <a:lumMod val="50000"/>
                  </a:schemeClr>
                </a:solidFill>
              </a:rPr>
              <a:t>: 75 max</a:t>
            </a:r>
          </a:p>
          <a:p>
            <a:r>
              <a:rPr lang="en-US" sz="3600" dirty="0">
                <a:solidFill>
                  <a:schemeClr val="accent2">
                    <a:lumMod val="50000"/>
                  </a:schemeClr>
                </a:solidFill>
              </a:rPr>
              <a:t>Platform</a:t>
            </a:r>
            <a:r>
              <a:rPr lang="en-US" sz="3600" dirty="0">
                <a:solidFill>
                  <a:schemeClr val="accent5">
                    <a:lumMod val="50000"/>
                  </a:schemeClr>
                </a:solidFill>
              </a:rPr>
              <a:t>: make sure you can exceed 1hr.</a:t>
            </a:r>
          </a:p>
          <a:p>
            <a:r>
              <a:rPr lang="en-US" sz="3600" dirty="0">
                <a:solidFill>
                  <a:schemeClr val="accent2">
                    <a:lumMod val="50000"/>
                  </a:schemeClr>
                </a:solidFill>
              </a:rPr>
              <a:t>Distribute: </a:t>
            </a:r>
            <a:r>
              <a:rPr lang="en-US" sz="3600" dirty="0">
                <a:solidFill>
                  <a:schemeClr val="accent5">
                    <a:lumMod val="50000"/>
                  </a:schemeClr>
                </a:solidFill>
              </a:rPr>
              <a:t>participant guide ahead of time</a:t>
            </a:r>
          </a:p>
          <a:p>
            <a:r>
              <a:rPr lang="en-US" sz="3600" dirty="0">
                <a:solidFill>
                  <a:schemeClr val="accent2">
                    <a:lumMod val="50000"/>
                  </a:schemeClr>
                </a:solidFill>
              </a:rPr>
              <a:t>Team: </a:t>
            </a:r>
            <a:r>
              <a:rPr lang="en-US" sz="3600" dirty="0">
                <a:solidFill>
                  <a:schemeClr val="accent5">
                    <a:lumMod val="50000"/>
                  </a:schemeClr>
                </a:solidFill>
              </a:rPr>
              <a:t>MC, breakout group hosts, notetakers, tech support </a:t>
            </a:r>
          </a:p>
        </p:txBody>
      </p:sp>
      <p:sp>
        <p:nvSpPr>
          <p:cNvPr id="3" name="TextBox 2">
            <a:extLst>
              <a:ext uri="{FF2B5EF4-FFF2-40B4-BE49-F238E27FC236}">
                <a16:creationId xmlns:a16="http://schemas.microsoft.com/office/drawing/2014/main" id="{BA24D1A9-92D4-DC42-B731-38A21849A2C8}"/>
              </a:ext>
            </a:extLst>
          </p:cNvPr>
          <p:cNvSpPr txBox="1"/>
          <p:nvPr/>
        </p:nvSpPr>
        <p:spPr>
          <a:xfrm>
            <a:off x="694873" y="293252"/>
            <a:ext cx="3953326" cy="646331"/>
          </a:xfrm>
          <a:prstGeom prst="rect">
            <a:avLst/>
          </a:prstGeom>
          <a:noFill/>
        </p:spPr>
        <p:txBody>
          <a:bodyPr wrap="none" rtlCol="0">
            <a:spAutoFit/>
          </a:bodyPr>
          <a:lstStyle/>
          <a:p>
            <a:r>
              <a:rPr lang="en-US" sz="3600" b="1" dirty="0">
                <a:solidFill>
                  <a:schemeClr val="accent5">
                    <a:lumMod val="50000"/>
                  </a:schemeClr>
                </a:solidFill>
              </a:rPr>
              <a:t>Considerations </a:t>
            </a:r>
          </a:p>
        </p:txBody>
      </p:sp>
      <p:sp>
        <p:nvSpPr>
          <p:cNvPr id="5" name="TextBox 4">
            <a:extLst>
              <a:ext uri="{FF2B5EF4-FFF2-40B4-BE49-F238E27FC236}">
                <a16:creationId xmlns:a16="http://schemas.microsoft.com/office/drawing/2014/main" id="{EA3A7B2B-6F2D-DE4A-9223-1E35E37C5B41}"/>
              </a:ext>
            </a:extLst>
          </p:cNvPr>
          <p:cNvSpPr txBox="1"/>
          <p:nvPr/>
        </p:nvSpPr>
        <p:spPr>
          <a:xfrm>
            <a:off x="3450431" y="5515004"/>
            <a:ext cx="6100762" cy="523220"/>
          </a:xfrm>
          <a:prstGeom prst="rect">
            <a:avLst/>
          </a:prstGeom>
          <a:noFill/>
        </p:spPr>
        <p:txBody>
          <a:bodyPr wrap="square">
            <a:spAutoFit/>
          </a:bodyPr>
          <a:lstStyle/>
          <a:p>
            <a:r>
              <a:rPr lang="en-US" sz="2800" i="1" dirty="0">
                <a:solidFill>
                  <a:schemeClr val="accent5">
                    <a:lumMod val="50000"/>
                  </a:schemeClr>
                </a:solidFill>
              </a:rPr>
              <a:t>Practice, practice, practice…..</a:t>
            </a:r>
          </a:p>
        </p:txBody>
      </p:sp>
    </p:spTree>
    <p:extLst>
      <p:ext uri="{BB962C8B-B14F-4D97-AF65-F5344CB8AC3E}">
        <p14:creationId xmlns:p14="http://schemas.microsoft.com/office/powerpoint/2010/main" val="19926969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1C7442-3CBA-5A44-946D-4CF17F1F79C1}"/>
              </a:ext>
            </a:extLst>
          </p:cNvPr>
          <p:cNvSpPr txBox="1"/>
          <p:nvPr/>
        </p:nvSpPr>
        <p:spPr>
          <a:xfrm>
            <a:off x="1029820" y="1054730"/>
            <a:ext cx="9629775" cy="5740033"/>
          </a:xfrm>
          <a:prstGeom prst="rect">
            <a:avLst/>
          </a:prstGeom>
          <a:noFill/>
        </p:spPr>
        <p:txBody>
          <a:bodyPr wrap="square" rtlCol="0">
            <a:spAutoFit/>
          </a:bodyPr>
          <a:lstStyle/>
          <a:p>
            <a:pPr marL="457200" indent="-457200">
              <a:spcAft>
                <a:spcPts val="600"/>
              </a:spcAft>
              <a:buFont typeface="Wingdings" pitchFamily="2" charset="2"/>
              <a:buChar char="Ø"/>
            </a:pPr>
            <a:r>
              <a:rPr lang="en-US" sz="3200" dirty="0">
                <a:solidFill>
                  <a:srgbClr val="1E376D"/>
                </a:solidFill>
              </a:rPr>
              <a:t>Hospitality – creative ideas</a:t>
            </a:r>
          </a:p>
          <a:p>
            <a:pPr marL="457200" indent="-457200">
              <a:spcAft>
                <a:spcPts val="600"/>
              </a:spcAft>
              <a:buFont typeface="Wingdings" pitchFamily="2" charset="2"/>
              <a:buChar char="Ø"/>
            </a:pPr>
            <a:r>
              <a:rPr lang="en-US" sz="3200" dirty="0">
                <a:solidFill>
                  <a:srgbClr val="1E376D"/>
                </a:solidFill>
              </a:rPr>
              <a:t>Opening Prayer- shorter but don’t miss it! </a:t>
            </a:r>
          </a:p>
          <a:p>
            <a:r>
              <a:rPr lang="en-US" sz="3200" dirty="0">
                <a:solidFill>
                  <a:srgbClr val="1E376D"/>
                </a:solidFill>
              </a:rPr>
              <a:t>       </a:t>
            </a:r>
            <a:r>
              <a:rPr lang="en-US" sz="2400" i="1" dirty="0">
                <a:solidFill>
                  <a:srgbClr val="1E376D"/>
                </a:solidFill>
              </a:rPr>
              <a:t>encourage to keep prayer environment at home</a:t>
            </a:r>
            <a:endParaRPr lang="en-US" sz="3200" dirty="0">
              <a:solidFill>
                <a:srgbClr val="1E376D"/>
              </a:solidFill>
            </a:endParaRPr>
          </a:p>
          <a:p>
            <a:pPr marL="457200" indent="-457200">
              <a:lnSpc>
                <a:spcPct val="150000"/>
              </a:lnSpc>
              <a:spcAft>
                <a:spcPts val="600"/>
              </a:spcAft>
              <a:buFont typeface="Wingdings" pitchFamily="2" charset="2"/>
              <a:buChar char="Ø"/>
            </a:pPr>
            <a:r>
              <a:rPr lang="en-US" sz="3200" dirty="0">
                <a:solidFill>
                  <a:schemeClr val="accent2">
                    <a:lumMod val="50000"/>
                  </a:schemeClr>
                </a:solidFill>
              </a:rPr>
              <a:t>Presentation on each question</a:t>
            </a:r>
          </a:p>
          <a:p>
            <a:pPr marL="457200" indent="-457200">
              <a:spcAft>
                <a:spcPts val="600"/>
              </a:spcAft>
              <a:buFont typeface="Wingdings" pitchFamily="2" charset="2"/>
              <a:buChar char="Ø"/>
            </a:pPr>
            <a:r>
              <a:rPr lang="en-US" sz="3200" dirty="0">
                <a:solidFill>
                  <a:schemeClr val="accent2">
                    <a:lumMod val="50000"/>
                  </a:schemeClr>
                </a:solidFill>
              </a:rPr>
              <a:t>Shorter time for personal reflection </a:t>
            </a:r>
          </a:p>
          <a:p>
            <a:pPr marL="457200" indent="-457200">
              <a:spcAft>
                <a:spcPts val="600"/>
              </a:spcAft>
              <a:buFont typeface="Wingdings" pitchFamily="2" charset="2"/>
              <a:buChar char="Ø"/>
            </a:pPr>
            <a:r>
              <a:rPr lang="en-US" sz="3200" dirty="0">
                <a:solidFill>
                  <a:schemeClr val="accent2">
                    <a:lumMod val="50000"/>
                  </a:schemeClr>
                </a:solidFill>
              </a:rPr>
              <a:t>Listening Sharing </a:t>
            </a:r>
          </a:p>
          <a:p>
            <a:pPr>
              <a:spcAft>
                <a:spcPts val="600"/>
              </a:spcAft>
            </a:pPr>
            <a:r>
              <a:rPr lang="en-US" sz="3200" dirty="0">
                <a:solidFill>
                  <a:srgbClr val="1E376D"/>
                </a:solidFill>
              </a:rPr>
              <a:t>         </a:t>
            </a:r>
            <a:r>
              <a:rPr lang="en-US" sz="2800" i="1" dirty="0">
                <a:solidFill>
                  <a:srgbClr val="1E376D"/>
                </a:solidFill>
              </a:rPr>
              <a:t>Clear rules for breakout rooms</a:t>
            </a:r>
            <a:endParaRPr lang="en-US" sz="3200" i="1" dirty="0">
              <a:solidFill>
                <a:srgbClr val="1E376D"/>
              </a:solidFill>
            </a:endParaRPr>
          </a:p>
          <a:p>
            <a:pPr marL="457200" indent="-457200">
              <a:lnSpc>
                <a:spcPct val="200000"/>
              </a:lnSpc>
              <a:spcAft>
                <a:spcPts val="600"/>
              </a:spcAft>
              <a:buFont typeface="Wingdings" pitchFamily="2" charset="2"/>
              <a:buChar char="Ø"/>
            </a:pPr>
            <a:r>
              <a:rPr lang="en-US" sz="3200" dirty="0">
                <a:solidFill>
                  <a:srgbClr val="1E376D"/>
                </a:solidFill>
              </a:rPr>
              <a:t>Closing and final prayer</a:t>
            </a:r>
          </a:p>
          <a:p>
            <a:pPr marL="457200" indent="-457200">
              <a:buFont typeface="Wingdings" pitchFamily="2" charset="2"/>
              <a:buChar char="Ø"/>
            </a:pPr>
            <a:endParaRPr lang="en-US" sz="2800" dirty="0">
              <a:solidFill>
                <a:srgbClr val="1E376D"/>
              </a:solidFill>
            </a:endParaRPr>
          </a:p>
        </p:txBody>
      </p:sp>
      <p:sp>
        <p:nvSpPr>
          <p:cNvPr id="4" name="Right Brace 3">
            <a:extLst>
              <a:ext uri="{FF2B5EF4-FFF2-40B4-BE49-F238E27FC236}">
                <a16:creationId xmlns:a16="http://schemas.microsoft.com/office/drawing/2014/main" id="{6333ACC9-C1D2-444C-BB38-1D7EFF5B7BFF}"/>
              </a:ext>
            </a:extLst>
          </p:cNvPr>
          <p:cNvSpPr/>
          <p:nvPr/>
        </p:nvSpPr>
        <p:spPr>
          <a:xfrm>
            <a:off x="8615363" y="2843212"/>
            <a:ext cx="428625" cy="2128837"/>
          </a:xfrm>
          <a:prstGeom prst="rightBrac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98E4A985-4AAF-9D4D-8240-94E2BB7AC8C6}"/>
              </a:ext>
            </a:extLst>
          </p:cNvPr>
          <p:cNvSpPr txBox="1"/>
          <p:nvPr/>
        </p:nvSpPr>
        <p:spPr>
          <a:xfrm>
            <a:off x="9255041" y="3429000"/>
            <a:ext cx="2698175" cy="830997"/>
          </a:xfrm>
          <a:prstGeom prst="rect">
            <a:avLst/>
          </a:prstGeom>
          <a:solidFill>
            <a:schemeClr val="accent2">
              <a:lumMod val="75000"/>
            </a:schemeClr>
          </a:solidFill>
        </p:spPr>
        <p:txBody>
          <a:bodyPr wrap="none" rtlCol="0">
            <a:spAutoFit/>
          </a:bodyPr>
          <a:lstStyle/>
          <a:p>
            <a:pPr algn="ctr"/>
            <a:r>
              <a:rPr lang="en-US" sz="2400" b="1" dirty="0">
                <a:solidFill>
                  <a:srgbClr val="1E376D"/>
                </a:solidFill>
              </a:rPr>
              <a:t>Repeat for each</a:t>
            </a:r>
          </a:p>
          <a:p>
            <a:pPr algn="ctr"/>
            <a:r>
              <a:rPr lang="en-US" sz="2400" b="1" dirty="0">
                <a:solidFill>
                  <a:srgbClr val="1E376D"/>
                </a:solidFill>
              </a:rPr>
              <a:t> question</a:t>
            </a:r>
          </a:p>
        </p:txBody>
      </p:sp>
      <p:sp>
        <p:nvSpPr>
          <p:cNvPr id="9" name="TextBox 8">
            <a:extLst>
              <a:ext uri="{FF2B5EF4-FFF2-40B4-BE49-F238E27FC236}">
                <a16:creationId xmlns:a16="http://schemas.microsoft.com/office/drawing/2014/main" id="{1628CDA8-9656-9F43-A0B3-50D9CF1C600A}"/>
              </a:ext>
            </a:extLst>
          </p:cNvPr>
          <p:cNvSpPr txBox="1"/>
          <p:nvPr/>
        </p:nvSpPr>
        <p:spPr>
          <a:xfrm>
            <a:off x="1029820" y="232514"/>
            <a:ext cx="2637260" cy="646331"/>
          </a:xfrm>
          <a:prstGeom prst="rect">
            <a:avLst/>
          </a:prstGeom>
          <a:noFill/>
        </p:spPr>
        <p:txBody>
          <a:bodyPr wrap="none" rtlCol="0">
            <a:spAutoFit/>
          </a:bodyPr>
          <a:lstStyle/>
          <a:p>
            <a:r>
              <a:rPr lang="en-US" sz="3600" b="1" dirty="0">
                <a:solidFill>
                  <a:srgbClr val="1E376D"/>
                </a:solidFill>
              </a:rPr>
              <a:t>Structure </a:t>
            </a:r>
          </a:p>
        </p:txBody>
      </p:sp>
    </p:spTree>
    <p:extLst>
      <p:ext uri="{BB962C8B-B14F-4D97-AF65-F5344CB8AC3E}">
        <p14:creationId xmlns:p14="http://schemas.microsoft.com/office/powerpoint/2010/main" val="20559285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A4CCBA-B321-7B46-8159-6D1CFB2632B7}"/>
              </a:ext>
            </a:extLst>
          </p:cNvPr>
          <p:cNvSpPr txBox="1"/>
          <p:nvPr/>
        </p:nvSpPr>
        <p:spPr>
          <a:xfrm>
            <a:off x="1278731" y="1660565"/>
            <a:ext cx="9951244" cy="4401205"/>
          </a:xfrm>
          <a:prstGeom prst="rect">
            <a:avLst/>
          </a:prstGeom>
          <a:noFill/>
        </p:spPr>
        <p:txBody>
          <a:bodyPr wrap="square">
            <a:spAutoFit/>
          </a:bodyPr>
          <a:lstStyle/>
          <a:p>
            <a:pPr algn="l"/>
            <a:r>
              <a:rPr lang="en-US" sz="2800" b="0" i="0" u="none" strike="noStrike" dirty="0">
                <a:solidFill>
                  <a:srgbClr val="002060"/>
                </a:solidFill>
                <a:effectLst/>
              </a:rPr>
              <a:t>Ensure the MC/facilitator is engaged with guests from the beginning of the online session – saying hello to people, asking questions, telling jokes. Avoid the silent downtime to keep excitement and enthusiasm high.</a:t>
            </a:r>
          </a:p>
          <a:p>
            <a:pPr algn="l"/>
            <a:endParaRPr lang="en-US" sz="2800" dirty="0">
              <a:solidFill>
                <a:srgbClr val="002060"/>
              </a:solidFill>
            </a:endParaRPr>
          </a:p>
          <a:p>
            <a:r>
              <a:rPr lang="en-US" sz="2800" dirty="0">
                <a:solidFill>
                  <a:srgbClr val="002060"/>
                </a:solidFill>
              </a:rPr>
              <a:t>Ensure the breakout hosts are trained and can also keep the conversation going, interrupting, managing the discussion, avoiding awkward silence…. </a:t>
            </a:r>
          </a:p>
          <a:p>
            <a:pPr algn="l"/>
            <a:endParaRPr lang="en-US" sz="2800" b="0" i="0" u="none" strike="noStrike" dirty="0">
              <a:solidFill>
                <a:srgbClr val="002060"/>
              </a:solidFill>
              <a:effectLst/>
            </a:endParaRPr>
          </a:p>
          <a:p>
            <a:pPr algn="l"/>
            <a:r>
              <a:rPr lang="en-US" sz="2800" dirty="0">
                <a:solidFill>
                  <a:srgbClr val="002060"/>
                </a:solidFill>
              </a:rPr>
              <a:t>*** if possible, team 2 people to run each group</a:t>
            </a:r>
            <a:endParaRPr lang="en-US" sz="2800" b="0" i="0" u="none" strike="noStrike" dirty="0">
              <a:solidFill>
                <a:srgbClr val="002060"/>
              </a:solidFill>
              <a:effectLst/>
            </a:endParaRPr>
          </a:p>
        </p:txBody>
      </p:sp>
      <p:sp>
        <p:nvSpPr>
          <p:cNvPr id="6" name="TextBox 5">
            <a:extLst>
              <a:ext uri="{FF2B5EF4-FFF2-40B4-BE49-F238E27FC236}">
                <a16:creationId xmlns:a16="http://schemas.microsoft.com/office/drawing/2014/main" id="{2C113073-FEB0-8D46-8227-D9FBDCBAE81A}"/>
              </a:ext>
            </a:extLst>
          </p:cNvPr>
          <p:cNvSpPr txBox="1"/>
          <p:nvPr/>
        </p:nvSpPr>
        <p:spPr>
          <a:xfrm>
            <a:off x="1278731" y="615434"/>
            <a:ext cx="6100762" cy="707886"/>
          </a:xfrm>
          <a:prstGeom prst="rect">
            <a:avLst/>
          </a:prstGeom>
          <a:noFill/>
        </p:spPr>
        <p:txBody>
          <a:bodyPr wrap="square">
            <a:spAutoFit/>
          </a:bodyPr>
          <a:lstStyle/>
          <a:p>
            <a:pPr algn="l"/>
            <a:r>
              <a:rPr lang="en-US" sz="4000" b="1" i="0" u="none" strike="noStrike" dirty="0">
                <a:solidFill>
                  <a:srgbClr val="002060"/>
                </a:solidFill>
                <a:effectLst/>
                <a:latin typeface="+mj-lt"/>
              </a:rPr>
              <a:t>Session Engagement</a:t>
            </a:r>
          </a:p>
        </p:txBody>
      </p:sp>
    </p:spTree>
    <p:extLst>
      <p:ext uri="{BB962C8B-B14F-4D97-AF65-F5344CB8AC3E}">
        <p14:creationId xmlns:p14="http://schemas.microsoft.com/office/powerpoint/2010/main" val="10992116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49F25A-F678-2540-B378-854CBC3021F3}"/>
              </a:ext>
            </a:extLst>
          </p:cNvPr>
          <p:cNvSpPr txBox="1"/>
          <p:nvPr/>
        </p:nvSpPr>
        <p:spPr>
          <a:xfrm>
            <a:off x="1364454" y="360312"/>
            <a:ext cx="10165557" cy="5632311"/>
          </a:xfrm>
          <a:prstGeom prst="rect">
            <a:avLst/>
          </a:prstGeom>
          <a:noFill/>
        </p:spPr>
        <p:txBody>
          <a:bodyPr wrap="square">
            <a:spAutoFit/>
          </a:bodyPr>
          <a:lstStyle/>
          <a:p>
            <a:pPr algn="l"/>
            <a:r>
              <a:rPr lang="en-US" sz="3600" b="1" i="0" u="none" strike="noStrike" dirty="0">
                <a:solidFill>
                  <a:srgbClr val="002060"/>
                </a:solidFill>
                <a:effectLst/>
                <a:latin typeface="+mj-lt"/>
              </a:rPr>
              <a:t>Ensure Quality Discussion</a:t>
            </a:r>
          </a:p>
          <a:p>
            <a:pPr algn="l"/>
            <a:endParaRPr lang="en-US" sz="3600" b="1" i="0" u="none" strike="noStrike" dirty="0">
              <a:solidFill>
                <a:srgbClr val="002060"/>
              </a:solidFill>
              <a:effectLst/>
              <a:latin typeface="AvenirRoman"/>
            </a:endParaRPr>
          </a:p>
          <a:p>
            <a:pPr marL="571500" indent="-571500" algn="l">
              <a:buFont typeface="Wingdings" pitchFamily="2" charset="2"/>
              <a:buChar char="Ø"/>
            </a:pPr>
            <a:r>
              <a:rPr lang="en-US" sz="3200" b="0" i="0" u="none" strike="noStrike" dirty="0">
                <a:solidFill>
                  <a:srgbClr val="002060"/>
                </a:solidFill>
                <a:effectLst/>
              </a:rPr>
              <a:t>Ask all guests to be on video</a:t>
            </a:r>
          </a:p>
          <a:p>
            <a:pPr marL="571500" indent="-571500" algn="l">
              <a:buFont typeface="Wingdings" pitchFamily="2" charset="2"/>
              <a:buChar char="Ø"/>
            </a:pPr>
            <a:r>
              <a:rPr lang="en-US" sz="3200" b="0" i="0" u="none" strike="noStrike" dirty="0">
                <a:solidFill>
                  <a:srgbClr val="002060"/>
                </a:solidFill>
                <a:effectLst/>
              </a:rPr>
              <a:t>Ask all guests to join in a quiet environment if possible</a:t>
            </a:r>
          </a:p>
          <a:p>
            <a:pPr marL="571500" indent="-571500" algn="l">
              <a:buFont typeface="Wingdings" pitchFamily="2" charset="2"/>
              <a:buChar char="Ø"/>
            </a:pPr>
            <a:r>
              <a:rPr lang="en-US" sz="3200" b="0" i="0" u="none" strike="noStrike" dirty="0">
                <a:solidFill>
                  <a:srgbClr val="002060"/>
                </a:solidFill>
                <a:effectLst/>
              </a:rPr>
              <a:t>Ask all guests to unmute during discussion. (Unless in a noisy setting). This allows for a more organic, free-flowing conversation.</a:t>
            </a:r>
          </a:p>
          <a:p>
            <a:pPr marL="571500" indent="-571500" algn="l">
              <a:buFont typeface="Wingdings" pitchFamily="2" charset="2"/>
              <a:buChar char="Ø"/>
            </a:pPr>
            <a:r>
              <a:rPr lang="en-US" sz="3200" b="0" i="0" u="none" strike="noStrike" dirty="0">
                <a:solidFill>
                  <a:srgbClr val="002060"/>
                </a:solidFill>
                <a:effectLst/>
              </a:rPr>
              <a:t>Ask guests to not use green screen backgrounds to create a more natural environment.</a:t>
            </a:r>
          </a:p>
        </p:txBody>
      </p:sp>
    </p:spTree>
    <p:extLst>
      <p:ext uri="{BB962C8B-B14F-4D97-AF65-F5344CB8AC3E}">
        <p14:creationId xmlns:p14="http://schemas.microsoft.com/office/powerpoint/2010/main" val="15454030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738D8A-5CE7-CD47-91D0-66E0957F92CE}"/>
              </a:ext>
            </a:extLst>
          </p:cNvPr>
          <p:cNvSpPr txBox="1"/>
          <p:nvPr/>
        </p:nvSpPr>
        <p:spPr>
          <a:xfrm>
            <a:off x="1385888" y="471488"/>
            <a:ext cx="3068469" cy="646331"/>
          </a:xfrm>
          <a:prstGeom prst="rect">
            <a:avLst/>
          </a:prstGeom>
          <a:noFill/>
        </p:spPr>
        <p:txBody>
          <a:bodyPr wrap="none" rtlCol="0">
            <a:spAutoFit/>
          </a:bodyPr>
          <a:lstStyle/>
          <a:p>
            <a:r>
              <a:rPr lang="en-US" sz="3600" b="1" dirty="0">
                <a:solidFill>
                  <a:schemeClr val="accent5">
                    <a:lumMod val="50000"/>
                  </a:schemeClr>
                </a:solidFill>
              </a:rPr>
              <a:t>Preparation</a:t>
            </a:r>
            <a:r>
              <a:rPr lang="en-US" b="1" dirty="0">
                <a:solidFill>
                  <a:schemeClr val="accent5">
                    <a:lumMod val="50000"/>
                  </a:schemeClr>
                </a:solidFill>
              </a:rPr>
              <a:t> </a:t>
            </a:r>
          </a:p>
        </p:txBody>
      </p:sp>
      <p:sp>
        <p:nvSpPr>
          <p:cNvPr id="4" name="TextBox 3">
            <a:extLst>
              <a:ext uri="{FF2B5EF4-FFF2-40B4-BE49-F238E27FC236}">
                <a16:creationId xmlns:a16="http://schemas.microsoft.com/office/drawing/2014/main" id="{00391B26-1F0D-7C45-A9A4-0B53487CC5A2}"/>
              </a:ext>
            </a:extLst>
          </p:cNvPr>
          <p:cNvSpPr txBox="1"/>
          <p:nvPr/>
        </p:nvSpPr>
        <p:spPr>
          <a:xfrm>
            <a:off x="1285875" y="1117819"/>
            <a:ext cx="8786812" cy="4955203"/>
          </a:xfrm>
          <a:prstGeom prst="rect">
            <a:avLst/>
          </a:prstGeom>
          <a:noFill/>
        </p:spPr>
        <p:txBody>
          <a:bodyPr wrap="square">
            <a:spAutoFit/>
          </a:bodyPr>
          <a:lstStyle/>
          <a:p>
            <a:r>
              <a:rPr lang="en-US" sz="2800" b="0" i="0" u="none" strike="noStrike" dirty="0">
                <a:solidFill>
                  <a:schemeClr val="accent2">
                    <a:lumMod val="50000"/>
                  </a:schemeClr>
                </a:solidFill>
                <a:effectLst/>
              </a:rPr>
              <a:t>Internet Connection: </a:t>
            </a:r>
            <a:r>
              <a:rPr lang="en-US" sz="2800" b="0" i="0" u="none" strike="noStrike" dirty="0">
                <a:solidFill>
                  <a:srgbClr val="002060"/>
                </a:solidFill>
                <a:effectLst/>
              </a:rPr>
              <a:t>Make sure you have a strong internet connection. If possible, plug directly into an ethernet cable.</a:t>
            </a:r>
          </a:p>
          <a:p>
            <a:endParaRPr lang="en-US" sz="2800" dirty="0">
              <a:solidFill>
                <a:srgbClr val="002060"/>
              </a:solidFill>
            </a:endParaRPr>
          </a:p>
          <a:p>
            <a:r>
              <a:rPr lang="en-US" sz="2800" dirty="0">
                <a:solidFill>
                  <a:schemeClr val="accent2">
                    <a:lumMod val="50000"/>
                  </a:schemeClr>
                </a:solidFill>
              </a:rPr>
              <a:t>Hosts should have all files </a:t>
            </a:r>
            <a:r>
              <a:rPr lang="en-US" sz="2800" dirty="0">
                <a:solidFill>
                  <a:srgbClr val="002060"/>
                </a:solidFill>
              </a:rPr>
              <a:t>and discussion questions ready, as well as access to the digital solution the church has chosen.</a:t>
            </a:r>
          </a:p>
          <a:p>
            <a:endParaRPr lang="en-US" sz="2800" dirty="0">
              <a:solidFill>
                <a:srgbClr val="002060"/>
              </a:solidFill>
            </a:endParaRPr>
          </a:p>
          <a:p>
            <a:r>
              <a:rPr lang="en-US" sz="2800" dirty="0">
                <a:solidFill>
                  <a:srgbClr val="002060"/>
                </a:solidFill>
              </a:rPr>
              <a:t>Know how to go to </a:t>
            </a:r>
            <a:r>
              <a:rPr lang="en-US" sz="2800" dirty="0">
                <a:solidFill>
                  <a:schemeClr val="accent2">
                    <a:lumMod val="50000"/>
                  </a:schemeClr>
                </a:solidFill>
              </a:rPr>
              <a:t>breakout</a:t>
            </a:r>
            <a:r>
              <a:rPr lang="en-US" sz="2800" dirty="0">
                <a:solidFill>
                  <a:srgbClr val="002060"/>
                </a:solidFill>
              </a:rPr>
              <a:t> rooms and back</a:t>
            </a:r>
          </a:p>
          <a:p>
            <a:endParaRPr lang="en-US" sz="3200" dirty="0">
              <a:solidFill>
                <a:srgbClr val="414141"/>
              </a:solidFill>
              <a:latin typeface="AvenirRoman"/>
            </a:endParaRPr>
          </a:p>
          <a:p>
            <a:r>
              <a:rPr lang="en-US" sz="3200" i="1" dirty="0">
                <a:solidFill>
                  <a:schemeClr val="accent5">
                    <a:lumMod val="50000"/>
                  </a:schemeClr>
                </a:solidFill>
              </a:rPr>
              <a:t>           Practice, practice, practice, practice!  </a:t>
            </a:r>
          </a:p>
        </p:txBody>
      </p:sp>
    </p:spTree>
    <p:extLst>
      <p:ext uri="{BB962C8B-B14F-4D97-AF65-F5344CB8AC3E}">
        <p14:creationId xmlns:p14="http://schemas.microsoft.com/office/powerpoint/2010/main" val="14549446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D6CE73-E938-C24D-A587-5E0E8A48AFAF}"/>
              </a:ext>
            </a:extLst>
          </p:cNvPr>
          <p:cNvSpPr txBox="1"/>
          <p:nvPr/>
        </p:nvSpPr>
        <p:spPr>
          <a:xfrm>
            <a:off x="0" y="-24672"/>
            <a:ext cx="12192000" cy="1323439"/>
          </a:xfrm>
          <a:prstGeom prst="rect">
            <a:avLst/>
          </a:prstGeom>
          <a:solidFill>
            <a:schemeClr val="accent4">
              <a:lumMod val="75000"/>
            </a:schemeClr>
          </a:solidFill>
        </p:spPr>
        <p:txBody>
          <a:bodyPr wrap="square" rtlCol="0">
            <a:spAutoFit/>
          </a:bodyPr>
          <a:lstStyle/>
          <a:p>
            <a:pPr algn="ctr"/>
            <a:r>
              <a:rPr lang="en-US" sz="8000" dirty="0">
                <a:solidFill>
                  <a:schemeClr val="bg1"/>
                </a:solidFill>
              </a:rPr>
              <a:t>Invite to more….</a:t>
            </a:r>
          </a:p>
        </p:txBody>
      </p:sp>
      <p:pic>
        <p:nvPicPr>
          <p:cNvPr id="2052" name="Picture 4" descr="https://lh5.googleusercontent.com/uo3v9j_c1hAmPcEBwZVenA0-PSTAsnAlq7g8PPCuK8BC_BaGLUsnhRn0FEX7vL0VpSgUkA1Ijvj5vM-zPHmm24J-7zzGMqY59OpFUupUCuLlZiv9r_osvRB8_GYErg334-dTSps"/>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97500" y="1298767"/>
            <a:ext cx="3124484" cy="46896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4.googleusercontent.com/PlzW1SUytHHO7x8j_YuzYX3ysUvabz1TMuiaJuOtg9aEJCBMBXuGJTHzWJdsh2kNRgAqFscglGp7MVioHfNTvRuCwsDhkbXlFoIXhpghPlPRx7RjfwubonMniBcFwfn-zlM4fk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9278" y="2216284"/>
            <a:ext cx="4693443" cy="31270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5.googleusercontent.com/LTCVWS2Fbfa6KyDDRgqn1EzIb89yzq9saiTnX8tclC3bxOU6glMKBeVPQr6yhCDC-YU8JJ_Cy6xi352MxglhRHPsIvdrc3TNfwtha7tFUCbuQdZNaCsVwCz4a8DRwwz7w9kIcT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4047" y="1513656"/>
            <a:ext cx="3399198" cy="4532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6400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adernos de notas">
            <a:extLst>
              <a:ext uri="{FF2B5EF4-FFF2-40B4-BE49-F238E27FC236}">
                <a16:creationId xmlns:a16="http://schemas.microsoft.com/office/drawing/2014/main" id="{5521FF88-B8D0-894F-AFAA-DAF2916606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6043" y="3756932"/>
            <a:ext cx="3120422" cy="17825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adernos de notas">
            <a:extLst>
              <a:ext uri="{FF2B5EF4-FFF2-40B4-BE49-F238E27FC236}">
                <a16:creationId xmlns:a16="http://schemas.microsoft.com/office/drawing/2014/main" id="{DBCC41FA-79FC-D043-A778-D10C9668C0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53960" y="1019279"/>
            <a:ext cx="3120422" cy="178253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adernos de notas">
            <a:extLst>
              <a:ext uri="{FF2B5EF4-FFF2-40B4-BE49-F238E27FC236}">
                <a16:creationId xmlns:a16="http://schemas.microsoft.com/office/drawing/2014/main" id="{A7B9B18B-C1FB-0B42-8854-44BDD301CD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693" y="2450646"/>
            <a:ext cx="3120422" cy="17825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adernos de notas">
            <a:extLst>
              <a:ext uri="{FF2B5EF4-FFF2-40B4-BE49-F238E27FC236}">
                <a16:creationId xmlns:a16="http://schemas.microsoft.com/office/drawing/2014/main" id="{013C8F83-1F46-0E47-B885-4E53AF3D11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3558" y="3341914"/>
            <a:ext cx="3120422" cy="1782536"/>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a:extLst>
              <a:ext uri="{FF2B5EF4-FFF2-40B4-BE49-F238E27FC236}">
                <a16:creationId xmlns:a16="http://schemas.microsoft.com/office/drawing/2014/main" id="{063BB133-137F-EF4F-B2E6-27E64B386E43}"/>
              </a:ext>
            </a:extLst>
          </p:cNvPr>
          <p:cNvSpPr/>
          <p:nvPr/>
        </p:nvSpPr>
        <p:spPr>
          <a:xfrm>
            <a:off x="5312306" y="2801815"/>
            <a:ext cx="1863347" cy="540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Bloc de Notas Online">
            <a:extLst>
              <a:ext uri="{FF2B5EF4-FFF2-40B4-BE49-F238E27FC236}">
                <a16:creationId xmlns:a16="http://schemas.microsoft.com/office/drawing/2014/main" id="{D65E52A3-C039-8045-B143-9D843534F5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53819" y="1280746"/>
            <a:ext cx="3042138" cy="30421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B844A73-8A55-204F-98E3-7C0103035BE8}"/>
              </a:ext>
            </a:extLst>
          </p:cNvPr>
          <p:cNvSpPr txBox="1"/>
          <p:nvPr/>
        </p:nvSpPr>
        <p:spPr>
          <a:xfrm>
            <a:off x="8455478" y="2159049"/>
            <a:ext cx="2438820" cy="1323439"/>
          </a:xfrm>
          <a:prstGeom prst="rect">
            <a:avLst/>
          </a:prstGeom>
          <a:noFill/>
        </p:spPr>
        <p:txBody>
          <a:bodyPr wrap="square" rtlCol="0">
            <a:spAutoFit/>
          </a:bodyPr>
          <a:lstStyle/>
          <a:p>
            <a:pPr algn="ctr"/>
            <a:r>
              <a:rPr lang="en-US" sz="2000" b="1" dirty="0"/>
              <a:t>ONE parish report/summary for the Archdiocese </a:t>
            </a:r>
          </a:p>
        </p:txBody>
      </p:sp>
      <p:pic>
        <p:nvPicPr>
          <p:cNvPr id="6" name="Picture 2" descr="Cuadernos de notas">
            <a:extLst>
              <a:ext uri="{FF2B5EF4-FFF2-40B4-BE49-F238E27FC236}">
                <a16:creationId xmlns:a16="http://schemas.microsoft.com/office/drawing/2014/main" id="{01D13149-2C94-8D45-8493-BC2AA80CC4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4528" y="768803"/>
            <a:ext cx="3120422" cy="17825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95AD6F-324E-7849-B411-CAD456824347}"/>
              </a:ext>
            </a:extLst>
          </p:cNvPr>
          <p:cNvSpPr txBox="1"/>
          <p:nvPr/>
        </p:nvSpPr>
        <p:spPr>
          <a:xfrm>
            <a:off x="2341980" y="2820769"/>
            <a:ext cx="2423960" cy="923330"/>
          </a:xfrm>
          <a:prstGeom prst="rect">
            <a:avLst/>
          </a:prstGeom>
          <a:noFill/>
        </p:spPr>
        <p:txBody>
          <a:bodyPr wrap="square" rtlCol="0">
            <a:spAutoFit/>
          </a:bodyPr>
          <a:lstStyle/>
          <a:p>
            <a:pPr algn="ctr"/>
            <a:r>
              <a:rPr lang="en-US" dirty="0"/>
              <a:t>Notes from all groups and sessions </a:t>
            </a:r>
          </a:p>
        </p:txBody>
      </p:sp>
      <p:sp>
        <p:nvSpPr>
          <p:cNvPr id="14" name="TextBox 13">
            <a:extLst>
              <a:ext uri="{FF2B5EF4-FFF2-40B4-BE49-F238E27FC236}">
                <a16:creationId xmlns:a16="http://schemas.microsoft.com/office/drawing/2014/main" id="{E62BB55B-6535-FB4C-A2EF-000AE374563B}"/>
              </a:ext>
            </a:extLst>
          </p:cNvPr>
          <p:cNvSpPr txBox="1"/>
          <p:nvPr/>
        </p:nvSpPr>
        <p:spPr>
          <a:xfrm>
            <a:off x="431121" y="125718"/>
            <a:ext cx="6245678" cy="584775"/>
          </a:xfrm>
          <a:prstGeom prst="rect">
            <a:avLst/>
          </a:prstGeom>
          <a:noFill/>
        </p:spPr>
        <p:txBody>
          <a:bodyPr wrap="square">
            <a:spAutoFit/>
          </a:bodyPr>
          <a:lstStyle/>
          <a:p>
            <a:r>
              <a:rPr lang="es-ES_tradnl" sz="3200" dirty="0" err="1">
                <a:solidFill>
                  <a:srgbClr val="002060"/>
                </a:solidFill>
                <a:latin typeface="BookmanOldStyle"/>
              </a:rPr>
              <a:t>Notetakers</a:t>
            </a:r>
            <a:r>
              <a:rPr lang="es-ES_tradnl" sz="3200" dirty="0">
                <a:solidFill>
                  <a:srgbClr val="002060"/>
                </a:solidFill>
                <a:latin typeface="BookmanOldStyle"/>
              </a:rPr>
              <a:t> </a:t>
            </a:r>
            <a:endParaRPr lang="en-US" sz="3200" dirty="0"/>
          </a:p>
        </p:txBody>
      </p:sp>
    </p:spTree>
    <p:extLst>
      <p:ext uri="{BB962C8B-B14F-4D97-AF65-F5344CB8AC3E}">
        <p14:creationId xmlns:p14="http://schemas.microsoft.com/office/powerpoint/2010/main" val="1062078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2942" y="1241177"/>
            <a:ext cx="8875058" cy="4524315"/>
          </a:xfrm>
          <a:prstGeom prst="rect">
            <a:avLst/>
          </a:prstGeom>
        </p:spPr>
        <p:txBody>
          <a:bodyPr wrap="square">
            <a:spAutoFit/>
          </a:bodyPr>
          <a:lstStyle/>
          <a:p>
            <a:r>
              <a:rPr lang="en-US" sz="3200" dirty="0" smtClean="0"/>
              <a:t>The </a:t>
            </a:r>
            <a:r>
              <a:rPr lang="en-US" sz="3200" dirty="0"/>
              <a:t>whole Church is united, invoking the Holy Spirit for inspiration and </a:t>
            </a:r>
            <a:r>
              <a:rPr lang="en-US" sz="3200" dirty="0" smtClean="0"/>
              <a:t>guidance</a:t>
            </a:r>
          </a:p>
          <a:p>
            <a:endParaRPr lang="en-US" sz="3200" dirty="0"/>
          </a:p>
          <a:p>
            <a:r>
              <a:rPr lang="en-US" sz="3200" dirty="0"/>
              <a:t>We are all </a:t>
            </a:r>
            <a:r>
              <a:rPr lang="en-US" sz="3200" dirty="0" smtClean="0"/>
              <a:t>invited </a:t>
            </a:r>
            <a:r>
              <a:rPr lang="en-US" sz="3200" dirty="0"/>
              <a:t>to get back to the roots of the Church, where the first Christians gathered to pray, to celebrate the Eucharist and to dialogue with each other</a:t>
            </a:r>
            <a:endParaRPr lang="en-US" sz="3200" dirty="0" smtClean="0"/>
          </a:p>
          <a:p>
            <a:endParaRPr lang="en-US" sz="3200" dirty="0"/>
          </a:p>
          <a:p>
            <a:endParaRPr lang="es-MX" sz="3200" dirty="0"/>
          </a:p>
        </p:txBody>
      </p:sp>
    </p:spTree>
    <p:extLst>
      <p:ext uri="{BB962C8B-B14F-4D97-AF65-F5344CB8AC3E}">
        <p14:creationId xmlns:p14="http://schemas.microsoft.com/office/powerpoint/2010/main" val="14353942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1AD645-BB46-144E-8D0B-E01D784DABB0}"/>
              </a:ext>
            </a:extLst>
          </p:cNvPr>
          <p:cNvSpPr txBox="1"/>
          <p:nvPr/>
        </p:nvSpPr>
        <p:spPr>
          <a:xfrm>
            <a:off x="2033263" y="4733693"/>
            <a:ext cx="7778091" cy="707886"/>
          </a:xfrm>
          <a:prstGeom prst="rect">
            <a:avLst/>
          </a:prstGeom>
          <a:solidFill>
            <a:schemeClr val="accent2"/>
          </a:solidFill>
        </p:spPr>
        <p:txBody>
          <a:bodyPr wrap="none" rtlCol="0">
            <a:spAutoFit/>
          </a:bodyPr>
          <a:lstStyle/>
          <a:p>
            <a:r>
              <a:rPr lang="en-US" sz="4000" b="1" dirty="0"/>
              <a:t>https://archatl.com/synod/</a:t>
            </a:r>
          </a:p>
        </p:txBody>
      </p:sp>
      <p:sp>
        <p:nvSpPr>
          <p:cNvPr id="7" name="TextBox 6">
            <a:extLst>
              <a:ext uri="{FF2B5EF4-FFF2-40B4-BE49-F238E27FC236}">
                <a16:creationId xmlns:a16="http://schemas.microsoft.com/office/drawing/2014/main" id="{9B1C8C98-518A-E642-9C1C-616C94FBD202}"/>
              </a:ext>
            </a:extLst>
          </p:cNvPr>
          <p:cNvSpPr txBox="1"/>
          <p:nvPr/>
        </p:nvSpPr>
        <p:spPr>
          <a:xfrm>
            <a:off x="2582448" y="3238976"/>
            <a:ext cx="6099858" cy="1107996"/>
          </a:xfrm>
          <a:prstGeom prst="rect">
            <a:avLst/>
          </a:prstGeom>
          <a:noFill/>
        </p:spPr>
        <p:txBody>
          <a:bodyPr wrap="square">
            <a:spAutoFit/>
          </a:bodyPr>
          <a:lstStyle/>
          <a:p>
            <a:pPr algn="ctr"/>
            <a:r>
              <a:rPr lang="es-ES_tradnl" sz="6600" b="1" dirty="0">
                <a:solidFill>
                  <a:schemeClr val="accent1">
                    <a:lumMod val="50000"/>
                  </a:schemeClr>
                </a:solidFill>
              </a:rPr>
              <a:t>Survey</a:t>
            </a:r>
          </a:p>
        </p:txBody>
      </p:sp>
      <p:pic>
        <p:nvPicPr>
          <p:cNvPr id="4" name="Picture 3" descr="Graphical user interface, website&#10;&#10;Description automatically generated">
            <a:extLst>
              <a:ext uri="{FF2B5EF4-FFF2-40B4-BE49-F238E27FC236}">
                <a16:creationId xmlns:a16="http://schemas.microsoft.com/office/drawing/2014/main" id="{4D5A9A4E-CBFC-7548-A84C-D119814C2F6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1" y="446694"/>
            <a:ext cx="3725032" cy="1939453"/>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6A420D55-DAFD-3B42-9163-1939451917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9540" y="441815"/>
            <a:ext cx="3725031" cy="1944331"/>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4D7BBC56-850F-4F40-B5C5-A0DCB73F9B81}"/>
                  </a:ext>
                </a:extLst>
              </p14:cNvPr>
              <p14:cNvContentPartPr/>
              <p14:nvPr/>
            </p14:nvContentPartPr>
            <p14:xfrm>
              <a:off x="151077" y="1000791"/>
              <a:ext cx="1746360" cy="1692720"/>
            </p14:xfrm>
          </p:contentPart>
        </mc:Choice>
        <mc:Fallback xmlns="">
          <p:pic>
            <p:nvPicPr>
              <p:cNvPr id="11" name="Ink 10">
                <a:extLst>
                  <a:ext uri="{FF2B5EF4-FFF2-40B4-BE49-F238E27FC236}">
                    <a16:creationId xmlns:a16="http://schemas.microsoft.com/office/drawing/2014/main" id="{4D7BBC56-850F-4F40-B5C5-A0DCB73F9B81}"/>
                  </a:ext>
                </a:extLst>
              </p:cNvPr>
              <p:cNvPicPr/>
              <p:nvPr/>
            </p:nvPicPr>
            <p:blipFill>
              <a:blip r:embed="rId6"/>
              <a:stretch>
                <a:fillRect/>
              </a:stretch>
            </p:blipFill>
            <p:spPr>
              <a:xfrm>
                <a:off x="97077" y="892791"/>
                <a:ext cx="1854000" cy="1908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D30ECDBA-E9D9-0442-9CF9-B7F03E84983B}"/>
                  </a:ext>
                </a:extLst>
              </p14:cNvPr>
              <p14:cNvContentPartPr/>
              <p14:nvPr/>
            </p14:nvContentPartPr>
            <p14:xfrm>
              <a:off x="6626037" y="1445751"/>
              <a:ext cx="2045160" cy="1636920"/>
            </p14:xfrm>
          </p:contentPart>
        </mc:Choice>
        <mc:Fallback xmlns="">
          <p:pic>
            <p:nvPicPr>
              <p:cNvPr id="12" name="Ink 11">
                <a:extLst>
                  <a:ext uri="{FF2B5EF4-FFF2-40B4-BE49-F238E27FC236}">
                    <a16:creationId xmlns:a16="http://schemas.microsoft.com/office/drawing/2014/main" id="{D30ECDBA-E9D9-0442-9CF9-B7F03E84983B}"/>
                  </a:ext>
                </a:extLst>
              </p:cNvPr>
              <p:cNvPicPr/>
              <p:nvPr/>
            </p:nvPicPr>
            <p:blipFill>
              <a:blip r:embed="rId8"/>
              <a:stretch>
                <a:fillRect/>
              </a:stretch>
            </p:blipFill>
            <p:spPr>
              <a:xfrm>
                <a:off x="6572037" y="1338111"/>
                <a:ext cx="2152800" cy="1852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F7795CA5-D3BD-BE44-A96F-112EE6DFE5D9}"/>
                  </a:ext>
                </a:extLst>
              </p14:cNvPr>
              <p14:cNvContentPartPr/>
              <p14:nvPr/>
            </p14:nvContentPartPr>
            <p14:xfrm>
              <a:off x="9266997" y="1271871"/>
              <a:ext cx="2273040" cy="37800"/>
            </p14:xfrm>
          </p:contentPart>
        </mc:Choice>
        <mc:Fallback xmlns="">
          <p:pic>
            <p:nvPicPr>
              <p:cNvPr id="13" name="Ink 12">
                <a:extLst>
                  <a:ext uri="{FF2B5EF4-FFF2-40B4-BE49-F238E27FC236}">
                    <a16:creationId xmlns:a16="http://schemas.microsoft.com/office/drawing/2014/main" id="{F7795CA5-D3BD-BE44-A96F-112EE6DFE5D9}"/>
                  </a:ext>
                </a:extLst>
              </p:cNvPr>
              <p:cNvPicPr/>
              <p:nvPr/>
            </p:nvPicPr>
            <p:blipFill>
              <a:blip r:embed="rId10"/>
              <a:stretch>
                <a:fillRect/>
              </a:stretch>
            </p:blipFill>
            <p:spPr>
              <a:xfrm>
                <a:off x="9212997" y="1163871"/>
                <a:ext cx="2380680" cy="253440"/>
              </a:xfrm>
              <a:prstGeom prst="rect">
                <a:avLst/>
              </a:prstGeom>
            </p:spPr>
          </p:pic>
        </mc:Fallback>
      </mc:AlternateContent>
      <p:pic>
        <p:nvPicPr>
          <p:cNvPr id="5" name="Picture 4" descr="Text&#10;&#10;Description automatically generated">
            <a:extLst>
              <a:ext uri="{FF2B5EF4-FFF2-40B4-BE49-F238E27FC236}">
                <a16:creationId xmlns:a16="http://schemas.microsoft.com/office/drawing/2014/main" id="{0EEAEAED-4787-634E-8640-CCC4F51CFD6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852306" y="312751"/>
            <a:ext cx="2882493" cy="2202457"/>
          </a:xfrm>
          <a:prstGeom prst="rect">
            <a:avLst/>
          </a:prstGeom>
        </p:spPr>
      </p:pic>
    </p:spTree>
    <p:extLst>
      <p:ext uri="{BB962C8B-B14F-4D97-AF65-F5344CB8AC3E}">
        <p14:creationId xmlns:p14="http://schemas.microsoft.com/office/powerpoint/2010/main" val="6050753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70C59D1-CB0F-2E4E-B7C8-72B4D84312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087678" cy="6043839"/>
          </a:xfrm>
          <a:prstGeom prst="rect">
            <a:avLst/>
          </a:prstGeom>
        </p:spPr>
      </p:pic>
    </p:spTree>
    <p:extLst>
      <p:ext uri="{BB962C8B-B14F-4D97-AF65-F5344CB8AC3E}">
        <p14:creationId xmlns:p14="http://schemas.microsoft.com/office/powerpoint/2010/main" val="24973228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F0CB9C-5D09-A941-A95D-7E648391E0D9}"/>
              </a:ext>
            </a:extLst>
          </p:cNvPr>
          <p:cNvSpPr txBox="1"/>
          <p:nvPr/>
        </p:nvSpPr>
        <p:spPr>
          <a:xfrm>
            <a:off x="3083943" y="1310412"/>
            <a:ext cx="6508632" cy="1877437"/>
          </a:xfrm>
          <a:prstGeom prst="rect">
            <a:avLst/>
          </a:prstGeom>
          <a:noFill/>
        </p:spPr>
        <p:txBody>
          <a:bodyPr wrap="square">
            <a:spAutoFit/>
          </a:bodyPr>
          <a:lstStyle/>
          <a:p>
            <a:pPr algn="ctr"/>
            <a:r>
              <a:rPr lang="en-US" sz="4400" b="1" i="0" u="none" strike="noStrike" dirty="0">
                <a:solidFill>
                  <a:srgbClr val="000000"/>
                </a:solidFill>
                <a:effectLst/>
                <a:latin typeface="Book Antiqua" panose="02040602050305030304" pitchFamily="18" charset="0"/>
              </a:rPr>
              <a:t>Monica Oppermann</a:t>
            </a:r>
            <a:r>
              <a:rPr lang="en-US" sz="2800" b="1" i="0" u="none" strike="noStrike" dirty="0">
                <a:solidFill>
                  <a:srgbClr val="000000"/>
                </a:solidFill>
                <a:effectLst/>
                <a:latin typeface="Book Antiqua" panose="02040602050305030304" pitchFamily="18" charset="0"/>
              </a:rPr>
              <a:t> </a:t>
            </a:r>
            <a:r>
              <a:rPr lang="en-US" sz="4400" b="0" i="0" u="none" strike="noStrike" dirty="0">
                <a:solidFill>
                  <a:srgbClr val="000000"/>
                </a:solidFill>
                <a:effectLst/>
                <a:latin typeface="Book Antiqua" panose="02040602050305030304" pitchFamily="18" charset="0"/>
              </a:rPr>
              <a:t/>
            </a:r>
            <a:br>
              <a:rPr lang="en-US" sz="4400" b="0" i="0" u="none" strike="noStrike" dirty="0">
                <a:solidFill>
                  <a:srgbClr val="000000"/>
                </a:solidFill>
                <a:effectLst/>
                <a:latin typeface="Book Antiqua" panose="02040602050305030304" pitchFamily="18" charset="0"/>
              </a:rPr>
            </a:br>
            <a:r>
              <a:rPr lang="en-US" sz="4400" b="0" i="1" u="none" strike="noStrike" dirty="0">
                <a:solidFill>
                  <a:srgbClr val="4E6A96"/>
                </a:solidFill>
                <a:effectLst/>
                <a:latin typeface="Book Antiqua" panose="02040602050305030304" pitchFamily="18" charset="0"/>
              </a:rPr>
              <a:t>Evangelization Strategies</a:t>
            </a:r>
            <a:r>
              <a:rPr lang="en-US" sz="2800" b="0" i="0" u="none" strike="noStrike" dirty="0">
                <a:solidFill>
                  <a:srgbClr val="000000"/>
                </a:solidFill>
                <a:effectLst/>
                <a:latin typeface="Book Antiqua" panose="02040602050305030304" pitchFamily="18" charset="0"/>
              </a:rPr>
              <a:t> </a:t>
            </a:r>
            <a:r>
              <a:rPr lang="en-US" sz="4400" b="0" i="0" u="none" strike="noStrike" dirty="0">
                <a:solidFill>
                  <a:srgbClr val="000000"/>
                </a:solidFill>
                <a:effectLst/>
                <a:latin typeface="Book Antiqua" panose="02040602050305030304" pitchFamily="18" charset="0"/>
              </a:rPr>
              <a:t/>
            </a:r>
            <a:br>
              <a:rPr lang="en-US" sz="4400" b="0" i="0" u="none" strike="noStrike" dirty="0">
                <a:solidFill>
                  <a:srgbClr val="000000"/>
                </a:solidFill>
                <a:effectLst/>
                <a:latin typeface="Book Antiqua" panose="02040602050305030304" pitchFamily="18" charset="0"/>
              </a:rPr>
            </a:br>
            <a:r>
              <a:rPr lang="en-US" sz="2800" b="0" i="0" u="none" strike="noStrike" dirty="0">
                <a:solidFill>
                  <a:srgbClr val="000000"/>
                </a:solidFill>
                <a:effectLst/>
                <a:latin typeface="Book Antiqua" panose="02040602050305030304" pitchFamily="18" charset="0"/>
              </a:rPr>
              <a:t>Office of Evangelization &amp; Discipleship </a:t>
            </a:r>
            <a:endParaRPr lang="en-US" sz="4400" dirty="0"/>
          </a:p>
        </p:txBody>
      </p:sp>
      <p:pic>
        <p:nvPicPr>
          <p:cNvPr id="8" name="Picture 7" descr="A picture containing text, sign&#10;&#10;Description automatically generated">
            <a:extLst>
              <a:ext uri="{FF2B5EF4-FFF2-40B4-BE49-F238E27FC236}">
                <a16:creationId xmlns:a16="http://schemas.microsoft.com/office/drawing/2014/main" id="{CFEC6A25-6221-EF4E-A530-CB95CBD207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2900" y="4608869"/>
            <a:ext cx="3886200" cy="1181100"/>
          </a:xfrm>
          <a:prstGeom prst="rect">
            <a:avLst/>
          </a:prstGeom>
        </p:spPr>
      </p:pic>
      <p:sp>
        <p:nvSpPr>
          <p:cNvPr id="2" name="TextBox 1">
            <a:extLst>
              <a:ext uri="{FF2B5EF4-FFF2-40B4-BE49-F238E27FC236}">
                <a16:creationId xmlns:a16="http://schemas.microsoft.com/office/drawing/2014/main" id="{C10B4992-AD41-4543-B440-A0604E4916DD}"/>
              </a:ext>
            </a:extLst>
          </p:cNvPr>
          <p:cNvSpPr txBox="1"/>
          <p:nvPr/>
        </p:nvSpPr>
        <p:spPr>
          <a:xfrm>
            <a:off x="3951514" y="3445329"/>
            <a:ext cx="5027338" cy="523220"/>
          </a:xfrm>
          <a:prstGeom prst="rect">
            <a:avLst/>
          </a:prstGeom>
          <a:noFill/>
        </p:spPr>
        <p:txBody>
          <a:bodyPr wrap="none" rtlCol="0">
            <a:spAutoFit/>
          </a:bodyPr>
          <a:lstStyle/>
          <a:p>
            <a:r>
              <a:rPr lang="en-US" sz="2800" dirty="0">
                <a:hlinkClick r:id="rId4"/>
              </a:rPr>
              <a:t>moppermann@archatl.com</a:t>
            </a:r>
            <a:r>
              <a:rPr lang="en-US" sz="2800" dirty="0"/>
              <a:t> </a:t>
            </a:r>
          </a:p>
        </p:txBody>
      </p:sp>
    </p:spTree>
    <p:extLst>
      <p:ext uri="{BB962C8B-B14F-4D97-AF65-F5344CB8AC3E}">
        <p14:creationId xmlns:p14="http://schemas.microsoft.com/office/powerpoint/2010/main" val="29360533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With-Question-04">
            <a:extLst>
              <a:ext uri="{FF2B5EF4-FFF2-40B4-BE49-F238E27FC236}">
                <a16:creationId xmlns:a16="http://schemas.microsoft.com/office/drawing/2014/main" id="{CEDAD9DE-2B12-7547-8110-FFFF2ED9CD0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0639" y="1251758"/>
            <a:ext cx="4354484" cy="4354484"/>
          </a:xfrm>
          <a:prstGeom prst="rect">
            <a:avLst/>
          </a:prstGeom>
        </p:spPr>
      </p:pic>
    </p:spTree>
    <p:extLst>
      <p:ext uri="{BB962C8B-B14F-4D97-AF65-F5344CB8AC3E}">
        <p14:creationId xmlns:p14="http://schemas.microsoft.com/office/powerpoint/2010/main" val="412682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3.googleusercontent.com/g8qhrrwjPkNXaOrYifcwszdyi-6tzg94-JHS6AxHpjGFCe4MuCJu6lX8kdE2t9eFLacbuIEgc1MEgkgA9FqVlze3s8MQFZN22ei45dmJ1aDSu6JKQYI5tqV5pDIxlF7Bkdq60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447" y="484094"/>
            <a:ext cx="8167608" cy="544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696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838B4701-A999-8E43-868D-D29D283C3A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9270" y="1282"/>
            <a:ext cx="12311270" cy="6923806"/>
          </a:xfrm>
          <a:prstGeom prst="rect">
            <a:avLst/>
          </a:prstGeom>
        </p:spPr>
      </p:pic>
    </p:spTree>
    <p:extLst>
      <p:ext uri="{BB962C8B-B14F-4D97-AF65-F5344CB8AC3E}">
        <p14:creationId xmlns:p14="http://schemas.microsoft.com/office/powerpoint/2010/main" val="2243850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3153" y="2035006"/>
            <a:ext cx="6096000" cy="2062103"/>
          </a:xfrm>
          <a:prstGeom prst="rect">
            <a:avLst/>
          </a:prstGeom>
        </p:spPr>
        <p:txBody>
          <a:bodyPr>
            <a:spAutoFit/>
          </a:bodyPr>
          <a:lstStyle/>
          <a:p>
            <a:r>
              <a:rPr lang="en-US" sz="3200" dirty="0"/>
              <a:t>Together, we are emerging from a crisis which the whole world together has lived in the past 2 and a half years</a:t>
            </a:r>
            <a:endParaRPr lang="es-MX" sz="3200" dirty="0"/>
          </a:p>
        </p:txBody>
      </p:sp>
    </p:spTree>
    <p:extLst>
      <p:ext uri="{BB962C8B-B14F-4D97-AF65-F5344CB8AC3E}">
        <p14:creationId xmlns:p14="http://schemas.microsoft.com/office/powerpoint/2010/main" val="1719715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D7C94B-63D4-BD41-975E-5817B4528F09}"/>
              </a:ext>
            </a:extLst>
          </p:cNvPr>
          <p:cNvSpPr/>
          <p:nvPr/>
        </p:nvSpPr>
        <p:spPr>
          <a:xfrm>
            <a:off x="955352" y="1426634"/>
            <a:ext cx="10657085" cy="3416320"/>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1">
                    <a:lumMod val="75000"/>
                  </a:schemeClr>
                </a:solidFill>
                <a:effectLst/>
              </a:rPr>
              <a:t>To a huge problem…..</a:t>
            </a:r>
          </a:p>
          <a:p>
            <a:pPr algn="ctr"/>
            <a:endParaRPr lang="en-US" sz="7200" b="1" dirty="0">
              <a:ln w="22225">
                <a:solidFill>
                  <a:schemeClr val="accent2"/>
                </a:solidFill>
                <a:prstDash val="solid"/>
              </a:ln>
              <a:solidFill>
                <a:schemeClr val="accent1">
                  <a:lumMod val="75000"/>
                </a:schemeClr>
              </a:solidFill>
            </a:endParaRPr>
          </a:p>
          <a:p>
            <a:pPr algn="ctr"/>
            <a:r>
              <a:rPr lang="en-US" sz="7200" b="1" dirty="0">
                <a:ln w="22225">
                  <a:solidFill>
                    <a:schemeClr val="accent2"/>
                  </a:solidFill>
                  <a:prstDash val="solid"/>
                </a:ln>
                <a:solidFill>
                  <a:schemeClr val="accent1">
                    <a:lumMod val="75000"/>
                  </a:schemeClr>
                </a:solidFill>
              </a:rPr>
              <a:t>A huge response!</a:t>
            </a:r>
            <a:endParaRPr lang="en-US" sz="7200" b="1" cap="none" spc="0" dirty="0">
              <a:ln w="22225">
                <a:solidFill>
                  <a:schemeClr val="accent2"/>
                </a:solidFill>
                <a:prstDash val="solid"/>
              </a:ln>
              <a:solidFill>
                <a:schemeClr val="accent1">
                  <a:lumMod val="75000"/>
                </a:schemeClr>
              </a:solidFill>
              <a:effectLst/>
            </a:endParaRPr>
          </a:p>
        </p:txBody>
      </p:sp>
    </p:spTree>
    <p:extLst>
      <p:ext uri="{BB962C8B-B14F-4D97-AF65-F5344CB8AC3E}">
        <p14:creationId xmlns:p14="http://schemas.microsoft.com/office/powerpoint/2010/main" val="193284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Bookman Old Style"/>
        <a:ea typeface=""/>
        <a:cs typeface=""/>
      </a:majorFont>
      <a:minorFont>
        <a:latin typeface="Bookman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4230</TotalTime>
  <Words>3179</Words>
  <Application>Microsoft Office PowerPoint</Application>
  <PresentationFormat>Widescreen</PresentationFormat>
  <Paragraphs>338</Paragraphs>
  <Slides>53</Slides>
  <Notes>35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Arial</vt:lpstr>
      <vt:lpstr>AvenirRoman</vt:lpstr>
      <vt:lpstr>Bodoni MT</vt:lpstr>
      <vt:lpstr>Book Antiqua</vt:lpstr>
      <vt:lpstr>Bookman Old Style</vt:lpstr>
      <vt:lpstr>BookmanOldStyle</vt:lpstr>
      <vt:lpstr>Calibri</vt:lpstr>
      <vt:lpstr>Chalkboard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Archdiocesan Phase Timeline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Listening to the Holy Spirit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Joanie Santander</dc:creator>
  <cp:lastModifiedBy>Monica Oppermann</cp:lastModifiedBy>
  <cp:revision>117</cp:revision>
  <dcterms:created xsi:type="dcterms:W3CDTF">2018-06-19T14:43:08Z</dcterms:created>
  <dcterms:modified xsi:type="dcterms:W3CDTF">2022-02-11T12:17:36Z</dcterms:modified>
</cp:coreProperties>
</file>