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24B"/>
    <a:srgbClr val="C82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492"/>
  </p:normalViewPr>
  <p:slideViewPr>
    <p:cSldViewPr snapToGrid="0">
      <p:cViewPr varScale="1">
        <p:scale>
          <a:sx n="162" d="100"/>
          <a:sy n="162" d="100"/>
        </p:scale>
        <p:origin x="244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9T14:36:18.078"/>
    </inkml:context>
    <inkml:brush xml:id="br0">
      <inkml:brushProperty name="width" value="0.2" units="cm"/>
      <inkml:brushProperty name="height" value="0.2" units="cm"/>
      <inkml:brushProperty name="color" value="#DA0C07"/>
      <inkml:brushProperty name="inkEffects" value="lava"/>
      <inkml:brushProperty name="anchorX" value="-116292.75"/>
      <inkml:brushProperty name="anchorY" value="-48621.68359"/>
      <inkml:brushProperty name="scaleFactor" value="0.5"/>
    </inkml:brush>
  </inkml:definitions>
  <inkml:trace contextRef="#ctx0" brushRef="#br0">1 584 24575,'23'33'0,"-5"-8"0,5-2 0,-7-7 0,0 0 0,1 0 0,-1 1 0,0-1 0,7 0 0,-5 0 0,12 7 0,-12-5 0,13 5 0,-20-6 0,17-1 0,-17 0 0,12 0 0,-7 0 0,1 0 0,-1 0 0,7 0 0,-12 0 0,10-7 0,-19 6 0,12-13 0,-12-2 0,12-10 0,-5-13 0,8-2 0,-9-8 0,14 1 0,-4 0 0,7-1 0,-2 1 0,1 7 0,-14-23 0,19 25 0,-18-25 0,26 6 0,-17 5 0,10-5 0,-14 11 0,0 13 0,0-13 0,0 13 0,0-12 0,0 12 0,0-13 0,1 13 0,-1 2 0,-7 1 0,5-1 0,-5 5 0,0-11 0,-2 13 0,0 0 0,-5-5 0,12 5 0,-5-7 0,0-1 0,6 8 0,-6-12 0,7 10 0,0-5 0,0 1 0,0 6 0,0-7 0,0 0 0,8-1 0,-14 1 0,5 0 0,-8 7 0,2 1 0,0 8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9T14:36:28.447"/>
    </inkml:context>
    <inkml:brush xml:id="br0">
      <inkml:brushProperty name="width" value="0.035" units="cm"/>
      <inkml:brushProperty name="height" value="0.035" units="cm"/>
      <inkml:brushProperty name="color" value="#DA0C07"/>
      <inkml:brushProperty name="inkEffects" value="lava"/>
      <inkml:brushProperty name="anchorX" value="-145688.625"/>
      <inkml:brushProperty name="anchorY" value="-60672.10938"/>
      <inkml:brushProperty name="scaleFactor" value="0.5"/>
    </inkml:brush>
  </inkml:definitions>
  <inkml:trace contextRef="#ctx0" brushRef="#br0">1464 180 17350,'-8'-9'0,"-1"-6"3221,-7 6-3221,0-7 1239,0 7-1239,7-5 654,-6 12-654,13-13 2111,-12 14-2111,5-7 0,0 1 0,-6 5 0,6-5 0,0 0 0,-5 5 0,5-5 0,-8 0 0,1 5 0,0-6 0,0 1 0,-1 5 0,1-5 0,0 7 0,-8 0 0,6 0 0,-5 0 0,6 0 0,1 0 0,0 0 0,0 0 0,-1 0 0,1-7 0,0 5 0,-1-5 0,1 7 0,-7 0 0,5 0 0,-6 0 0,1 0 0,5 0 0,-6 0 0,8 0 0,-7 0 0,5 0 0,-6 0 0,1 0 0,5 7 0,-6-5 0,1 5 0,-3-7 0,1 0 0,2 0 0,-1 0 0,6 0 0,-12 7 0,12-5 0,-6 5 0,8-7 0,0 0 0,7 7 0,-6-5 0,6 5 0,-7-7 0,-1 0 0,1 0 0,0 7 0,0-5 0,-1 5 0,1 1 0,-7-7 0,5 7 0,-6-8 0,1 0 0,5 7 0,-6-6 0,8 7 0,0-8 0,-1 0 0,1 0 0,0 0 0,-1 0 0,1 0 0,7 7 0,-5-5 0,12 12 0,-13-5 0,14 7 0,-7 0 0,8 0 0,0 0 0,0 1 0,0-1 0,0 0 0,0 0 0,8 0 0,-7 0 0,14 0 0,-14 0 0,14-7 0,-6 6 0,0-6 0,5 7 0,-5 0 0,14 0 0,-5 0 0,5-7 0,1 5 0,1-5 0,7 7 0,0-7 0,1 6 0,-8-13 0,-2 12 0,-7-12 0,0 5 0,0 0 0,0-5 0,8 12 0,-6-12 0,5 5 0,-7-7 0,7 7 0,-5-5 0,13 5 0,-13-7 0,5 0 0,-7 0 0,0 0 0,0 0 0,0 0 0,1 0 0,-1 0 0,0 0 0,0 0 0,0 0 0,0 0 0,0 0 0,0 0 0,1 0 0,-1 0 0,7 0 0,-5-7 0,5 5 0,-7-5 0,0 7 0,1-7 0,-1 5 0,0-5 0,0 7 0,-7-8 0,5 7 0,-5-7 0,7 8 0,0-7 0,0 5 0,1-5 0,-1 0 0,7 5 0,-5-12 0,12 12 0,-12-13 0,6 14 0,-8-14 0,0 13 0,0-5 0,0 0 0,0 5 0,0-13 0,0 14 0,-7-14 0,6 13 0,-13-12 0,12 12 0,-5-5 0,0 0 0,-2-2 0,0 0 0,-5-6 0,5 6 0,-7-7 0,7 7 0,-5-6 0,5 6 0,-7-7 0,7 7 0,-5-6 0,12 14 0,-12-14 0,-2 13 0,6-5 0,-19 0 0,25 5 0,-10-12 0,0 12 0,10-5 0,-17-1 0,12 7 0,-7-7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9T14:36:18.078"/>
    </inkml:context>
    <inkml:brush xml:id="br0">
      <inkml:brushProperty name="width" value="0.2" units="cm"/>
      <inkml:brushProperty name="height" value="0.2" units="cm"/>
      <inkml:brushProperty name="color" value="#DA0C07"/>
      <inkml:brushProperty name="inkEffects" value="lava"/>
      <inkml:brushProperty name="anchorX" value="-116292.75"/>
      <inkml:brushProperty name="anchorY" value="-48621.68359"/>
      <inkml:brushProperty name="scaleFactor" value="0.5"/>
    </inkml:brush>
  </inkml:definitions>
  <inkml:trace contextRef="#ctx0" brushRef="#br0">1 584 24575,'23'33'0,"-5"-8"0,5-2 0,-7-7 0,0 0 0,1 0 0,-1 1 0,0-1 0,7 0 0,-5 0 0,12 7 0,-12-5 0,13 5 0,-20-6 0,17-1 0,-17 0 0,12 0 0,-7 0 0,1 0 0,-1 0 0,7 0 0,-12 0 0,10-7 0,-19 6 0,12-13 0,-12-2 0,12-10 0,-5-13 0,8-2 0,-9-8 0,14 1 0,-4 0 0,7-1 0,-2 1 0,1 7 0,-14-23 0,19 25 0,-18-25 0,26 6 0,-17 5 0,10-5 0,-14 11 0,0 13 0,0-13 0,0 13 0,0-12 0,0 12 0,0-13 0,1 13 0,-1 2 0,-7 1 0,5-1 0,-5 5 0,0-11 0,-2 13 0,0 0 0,-5-5 0,12 5 0,-5-7 0,0-1 0,6 8 0,-6-12 0,7 10 0,0-5 0,0 1 0,0 6 0,0-7 0,0 0 0,8-1 0,-14 1 0,5 0 0,-8 7 0,2 1 0,0 8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9T14:36:18.078"/>
    </inkml:context>
    <inkml:brush xml:id="br0">
      <inkml:brushProperty name="width" value="0.2" units="cm"/>
      <inkml:brushProperty name="height" value="0.2" units="cm"/>
      <inkml:brushProperty name="color" value="#DA0C07"/>
      <inkml:brushProperty name="inkEffects" value="lava"/>
      <inkml:brushProperty name="anchorX" value="-116292.75"/>
      <inkml:brushProperty name="anchorY" value="-48621.68359"/>
      <inkml:brushProperty name="scaleFactor" value="0.5"/>
    </inkml:brush>
  </inkml:definitions>
  <inkml:trace contextRef="#ctx0" brushRef="#br0">1 584 24575,'23'33'0,"-5"-8"0,5-2 0,-7-7 0,0 0 0,1 0 0,-1 1 0,0-1 0,7 0 0,-5 0 0,12 7 0,-12-5 0,13 5 0,-20-6 0,17-1 0,-17 0 0,12 0 0,-7 0 0,1 0 0,-1 0 0,7 0 0,-12 0 0,10-7 0,-19 6 0,12-13 0,-12-2 0,12-10 0,-5-13 0,8-2 0,-9-8 0,14 1 0,-4 0 0,7-1 0,-2 1 0,1 7 0,-14-23 0,19 25 0,-18-25 0,26 6 0,-17 5 0,10-5 0,-14 11 0,0 13 0,0-13 0,0 13 0,0-12 0,0 12 0,0-13 0,1 13 0,-1 2 0,-7 1 0,5-1 0,-5 5 0,0-11 0,-2 13 0,0 0 0,-5-5 0,12 5 0,-5-7 0,0-1 0,6 8 0,-6-12 0,7 10 0,0-5 0,0 1 0,0 6 0,0-7 0,0 0 0,8-1 0,-14 1 0,5 0 0,-8 7 0,2 1 0,0 8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9T15:04:07.193"/>
    </inkml:context>
    <inkml:brush xml:id="br0">
      <inkml:brushProperty name="width" value="0.2" units="cm"/>
      <inkml:brushProperty name="height" value="0.2" units="cm"/>
      <inkml:brushProperty name="color" value="#DA0C07"/>
      <inkml:brushProperty name="inkEffects" value="lava"/>
      <inkml:brushProperty name="anchorX" value="-116292.75"/>
      <inkml:brushProperty name="anchorY" value="-48621.68359"/>
      <inkml:brushProperty name="scaleFactor" value="0.5"/>
    </inkml:brush>
  </inkml:definitions>
  <inkml:trace contextRef="#ctx0" brushRef="#br0">1 584 24575,'12'33'0,"-2"-8"0,2-2 0,-3-7 0,-1 0 0,1 0 0,0 1 0,-1-1 0,5 0 0,-4 0 0,7 7 0,-6-5 0,7 5 0,-12-6 0,10-1 0,-9 0 0,7 0 0,-5 0 0,1 0 0,0 0 0,3 0 0,-6 0 0,5-7 0,-10 6 0,7-13 0,-7-2 0,6-10 0,-2-13 0,4-2 0,-5-8 0,8 1 0,-2 0 0,3-1 0,-1 1 0,1 7 0,-8-23 0,11 25 0,-10-25 0,14 6 0,-10 5 0,6-5 0,-7 11 0,-1 13 0,1-13 0,-1 13 0,1-12 0,0 12 0,-1-13 0,1 13 0,0 2 0,-4 1 0,2-1 0,-2 5 0,0-11 0,-2 13 0,1 0 0,-3-5 0,7 5 0,-4-7 0,1-1 0,3 8 0,-3-12 0,4 10 0,-1-5 0,1 1 0,-1 6 0,1-7 0,-1 0 0,5-1 0,-8 1 0,4 0 0,-6 7 0,2 1 0,0 8 0,-1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84868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73948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938233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1/23/2024</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45609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95729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71788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7785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34912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9461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69402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777180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1/23/2024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204937351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customXml" Target="../ink/ink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54B6BC3-2B8F-4DD8-B857-0F8930EC4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red robe sitting on a pew&#10;&#10;Description automatically generated">
            <a:extLst>
              <a:ext uri="{FF2B5EF4-FFF2-40B4-BE49-F238E27FC236}">
                <a16:creationId xmlns:a16="http://schemas.microsoft.com/office/drawing/2014/main" id="{0048C8FF-59E7-B814-049C-D3983CB7F26B}"/>
              </a:ext>
            </a:extLst>
          </p:cNvPr>
          <p:cNvPicPr>
            <a:picLocks noChangeAspect="1"/>
          </p:cNvPicPr>
          <p:nvPr/>
        </p:nvPicPr>
        <p:blipFill rotWithShape="1">
          <a:blip r:embed="rId2"/>
          <a:srcRect t="12521" b="12521"/>
          <a:stretch/>
        </p:blipFill>
        <p:spPr>
          <a:xfrm>
            <a:off x="20" y="10"/>
            <a:ext cx="12198803" cy="6857990"/>
          </a:xfrm>
          <a:prstGeom prst="rect">
            <a:avLst/>
          </a:prstGeom>
        </p:spPr>
      </p:pic>
      <p:sp>
        <p:nvSpPr>
          <p:cNvPr id="2" name="Title 1">
            <a:extLst>
              <a:ext uri="{FF2B5EF4-FFF2-40B4-BE49-F238E27FC236}">
                <a16:creationId xmlns:a16="http://schemas.microsoft.com/office/drawing/2014/main" id="{AA3AB6F7-2EEE-B4BA-FCE5-350D4077F122}"/>
              </a:ext>
            </a:extLst>
          </p:cNvPr>
          <p:cNvSpPr>
            <a:spLocks noGrp="1"/>
          </p:cNvSpPr>
          <p:nvPr>
            <p:ph type="ctrTitle"/>
          </p:nvPr>
        </p:nvSpPr>
        <p:spPr>
          <a:xfrm>
            <a:off x="1104900" y="2635624"/>
            <a:ext cx="6232201" cy="3068438"/>
          </a:xfrm>
        </p:spPr>
        <p:txBody>
          <a:bodyPr anchor="b">
            <a:normAutofit/>
          </a:bodyPr>
          <a:lstStyle/>
          <a:p>
            <a:pPr algn="l"/>
            <a:r>
              <a:rPr lang="en-US" sz="4800">
                <a:solidFill>
                  <a:srgbClr val="FFFFFF"/>
                </a:solidFill>
              </a:rPr>
              <a:t>In Pew process</a:t>
            </a:r>
          </a:p>
        </p:txBody>
      </p:sp>
      <p:sp>
        <p:nvSpPr>
          <p:cNvPr id="37" name="Rectangle 36">
            <a:extLst>
              <a:ext uri="{FF2B5EF4-FFF2-40B4-BE49-F238E27FC236}">
                <a16:creationId xmlns:a16="http://schemas.microsoft.com/office/drawing/2014/main" id="{0E61572A-1D1B-4050-AAAD-AE4B2AB1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4464"/>
            <a:ext cx="12188952" cy="2583133"/>
          </a:xfrm>
          <a:prstGeom prst="rect">
            <a:avLst/>
          </a:prstGeom>
          <a:gradFill>
            <a:gsLst>
              <a:gs pos="42000">
                <a:srgbClr val="000000">
                  <a:alpha val="18000"/>
                </a:srgbClr>
              </a:gs>
              <a:gs pos="0">
                <a:srgbClr val="000000">
                  <a:alpha val="0"/>
                </a:srgbClr>
              </a:gs>
              <a:gs pos="100000">
                <a:srgbClr val="000000">
                  <a:alpha val="2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B48A6DC-1E51-1F8B-3A0C-7BD7B96949AB}"/>
              </a:ext>
            </a:extLst>
          </p:cNvPr>
          <p:cNvSpPr>
            <a:spLocks noGrp="1"/>
          </p:cNvSpPr>
          <p:nvPr>
            <p:ph type="subTitle" idx="1"/>
          </p:nvPr>
        </p:nvSpPr>
        <p:spPr>
          <a:xfrm>
            <a:off x="1142999" y="537493"/>
            <a:ext cx="4203551" cy="1347118"/>
          </a:xfrm>
        </p:spPr>
        <p:txBody>
          <a:bodyPr anchor="b">
            <a:normAutofit/>
          </a:bodyPr>
          <a:lstStyle/>
          <a:p>
            <a:pPr algn="l"/>
            <a:r>
              <a:rPr lang="en-US" sz="1600">
                <a:solidFill>
                  <a:srgbClr val="FFFFFF"/>
                </a:solidFill>
              </a:rPr>
              <a:t>2024 Archbishop’s annual appeal</a:t>
            </a:r>
          </a:p>
        </p:txBody>
      </p:sp>
      <p:cxnSp>
        <p:nvCxnSpPr>
          <p:cNvPr id="38" name="Straight Connector 37">
            <a:extLst>
              <a:ext uri="{FF2B5EF4-FFF2-40B4-BE49-F238E27FC236}">
                <a16:creationId xmlns:a16="http://schemas.microsoft.com/office/drawing/2014/main" id="{D8CC6741-2D53-4EFF-85C0-42C95E273C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4293" y="5336275"/>
            <a:ext cx="6507707" cy="152172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00C4E58-6752-4DBB-B0C2-2D3206A079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33465" y="4490113"/>
            <a:ext cx="2058535" cy="237471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59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id="{BC5530D9-E5EC-4F53-9718-FD7F2F12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3">
            <a:extLst>
              <a:ext uri="{FF2B5EF4-FFF2-40B4-BE49-F238E27FC236}">
                <a16:creationId xmlns:a16="http://schemas.microsoft.com/office/drawing/2014/main" id="{E8EC9D40-708B-4955-84A6-7F0067CDF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5811"/>
            <a:ext cx="3448424"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ADB9E8D0-9447-46F3-9ECE-EE314C367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A3604C-22EF-F14D-0797-DBF6C981A975}"/>
              </a:ext>
            </a:extLst>
          </p:cNvPr>
          <p:cNvSpPr txBox="1"/>
          <p:nvPr/>
        </p:nvSpPr>
        <p:spPr>
          <a:xfrm>
            <a:off x="246593" y="1507389"/>
            <a:ext cx="3673018" cy="3760784"/>
          </a:xfrm>
          <a:prstGeom prst="rect">
            <a:avLst/>
          </a:prstGeom>
        </p:spPr>
        <p:txBody>
          <a:bodyPr vert="horz" lIns="91440" tIns="45720" rIns="91440" bIns="45720" rtlCol="0" anchor="ctr">
            <a:noAutofit/>
          </a:bodyPr>
          <a:lstStyle/>
          <a:p>
            <a:pPr>
              <a:spcAft>
                <a:spcPts val="600"/>
              </a:spcAft>
              <a:buSzPct val="80000"/>
            </a:pPr>
            <a:r>
              <a:rPr lang="en-US" sz="4000" b="1" dirty="0">
                <a:effectLst/>
                <a:ea typeface="Calibri" panose="020F0502020204030204" pitchFamily="34" charset="0"/>
                <a:cs typeface="Times New Roman" panose="02020603050405020304" pitchFamily="18" charset="0"/>
              </a:rPr>
              <a:t>Please check </a:t>
            </a:r>
            <a:r>
              <a:rPr lang="en-US" sz="4000" dirty="0">
                <a:effectLst/>
                <a:ea typeface="Calibri" panose="020F0502020204030204" pitchFamily="34" charset="0"/>
                <a:cs typeface="Times New Roman" panose="02020603050405020304" pitchFamily="18" charset="0"/>
              </a:rPr>
              <a:t>either monthly, quarterly, semi-annually or year end according to how you’d like to pay your pledge.</a:t>
            </a:r>
            <a:r>
              <a:rPr lang="en-US" sz="4000" dirty="0">
                <a:effectLst/>
              </a:rPr>
              <a:t> </a:t>
            </a:r>
            <a:endParaRPr lang="en-US" sz="4000" b="1" dirty="0">
              <a:effectLst/>
              <a:ea typeface="Calibri" panose="020F0502020204030204" pitchFamily="34" charset="0"/>
              <a:cs typeface="Times New Roman" panose="02020603050405020304" pitchFamily="18" charset="0"/>
            </a:endParaRPr>
          </a:p>
        </p:txBody>
      </p:sp>
      <p:pic>
        <p:nvPicPr>
          <p:cNvPr id="8" name="Picture 7" descr="A gift card with a red and white and black text&#10;&#10;Description automatically generated">
            <a:extLst>
              <a:ext uri="{FF2B5EF4-FFF2-40B4-BE49-F238E27FC236}">
                <a16:creationId xmlns:a16="http://schemas.microsoft.com/office/drawing/2014/main" id="{35BC7208-5328-1E0E-3433-2ADA26CD4A9A}"/>
              </a:ext>
            </a:extLst>
          </p:cNvPr>
          <p:cNvPicPr>
            <a:picLocks noChangeAspect="1"/>
          </p:cNvPicPr>
          <p:nvPr/>
        </p:nvPicPr>
        <p:blipFill>
          <a:blip r:embed="rId2"/>
          <a:stretch>
            <a:fillRect/>
          </a:stretch>
        </p:blipFill>
        <p:spPr>
          <a:xfrm>
            <a:off x="3950718" y="822102"/>
            <a:ext cx="8210175" cy="513135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E77BE651-9372-1315-172F-602331F8C090}"/>
              </a:ext>
            </a:extLst>
          </p:cNvPr>
          <p:cNvSpPr txBox="1"/>
          <p:nvPr/>
        </p:nvSpPr>
        <p:spPr>
          <a:xfrm>
            <a:off x="5290259" y="2495490"/>
            <a:ext cx="913029" cy="400110"/>
          </a:xfrm>
          <a:prstGeom prst="rect">
            <a:avLst/>
          </a:prstGeom>
          <a:noFill/>
        </p:spPr>
        <p:txBody>
          <a:bodyPr wrap="square" rtlCol="0">
            <a:spAutoFit/>
          </a:bodyPr>
          <a:lstStyle/>
          <a:p>
            <a:r>
              <a:rPr lang="en-US" sz="2000" spc="300" dirty="0">
                <a:solidFill>
                  <a:schemeClr val="accent6">
                    <a:lumMod val="75000"/>
                  </a:schemeClr>
                </a:solidFill>
              </a:rPr>
              <a:t>1,000</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2" name="Ink 11">
                <a:extLst>
                  <a:ext uri="{FF2B5EF4-FFF2-40B4-BE49-F238E27FC236}">
                    <a16:creationId xmlns:a16="http://schemas.microsoft.com/office/drawing/2014/main" id="{1D6DA23E-B8C4-721E-72F6-71651557C580}"/>
                  </a:ext>
                </a:extLst>
              </p14:cNvPr>
              <p14:cNvContentPartPr/>
              <p14:nvPr/>
            </p14:nvContentPartPr>
            <p14:xfrm>
              <a:off x="4726454" y="3023101"/>
              <a:ext cx="429480" cy="364680"/>
            </p14:xfrm>
          </p:contentPart>
        </mc:Choice>
        <mc:Fallback xmlns="">
          <p:pic>
            <p:nvPicPr>
              <p:cNvPr id="12" name="Ink 11">
                <a:extLst>
                  <a:ext uri="{FF2B5EF4-FFF2-40B4-BE49-F238E27FC236}">
                    <a16:creationId xmlns:a16="http://schemas.microsoft.com/office/drawing/2014/main" id="{1D6DA23E-B8C4-721E-72F6-71651557C580}"/>
                  </a:ext>
                </a:extLst>
              </p:cNvPr>
              <p:cNvPicPr/>
              <p:nvPr/>
            </p:nvPicPr>
            <p:blipFill>
              <a:blip r:embed="rId4"/>
              <a:stretch>
                <a:fillRect/>
              </a:stretch>
            </p:blipFill>
            <p:spPr>
              <a:xfrm>
                <a:off x="4690454" y="2987137"/>
                <a:ext cx="501120" cy="436249"/>
              </a:xfrm>
              <a:prstGeom prst="rect">
                <a:avLst/>
              </a:prstGeom>
            </p:spPr>
          </p:pic>
        </mc:Fallback>
      </mc:AlternateContent>
    </p:spTree>
    <p:extLst>
      <p:ext uri="{BB962C8B-B14F-4D97-AF65-F5344CB8AC3E}">
        <p14:creationId xmlns:p14="http://schemas.microsoft.com/office/powerpoint/2010/main" val="340396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id="{BC5530D9-E5EC-4F53-9718-FD7F2F12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3">
            <a:extLst>
              <a:ext uri="{FF2B5EF4-FFF2-40B4-BE49-F238E27FC236}">
                <a16:creationId xmlns:a16="http://schemas.microsoft.com/office/drawing/2014/main" id="{E8EC9D40-708B-4955-84A6-7F0067CDF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5811"/>
            <a:ext cx="3448424"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ADB9E8D0-9447-46F3-9ECE-EE314C367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A3604C-22EF-F14D-0797-DBF6C981A975}"/>
              </a:ext>
            </a:extLst>
          </p:cNvPr>
          <p:cNvSpPr txBox="1"/>
          <p:nvPr/>
        </p:nvSpPr>
        <p:spPr>
          <a:xfrm>
            <a:off x="295956" y="1373987"/>
            <a:ext cx="3673018" cy="3760784"/>
          </a:xfrm>
          <a:prstGeom prst="rect">
            <a:avLst/>
          </a:prstGeom>
        </p:spPr>
        <p:txBody>
          <a:bodyPr vert="horz" lIns="91440" tIns="45720" rIns="91440" bIns="45720" rtlCol="0" anchor="ctr">
            <a:noAutofit/>
          </a:bodyPr>
          <a:lstStyle/>
          <a:p>
            <a:pPr>
              <a:spcAft>
                <a:spcPts val="600"/>
              </a:spcAft>
              <a:buSzPct val="80000"/>
            </a:pPr>
            <a:r>
              <a:rPr lang="en-US" sz="3000" dirty="0">
                <a:effectLst/>
                <a:ea typeface="Calibri" panose="020F0502020204030204" pitchFamily="34" charset="0"/>
                <a:cs typeface="Times New Roman" panose="02020603050405020304" pitchFamily="18" charset="0"/>
              </a:rPr>
              <a:t>If you would like to help us conserve paper and postage, your pledge reminders could be sent to you by email instead of in the mail. If so, please check the </a:t>
            </a:r>
            <a:r>
              <a:rPr lang="en-US" sz="3000" b="1" dirty="0">
                <a:effectLst/>
                <a:ea typeface="Calibri" panose="020F0502020204030204" pitchFamily="34" charset="0"/>
                <a:cs typeface="Times New Roman" panose="02020603050405020304" pitchFamily="18" charset="0"/>
              </a:rPr>
              <a:t>I would like to receive Email Reminders </a:t>
            </a:r>
            <a:r>
              <a:rPr lang="en-US" sz="3000" dirty="0">
                <a:effectLst/>
                <a:ea typeface="Calibri" panose="020F0502020204030204" pitchFamily="34" charset="0"/>
                <a:cs typeface="Times New Roman" panose="02020603050405020304" pitchFamily="18" charset="0"/>
              </a:rPr>
              <a:t>box and make sure your email is included under your address.</a:t>
            </a:r>
          </a:p>
        </p:txBody>
      </p:sp>
      <p:pic>
        <p:nvPicPr>
          <p:cNvPr id="8" name="Picture 7" descr="A gift card with a red and white and black text&#10;&#10;Description automatically generated">
            <a:extLst>
              <a:ext uri="{FF2B5EF4-FFF2-40B4-BE49-F238E27FC236}">
                <a16:creationId xmlns:a16="http://schemas.microsoft.com/office/drawing/2014/main" id="{35BC7208-5328-1E0E-3433-2ADA26CD4A9A}"/>
              </a:ext>
            </a:extLst>
          </p:cNvPr>
          <p:cNvPicPr>
            <a:picLocks noChangeAspect="1"/>
          </p:cNvPicPr>
          <p:nvPr/>
        </p:nvPicPr>
        <p:blipFill>
          <a:blip r:embed="rId2"/>
          <a:stretch>
            <a:fillRect/>
          </a:stretch>
        </p:blipFill>
        <p:spPr>
          <a:xfrm>
            <a:off x="3950718" y="822102"/>
            <a:ext cx="8210175" cy="513135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E77BE651-9372-1315-172F-602331F8C090}"/>
              </a:ext>
            </a:extLst>
          </p:cNvPr>
          <p:cNvSpPr txBox="1"/>
          <p:nvPr/>
        </p:nvSpPr>
        <p:spPr>
          <a:xfrm>
            <a:off x="5290259" y="2495490"/>
            <a:ext cx="913029" cy="400110"/>
          </a:xfrm>
          <a:prstGeom prst="rect">
            <a:avLst/>
          </a:prstGeom>
          <a:noFill/>
        </p:spPr>
        <p:txBody>
          <a:bodyPr wrap="square" rtlCol="0">
            <a:spAutoFit/>
          </a:bodyPr>
          <a:lstStyle/>
          <a:p>
            <a:r>
              <a:rPr lang="en-US" sz="2000" spc="300" dirty="0">
                <a:solidFill>
                  <a:schemeClr val="accent6">
                    <a:lumMod val="75000"/>
                  </a:schemeClr>
                </a:solidFill>
              </a:rPr>
              <a:t>1,000</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2" name="Ink 11">
                <a:extLst>
                  <a:ext uri="{FF2B5EF4-FFF2-40B4-BE49-F238E27FC236}">
                    <a16:creationId xmlns:a16="http://schemas.microsoft.com/office/drawing/2014/main" id="{1D6DA23E-B8C4-721E-72F6-71651557C580}"/>
                  </a:ext>
                </a:extLst>
              </p14:cNvPr>
              <p14:cNvContentPartPr/>
              <p14:nvPr/>
            </p14:nvContentPartPr>
            <p14:xfrm>
              <a:off x="4774166" y="3023101"/>
              <a:ext cx="429480" cy="364680"/>
            </p14:xfrm>
          </p:contentPart>
        </mc:Choice>
        <mc:Fallback xmlns="">
          <p:pic>
            <p:nvPicPr>
              <p:cNvPr id="12" name="Ink 11">
                <a:extLst>
                  <a:ext uri="{FF2B5EF4-FFF2-40B4-BE49-F238E27FC236}">
                    <a16:creationId xmlns:a16="http://schemas.microsoft.com/office/drawing/2014/main" id="{1D6DA23E-B8C4-721E-72F6-71651557C580}"/>
                  </a:ext>
                </a:extLst>
              </p:cNvPr>
              <p:cNvPicPr/>
              <p:nvPr/>
            </p:nvPicPr>
            <p:blipFill>
              <a:blip r:embed="rId4"/>
              <a:stretch>
                <a:fillRect/>
              </a:stretch>
            </p:blipFill>
            <p:spPr>
              <a:xfrm>
                <a:off x="4738166" y="2987137"/>
                <a:ext cx="501120" cy="43624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4" name="Ink 3">
                <a:extLst>
                  <a:ext uri="{FF2B5EF4-FFF2-40B4-BE49-F238E27FC236}">
                    <a16:creationId xmlns:a16="http://schemas.microsoft.com/office/drawing/2014/main" id="{A7B881B0-AD3E-D674-A096-1DE8146030ED}"/>
                  </a:ext>
                </a:extLst>
              </p14:cNvPr>
              <p14:cNvContentPartPr/>
              <p14:nvPr/>
            </p14:nvContentPartPr>
            <p14:xfrm>
              <a:off x="4874222" y="3502813"/>
              <a:ext cx="229368" cy="364680"/>
            </p14:xfrm>
          </p:contentPart>
        </mc:Choice>
        <mc:Fallback xmlns="">
          <p:pic>
            <p:nvPicPr>
              <p:cNvPr id="4" name="Ink 3">
                <a:extLst>
                  <a:ext uri="{FF2B5EF4-FFF2-40B4-BE49-F238E27FC236}">
                    <a16:creationId xmlns:a16="http://schemas.microsoft.com/office/drawing/2014/main" id="{A7B881B0-AD3E-D674-A096-1DE8146030ED}"/>
                  </a:ext>
                </a:extLst>
              </p:cNvPr>
              <p:cNvPicPr/>
              <p:nvPr/>
            </p:nvPicPr>
            <p:blipFill>
              <a:blip r:embed="rId6"/>
              <a:stretch>
                <a:fillRect/>
              </a:stretch>
            </p:blipFill>
            <p:spPr>
              <a:xfrm>
                <a:off x="4838271" y="3466849"/>
                <a:ext cx="300911" cy="436249"/>
              </a:xfrm>
              <a:prstGeom prst="rect">
                <a:avLst/>
              </a:prstGeom>
            </p:spPr>
          </p:pic>
        </mc:Fallback>
      </mc:AlternateContent>
    </p:spTree>
    <p:extLst>
      <p:ext uri="{BB962C8B-B14F-4D97-AF65-F5344CB8AC3E}">
        <p14:creationId xmlns:p14="http://schemas.microsoft.com/office/powerpoint/2010/main" val="98057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id="{BC5530D9-E5EC-4F53-9718-FD7F2F12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3">
            <a:extLst>
              <a:ext uri="{FF2B5EF4-FFF2-40B4-BE49-F238E27FC236}">
                <a16:creationId xmlns:a16="http://schemas.microsoft.com/office/drawing/2014/main" id="{E8EC9D40-708B-4955-84A6-7F0067CDF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5811"/>
            <a:ext cx="3448424"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ADB9E8D0-9447-46F3-9ECE-EE314C367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A3604C-22EF-F14D-0797-DBF6C981A975}"/>
              </a:ext>
            </a:extLst>
          </p:cNvPr>
          <p:cNvSpPr txBox="1"/>
          <p:nvPr/>
        </p:nvSpPr>
        <p:spPr>
          <a:xfrm>
            <a:off x="-42863" y="701611"/>
            <a:ext cx="3673018" cy="5842064"/>
          </a:xfrm>
          <a:prstGeom prst="rect">
            <a:avLst/>
          </a:prstGeom>
        </p:spPr>
        <p:txBody>
          <a:bodyPr vert="horz" lIns="91440" tIns="45720" rIns="91440" bIns="45720" rtlCol="0" anchor="ctr">
            <a:normAutofit lnSpcReduction="10000"/>
          </a:bodyPr>
          <a:lstStyle/>
          <a:p>
            <a:pPr>
              <a:spcAft>
                <a:spcPts val="600"/>
              </a:spcAft>
              <a:buSzPct val="80000"/>
            </a:pPr>
            <a:r>
              <a:rPr lang="en-US" sz="3200" dirty="0">
                <a:solidFill>
                  <a:schemeClr val="tx2"/>
                </a:solidFill>
                <a:effectLst/>
              </a:rPr>
              <a:t>If you would like to make a gift today, please mark </a:t>
            </a:r>
            <a:r>
              <a:rPr lang="en-US" sz="3200" b="1" dirty="0">
                <a:solidFill>
                  <a:schemeClr val="tx2"/>
                </a:solidFill>
                <a:effectLst/>
              </a:rPr>
              <a:t>Check/Cash enclosed</a:t>
            </a:r>
            <a:r>
              <a:rPr lang="en-US" sz="3200" dirty="0">
                <a:solidFill>
                  <a:schemeClr val="tx2"/>
                </a:solidFill>
                <a:effectLst/>
              </a:rPr>
              <a:t>.</a:t>
            </a:r>
          </a:p>
          <a:p>
            <a:pPr>
              <a:spcAft>
                <a:spcPts val="600"/>
              </a:spcAft>
              <a:buSzPct val="80000"/>
            </a:pPr>
            <a:r>
              <a:rPr lang="en-US" sz="3200" dirty="0">
                <a:solidFill>
                  <a:schemeClr val="tx2"/>
                </a:solidFill>
                <a:effectLst/>
              </a:rPr>
              <a:t>If you would like to make your payment by </a:t>
            </a:r>
            <a:r>
              <a:rPr lang="en-US" sz="3200" b="1" dirty="0">
                <a:solidFill>
                  <a:schemeClr val="tx2"/>
                </a:solidFill>
                <a:effectLst/>
              </a:rPr>
              <a:t>credit card or direct debit now please scan the QR code</a:t>
            </a:r>
            <a:r>
              <a:rPr lang="en-US" sz="3200" dirty="0">
                <a:solidFill>
                  <a:schemeClr val="tx2"/>
                </a:solidFill>
                <a:effectLst/>
              </a:rPr>
              <a:t>, or visit </a:t>
            </a:r>
            <a:r>
              <a:rPr lang="en-US" sz="3200" b="1" dirty="0">
                <a:solidFill>
                  <a:schemeClr val="tx2"/>
                </a:solidFill>
                <a:effectLst/>
              </a:rPr>
              <a:t>donate.archatl.com </a:t>
            </a:r>
            <a:r>
              <a:rPr lang="en-US" sz="3200" dirty="0">
                <a:solidFill>
                  <a:schemeClr val="tx2"/>
                </a:solidFill>
                <a:effectLst/>
              </a:rPr>
              <a:t>to make a pledge or one-time gift online. </a:t>
            </a:r>
          </a:p>
        </p:txBody>
      </p:sp>
      <p:pic>
        <p:nvPicPr>
          <p:cNvPr id="8" name="Picture 7" descr="A gift card with a red and white and black text&#10;&#10;Description automatically generated">
            <a:extLst>
              <a:ext uri="{FF2B5EF4-FFF2-40B4-BE49-F238E27FC236}">
                <a16:creationId xmlns:a16="http://schemas.microsoft.com/office/drawing/2014/main" id="{35BC7208-5328-1E0E-3433-2ADA26CD4A9A}"/>
              </a:ext>
            </a:extLst>
          </p:cNvPr>
          <p:cNvPicPr>
            <a:picLocks noChangeAspect="1"/>
          </p:cNvPicPr>
          <p:nvPr/>
        </p:nvPicPr>
        <p:blipFill>
          <a:blip r:embed="rId2"/>
          <a:stretch>
            <a:fillRect/>
          </a:stretch>
        </p:blipFill>
        <p:spPr>
          <a:xfrm>
            <a:off x="3950718" y="822102"/>
            <a:ext cx="8210175" cy="5131359"/>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3F96289C-EAFC-B40E-4F07-6ACA451E438F}"/>
              </a:ext>
            </a:extLst>
          </p:cNvPr>
          <p:cNvSpPr/>
          <p:nvPr/>
        </p:nvSpPr>
        <p:spPr>
          <a:xfrm>
            <a:off x="3797372" y="5801395"/>
            <a:ext cx="2912977"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Cash or Check</a:t>
            </a:r>
          </a:p>
        </p:txBody>
      </p:sp>
      <p:sp>
        <p:nvSpPr>
          <p:cNvPr id="4" name="Rectangle 3">
            <a:extLst>
              <a:ext uri="{FF2B5EF4-FFF2-40B4-BE49-F238E27FC236}">
                <a16:creationId xmlns:a16="http://schemas.microsoft.com/office/drawing/2014/main" id="{31DEBD2C-2771-E6A4-3962-BB8B2DA337D1}"/>
              </a:ext>
            </a:extLst>
          </p:cNvPr>
          <p:cNvSpPr/>
          <p:nvPr/>
        </p:nvSpPr>
        <p:spPr>
          <a:xfrm>
            <a:off x="8196481" y="5801060"/>
            <a:ext cx="301877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w="22225">
                  <a:solidFill>
                    <a:schemeClr val="accent2"/>
                  </a:solidFill>
                  <a:prstDash val="solid"/>
                </a:ln>
                <a:solidFill>
                  <a:schemeClr val="accent2">
                    <a:lumMod val="40000"/>
                    <a:lumOff val="60000"/>
                  </a:schemeClr>
                </a:solidFill>
              </a:rPr>
              <a:t>Credit or Debit</a:t>
            </a:r>
          </a:p>
        </p:txBody>
      </p:sp>
      <p:cxnSp>
        <p:nvCxnSpPr>
          <p:cNvPr id="6" name="Straight Arrow Connector 5">
            <a:extLst>
              <a:ext uri="{FF2B5EF4-FFF2-40B4-BE49-F238E27FC236}">
                <a16:creationId xmlns:a16="http://schemas.microsoft.com/office/drawing/2014/main" id="{915B16ED-8362-2E0D-A5AA-962994FF52F5}"/>
              </a:ext>
            </a:extLst>
          </p:cNvPr>
          <p:cNvCxnSpPr/>
          <p:nvPr/>
        </p:nvCxnSpPr>
        <p:spPr>
          <a:xfrm flipV="1">
            <a:off x="4947431" y="4252912"/>
            <a:ext cx="0" cy="1479882"/>
          </a:xfrm>
          <a:prstGeom prst="straightConnector1">
            <a:avLst/>
          </a:prstGeom>
          <a:ln w="76200">
            <a:solidFill>
              <a:srgbClr val="C82036"/>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553A6D3-05B4-E919-78B1-FDCD4F788463}"/>
              </a:ext>
            </a:extLst>
          </p:cNvPr>
          <p:cNvCxnSpPr>
            <a:cxnSpLocks/>
          </p:cNvCxnSpPr>
          <p:nvPr/>
        </p:nvCxnSpPr>
        <p:spPr>
          <a:xfrm flipV="1">
            <a:off x="9705869" y="5154896"/>
            <a:ext cx="621613" cy="798565"/>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4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EFF240-37B1-735C-AFA4-0EA829233848}"/>
              </a:ext>
            </a:extLst>
          </p:cNvPr>
          <p:cNvSpPr txBox="1"/>
          <p:nvPr/>
        </p:nvSpPr>
        <p:spPr>
          <a:xfrm>
            <a:off x="1071562" y="518338"/>
            <a:ext cx="10272713" cy="3170099"/>
          </a:xfrm>
          <a:prstGeom prst="rect">
            <a:avLst/>
          </a:prstGeom>
          <a:noFill/>
        </p:spPr>
        <p:txBody>
          <a:bodyPr wrap="square" rtlCol="0">
            <a:spAutoFit/>
          </a:bodyPr>
          <a:lstStyle/>
          <a:p>
            <a:pPr algn="ctr"/>
            <a:r>
              <a:rPr lang="en-US" sz="4000" dirty="0"/>
              <a:t>Please place your completed pledge card and donation, if you are making one today, in the envelope and seal it. </a:t>
            </a:r>
          </a:p>
          <a:p>
            <a:pPr algn="ctr"/>
            <a:r>
              <a:rPr lang="en-US" sz="4000" dirty="0"/>
              <a:t>It will be sent to Moore, our Secure Gift Processing Partners in D.C., for quick processing.</a:t>
            </a:r>
          </a:p>
        </p:txBody>
      </p:sp>
      <p:pic>
        <p:nvPicPr>
          <p:cNvPr id="6" name="Picture 5" descr="A close-up of a letter&#10;&#10;Description automatically generated">
            <a:extLst>
              <a:ext uri="{FF2B5EF4-FFF2-40B4-BE49-F238E27FC236}">
                <a16:creationId xmlns:a16="http://schemas.microsoft.com/office/drawing/2014/main" id="{FAB16A4E-3401-36DF-52E1-0348614A9403}"/>
              </a:ext>
            </a:extLst>
          </p:cNvPr>
          <p:cNvPicPr>
            <a:picLocks noChangeAspect="1"/>
          </p:cNvPicPr>
          <p:nvPr/>
        </p:nvPicPr>
        <p:blipFill>
          <a:blip r:embed="rId2"/>
          <a:stretch>
            <a:fillRect/>
          </a:stretch>
        </p:blipFill>
        <p:spPr>
          <a:xfrm>
            <a:off x="2803115" y="3799648"/>
            <a:ext cx="6585770" cy="28838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7199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86BD7A5-2A7C-D97B-87FC-83C974FCA7B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84497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id="{5E4165CA-2930-4841-AFB7-DD41E95F2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men in white robes&#10;&#10;Description automatically generated">
            <a:extLst>
              <a:ext uri="{FF2B5EF4-FFF2-40B4-BE49-F238E27FC236}">
                <a16:creationId xmlns:a16="http://schemas.microsoft.com/office/drawing/2014/main" id="{A9302F32-69E2-A64B-3A57-E4F0FF2CA114}"/>
              </a:ext>
            </a:extLst>
          </p:cNvPr>
          <p:cNvPicPr>
            <a:picLocks noChangeAspect="1"/>
          </p:cNvPicPr>
          <p:nvPr/>
        </p:nvPicPr>
        <p:blipFill rotWithShape="1">
          <a:blip r:embed="rId2">
            <a:alphaModFix amt="20000"/>
          </a:blip>
          <a:srcRect b="15730"/>
          <a:stretch/>
        </p:blipFill>
        <p:spPr>
          <a:xfrm>
            <a:off x="0" y="-1"/>
            <a:ext cx="12227201" cy="6858455"/>
          </a:xfrm>
          <a:prstGeom prst="rect">
            <a:avLst/>
          </a:prstGeom>
        </p:spPr>
      </p:pic>
      <p:sp>
        <p:nvSpPr>
          <p:cNvPr id="57" name="Rectangle 56">
            <a:extLst>
              <a:ext uri="{FF2B5EF4-FFF2-40B4-BE49-F238E27FC236}">
                <a16:creationId xmlns:a16="http://schemas.microsoft.com/office/drawing/2014/main" id="{D3A19439-95A7-4D53-B166-072A2A397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rgbClr val="000000">
                  <a:alpha val="23000"/>
                </a:srgbClr>
              </a:gs>
              <a:gs pos="0">
                <a:srgbClr val="000000">
                  <a:alpha val="0"/>
                </a:srgbClr>
              </a:gs>
              <a:gs pos="100000">
                <a:srgbClr val="00000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7BE5C2-B9F5-8622-C828-8A8BF5109096}"/>
              </a:ext>
            </a:extLst>
          </p:cNvPr>
          <p:cNvSpPr>
            <a:spLocks noGrp="1"/>
          </p:cNvSpPr>
          <p:nvPr>
            <p:ph type="title"/>
          </p:nvPr>
        </p:nvSpPr>
        <p:spPr>
          <a:xfrm>
            <a:off x="1520169" y="3540271"/>
            <a:ext cx="9144000" cy="2825085"/>
          </a:xfrm>
        </p:spPr>
        <p:txBody>
          <a:bodyPr vert="horz" lIns="91440" tIns="45720" rIns="91440" bIns="45720" rtlCol="0" anchor="b">
            <a:noAutofit/>
          </a:bodyPr>
          <a:lstStyle/>
          <a:p>
            <a:pPr marL="0" marR="0" algn="ctr">
              <a:spcAft>
                <a:spcPts val="800"/>
              </a:spcAft>
            </a:pPr>
            <a:r>
              <a:rPr lang="en-US" sz="2500" b="1" i="1" kern="1200" cap="all" baseline="0" dirty="0">
                <a:solidFill>
                  <a:schemeClr val="tx1"/>
                </a:solidFill>
                <a:effectLst/>
                <a:latin typeface="+mj-lt"/>
                <a:ea typeface="+mj-ea"/>
                <a:cs typeface="+mj-cs"/>
              </a:rPr>
              <a:t>Each of us is called to share our gifts in support of the Church. We must first support our parish, then our archdiocese, and then the Church throughout the world. </a:t>
            </a:r>
            <a:br>
              <a:rPr lang="en-US" sz="2500" b="1" i="1" kern="1200" cap="all" baseline="0" dirty="0">
                <a:solidFill>
                  <a:schemeClr val="tx1"/>
                </a:solidFill>
                <a:effectLst/>
                <a:latin typeface="+mj-lt"/>
                <a:ea typeface="+mj-ea"/>
                <a:cs typeface="+mj-cs"/>
              </a:rPr>
            </a:br>
            <a:br>
              <a:rPr lang="en-US" sz="2500" b="1" i="1" kern="1200" cap="all" baseline="0" dirty="0">
                <a:solidFill>
                  <a:schemeClr val="tx1"/>
                </a:solidFill>
                <a:latin typeface="+mj-lt"/>
                <a:ea typeface="+mj-ea"/>
                <a:cs typeface="+mj-cs"/>
              </a:rPr>
            </a:br>
            <a:r>
              <a:rPr lang="en-US" sz="2500" b="1" i="1" kern="1200" cap="all" baseline="0" dirty="0">
                <a:solidFill>
                  <a:schemeClr val="tx1"/>
                </a:solidFill>
                <a:effectLst/>
                <a:latin typeface="+mj-lt"/>
                <a:ea typeface="+mj-ea"/>
                <a:cs typeface="+mj-cs"/>
              </a:rPr>
              <a:t>The Annual Appeal of the Archdiocese of Atlanta not only funds the </a:t>
            </a:r>
            <a:r>
              <a:rPr lang="en-US" sz="2500" b="1" i="1" kern="1200" cap="all" baseline="0">
                <a:solidFill>
                  <a:schemeClr val="tx1"/>
                </a:solidFill>
                <a:effectLst/>
                <a:latin typeface="+mj-lt"/>
                <a:ea typeface="+mj-ea"/>
                <a:cs typeface="+mj-cs"/>
              </a:rPr>
              <a:t>Programs  </a:t>
            </a:r>
            <a:r>
              <a:rPr lang="en-US" sz="2500" b="1" i="1" kern="1200" cap="all" baseline="0" dirty="0">
                <a:solidFill>
                  <a:schemeClr val="tx1"/>
                </a:solidFill>
                <a:effectLst/>
                <a:latin typeface="+mj-lt"/>
                <a:ea typeface="+mj-ea"/>
                <a:cs typeface="+mj-cs"/>
              </a:rPr>
              <a:t>of the archdiocese, but it also funds services that are of great help to the ministries right here in our parish. </a:t>
            </a:r>
            <a:endParaRPr lang="en-US" sz="2500" b="1" i="1" kern="1200" cap="all" baseline="0" dirty="0">
              <a:solidFill>
                <a:schemeClr val="tx1"/>
              </a:solidFill>
              <a:latin typeface="+mj-lt"/>
              <a:ea typeface="+mj-ea"/>
              <a:cs typeface="+mj-cs"/>
            </a:endParaRPr>
          </a:p>
        </p:txBody>
      </p:sp>
    </p:spTree>
    <p:extLst>
      <p:ext uri="{BB962C8B-B14F-4D97-AF65-F5344CB8AC3E}">
        <p14:creationId xmlns:p14="http://schemas.microsoft.com/office/powerpoint/2010/main" val="396325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2" name="Rectangle 51">
            <a:extLst>
              <a:ext uri="{FF2B5EF4-FFF2-40B4-BE49-F238E27FC236}">
                <a16:creationId xmlns:a16="http://schemas.microsoft.com/office/drawing/2014/main" id="{EA3B6404-C37D-4FE3-8124-9FC5ECE56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ED61EC8C-9F54-4671-8E82-4AE6101D6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177768" y="0"/>
            <a:ext cx="5014232" cy="6868738"/>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4584879"/>
              <a:gd name="connsiteY0" fmla="*/ 0 h 6863976"/>
              <a:gd name="connsiteX1" fmla="*/ 4584879 w 4584879"/>
              <a:gd name="connsiteY1" fmla="*/ 0 h 6863976"/>
              <a:gd name="connsiteX2" fmla="*/ 2713264 w 4584879"/>
              <a:gd name="connsiteY2" fmla="*/ 6863976 h 6863976"/>
              <a:gd name="connsiteX3" fmla="*/ 0 w 4584879"/>
              <a:gd name="connsiteY3" fmla="*/ 6863976 h 6863976"/>
              <a:gd name="connsiteX4" fmla="*/ 0 w 4584879"/>
              <a:gd name="connsiteY4" fmla="*/ 0 h 6863976"/>
              <a:gd name="connsiteX0" fmla="*/ 0 w 4408998"/>
              <a:gd name="connsiteY0" fmla="*/ 4762 h 6868738"/>
              <a:gd name="connsiteX1" fmla="*/ 4408998 w 4408998"/>
              <a:gd name="connsiteY1" fmla="*/ 0 h 6868738"/>
              <a:gd name="connsiteX2" fmla="*/ 2713264 w 4408998"/>
              <a:gd name="connsiteY2" fmla="*/ 6868738 h 6868738"/>
              <a:gd name="connsiteX3" fmla="*/ 0 w 4408998"/>
              <a:gd name="connsiteY3" fmla="*/ 6868738 h 6868738"/>
              <a:gd name="connsiteX4" fmla="*/ 0 w 4408998"/>
              <a:gd name="connsiteY4" fmla="*/ 4762 h 6868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998" h="6868738">
                <a:moveTo>
                  <a:pt x="0" y="4762"/>
                </a:moveTo>
                <a:lnTo>
                  <a:pt x="4408998" y="0"/>
                </a:lnTo>
                <a:lnTo>
                  <a:pt x="2713264" y="6868738"/>
                </a:lnTo>
                <a:lnTo>
                  <a:pt x="0" y="6868738"/>
                </a:lnTo>
                <a:lnTo>
                  <a:pt x="0" y="476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D6BC5CD-6DD1-B976-6109-5FC276EAC280}"/>
              </a:ext>
            </a:extLst>
          </p:cNvPr>
          <p:cNvSpPr>
            <a:spLocks noGrp="1"/>
          </p:cNvSpPr>
          <p:nvPr>
            <p:ph type="title"/>
          </p:nvPr>
        </p:nvSpPr>
        <p:spPr>
          <a:xfrm>
            <a:off x="7758752" y="3109913"/>
            <a:ext cx="3738926" cy="3076576"/>
          </a:xfrm>
        </p:spPr>
        <p:txBody>
          <a:bodyPr vert="horz" lIns="91440" tIns="45720" rIns="91440" bIns="45720" rtlCol="0" anchor="b">
            <a:normAutofit/>
          </a:bodyPr>
          <a:lstStyle/>
          <a:p>
            <a:pPr algn="r"/>
            <a:r>
              <a:rPr lang="en-US" sz="4400"/>
              <a:t>Pledge Card</a:t>
            </a:r>
          </a:p>
        </p:txBody>
      </p:sp>
      <p:pic>
        <p:nvPicPr>
          <p:cNvPr id="10" name="Picture 9">
            <a:extLst>
              <a:ext uri="{FF2B5EF4-FFF2-40B4-BE49-F238E27FC236}">
                <a16:creationId xmlns:a16="http://schemas.microsoft.com/office/drawing/2014/main" id="{50C4F044-8D82-8A17-AD34-E6C88DA2BA54}"/>
              </a:ext>
            </a:extLst>
          </p:cNvPr>
          <p:cNvPicPr>
            <a:picLocks noChangeAspect="1"/>
          </p:cNvPicPr>
          <p:nvPr/>
        </p:nvPicPr>
        <p:blipFill>
          <a:blip r:embed="rId2"/>
          <a:stretch>
            <a:fillRect/>
          </a:stretch>
        </p:blipFill>
        <p:spPr>
          <a:xfrm>
            <a:off x="359305" y="1349503"/>
            <a:ext cx="7179871" cy="3520819"/>
          </a:xfrm>
          <a:prstGeom prst="rect">
            <a:avLst/>
          </a:prstGeom>
        </p:spPr>
      </p:pic>
      <p:cxnSp>
        <p:nvCxnSpPr>
          <p:cNvPr id="56" name="Straight Connector 55">
            <a:extLst>
              <a:ext uri="{FF2B5EF4-FFF2-40B4-BE49-F238E27FC236}">
                <a16:creationId xmlns:a16="http://schemas.microsoft.com/office/drawing/2014/main" id="{3A5D40F5-A8C4-4952-BCA6-4D0D14F8BF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58751" y="0"/>
            <a:ext cx="532263"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974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DD16DE02-C2C8-477C-9FD7-70A983BDE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13AF29F-D5EC-4489-BF8F-3B356C597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E9156A3-927F-4136-8FB7-01C3618C71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66174" y="9137"/>
            <a:ext cx="2060770" cy="199976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0B04D5A-A705-45EA-8F0E-8DA2EA396D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3235" y="8484"/>
            <a:ext cx="4496950" cy="200041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CCB4E4B-EC5D-4D4F-BFDF-CEDF17F65D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473282"/>
            <a:ext cx="8670718" cy="152642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21D6D56-9A24-42C0-A137-242CEED58C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454939" y="9137"/>
            <a:ext cx="470887" cy="199976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E2A4864-4454-4BC4-8DC2-078B4DAC48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7521974" y="8484"/>
            <a:ext cx="4670026" cy="689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close-up of a sign&#10;&#10;Description automatically generated">
            <a:extLst>
              <a:ext uri="{FF2B5EF4-FFF2-40B4-BE49-F238E27FC236}">
                <a16:creationId xmlns:a16="http://schemas.microsoft.com/office/drawing/2014/main" id="{086FD8EE-450C-5E59-D553-0CB9E95C417A}"/>
              </a:ext>
            </a:extLst>
          </p:cNvPr>
          <p:cNvPicPr>
            <a:picLocks noChangeAspect="1"/>
          </p:cNvPicPr>
          <p:nvPr/>
        </p:nvPicPr>
        <p:blipFill>
          <a:blip r:embed="rId2"/>
          <a:stretch>
            <a:fillRect/>
          </a:stretch>
        </p:blipFill>
        <p:spPr>
          <a:xfrm>
            <a:off x="320605" y="3078442"/>
            <a:ext cx="11550789" cy="3465233"/>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AAA3604C-22EF-F14D-0797-DBF6C981A975}"/>
              </a:ext>
            </a:extLst>
          </p:cNvPr>
          <p:cNvSpPr txBox="1"/>
          <p:nvPr/>
        </p:nvSpPr>
        <p:spPr>
          <a:xfrm>
            <a:off x="8870" y="1656096"/>
            <a:ext cx="11968689" cy="1615741"/>
          </a:xfrm>
          <a:prstGeom prst="rect">
            <a:avLst/>
          </a:prstGeom>
        </p:spPr>
        <p:txBody>
          <a:bodyPr vert="horz" lIns="91440" tIns="45720" rIns="91440" bIns="45720" rtlCol="0" anchor="ctr">
            <a:normAutofit/>
          </a:bodyPr>
          <a:lstStyle/>
          <a:p>
            <a:pPr algn="ctr">
              <a:spcAft>
                <a:spcPts val="600"/>
              </a:spcAft>
              <a:buSzPct val="80000"/>
            </a:pPr>
            <a:r>
              <a:rPr lang="en-US" sz="4000" dirty="0">
                <a:solidFill>
                  <a:schemeClr val="tx2"/>
                </a:solidFill>
                <a:effectLst/>
              </a:rPr>
              <a:t>Please print your first name and your last name on the </a:t>
            </a:r>
            <a:r>
              <a:rPr lang="en-US" sz="4000" b="1" dirty="0">
                <a:solidFill>
                  <a:schemeClr val="tx2"/>
                </a:solidFill>
                <a:effectLst/>
              </a:rPr>
              <a:t>first</a:t>
            </a:r>
            <a:r>
              <a:rPr lang="en-US" sz="4000" dirty="0">
                <a:solidFill>
                  <a:schemeClr val="tx2"/>
                </a:solidFill>
                <a:effectLst/>
              </a:rPr>
              <a:t> line </a:t>
            </a:r>
            <a:endParaRPr lang="en-US" sz="4000" dirty="0">
              <a:solidFill>
                <a:schemeClr val="tx2"/>
              </a:solidFill>
            </a:endParaRPr>
          </a:p>
        </p:txBody>
      </p:sp>
      <p:sp>
        <p:nvSpPr>
          <p:cNvPr id="11" name="Left Arrow 10">
            <a:extLst>
              <a:ext uri="{FF2B5EF4-FFF2-40B4-BE49-F238E27FC236}">
                <a16:creationId xmlns:a16="http://schemas.microsoft.com/office/drawing/2014/main" id="{E58B852C-286E-2088-F81D-901AEC981553}"/>
              </a:ext>
            </a:extLst>
          </p:cNvPr>
          <p:cNvSpPr/>
          <p:nvPr/>
        </p:nvSpPr>
        <p:spPr>
          <a:xfrm>
            <a:off x="5500185" y="5424616"/>
            <a:ext cx="4335793" cy="423734"/>
          </a:xfrm>
          <a:prstGeom prst="leftArrow">
            <a:avLst/>
          </a:prstGeom>
          <a:solidFill>
            <a:srgbClr val="7A02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55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DD16DE02-C2C8-477C-9FD7-70A983BDE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13AF29F-D5EC-4489-BF8F-3B356C597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E9156A3-927F-4136-8FB7-01C3618C71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66174" y="9137"/>
            <a:ext cx="2060770" cy="199976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0B04D5A-A705-45EA-8F0E-8DA2EA396D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3235" y="8484"/>
            <a:ext cx="4496950" cy="200041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CCB4E4B-EC5D-4D4F-BFDF-CEDF17F65D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473282"/>
            <a:ext cx="8670718" cy="152642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21D6D56-9A24-42C0-A137-242CEED58C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454939" y="9137"/>
            <a:ext cx="470887" cy="199976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E2A4864-4454-4BC4-8DC2-078B4DAC48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7521974" y="8484"/>
            <a:ext cx="4670026" cy="689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A3604C-22EF-F14D-0797-DBF6C981A975}"/>
              </a:ext>
            </a:extLst>
          </p:cNvPr>
          <p:cNvSpPr txBox="1"/>
          <p:nvPr/>
        </p:nvSpPr>
        <p:spPr>
          <a:xfrm>
            <a:off x="0" y="1742285"/>
            <a:ext cx="11968689" cy="1615741"/>
          </a:xfrm>
          <a:prstGeom prst="rect">
            <a:avLst/>
          </a:prstGeom>
        </p:spPr>
        <p:txBody>
          <a:bodyPr vert="horz" lIns="91440" tIns="45720" rIns="91440" bIns="45720" rtlCol="0" anchor="ctr">
            <a:normAutofit/>
          </a:bodyPr>
          <a:lstStyle/>
          <a:p>
            <a:pPr algn="ctr">
              <a:spcAft>
                <a:spcPts val="600"/>
              </a:spcAft>
              <a:buSzPct val="80000"/>
            </a:pPr>
            <a:r>
              <a:rPr lang="en-US" sz="4000" dirty="0">
                <a:solidFill>
                  <a:schemeClr val="tx2"/>
                </a:solidFill>
                <a:effectLst/>
              </a:rPr>
              <a:t>On the second line, please print your address including any unit or apartment number. </a:t>
            </a:r>
            <a:endParaRPr lang="en-US" sz="4000" dirty="0">
              <a:solidFill>
                <a:schemeClr val="tx2"/>
              </a:solidFill>
            </a:endParaRPr>
          </a:p>
        </p:txBody>
      </p:sp>
      <p:pic>
        <p:nvPicPr>
          <p:cNvPr id="4" name="Picture 3" descr="A rectangular object with a white background&#10;&#10;Description automatically generated">
            <a:extLst>
              <a:ext uri="{FF2B5EF4-FFF2-40B4-BE49-F238E27FC236}">
                <a16:creationId xmlns:a16="http://schemas.microsoft.com/office/drawing/2014/main" id="{14053410-CA56-C413-3B22-05200D0F3D05}"/>
              </a:ext>
            </a:extLst>
          </p:cNvPr>
          <p:cNvPicPr>
            <a:picLocks noChangeAspect="1"/>
          </p:cNvPicPr>
          <p:nvPr/>
        </p:nvPicPr>
        <p:blipFill>
          <a:blip r:embed="rId2"/>
          <a:stretch>
            <a:fillRect/>
          </a:stretch>
        </p:blipFill>
        <p:spPr>
          <a:xfrm>
            <a:off x="1783567" y="3403263"/>
            <a:ext cx="8803139" cy="2512484"/>
          </a:xfrm>
          <a:prstGeom prst="rect">
            <a:avLst/>
          </a:prstGeom>
          <a:effectLst>
            <a:outerShdw blurRad="50800" dist="38100" dir="2700000" algn="tl" rotWithShape="0">
              <a:prstClr val="black">
                <a:alpha val="40000"/>
              </a:prstClr>
            </a:outerShdw>
          </a:effectLst>
        </p:spPr>
      </p:pic>
      <p:sp>
        <p:nvSpPr>
          <p:cNvPr id="11" name="Left Arrow 10">
            <a:extLst>
              <a:ext uri="{FF2B5EF4-FFF2-40B4-BE49-F238E27FC236}">
                <a16:creationId xmlns:a16="http://schemas.microsoft.com/office/drawing/2014/main" id="{E58B852C-286E-2088-F81D-901AEC981553}"/>
              </a:ext>
            </a:extLst>
          </p:cNvPr>
          <p:cNvSpPr/>
          <p:nvPr/>
        </p:nvSpPr>
        <p:spPr>
          <a:xfrm>
            <a:off x="7265773" y="3596316"/>
            <a:ext cx="4200732" cy="423734"/>
          </a:xfrm>
          <a:prstGeom prst="leftArrow">
            <a:avLst/>
          </a:prstGeom>
          <a:solidFill>
            <a:srgbClr val="7A02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1508932-1E24-33B2-5BC1-FDD800B50B26}"/>
              </a:ext>
            </a:extLst>
          </p:cNvPr>
          <p:cNvSpPr txBox="1"/>
          <p:nvPr/>
        </p:nvSpPr>
        <p:spPr>
          <a:xfrm>
            <a:off x="348693" y="5938391"/>
            <a:ext cx="11672886" cy="707886"/>
          </a:xfrm>
          <a:prstGeom prst="rect">
            <a:avLst/>
          </a:prstGeom>
          <a:noFill/>
        </p:spPr>
        <p:txBody>
          <a:bodyPr wrap="square">
            <a:spAutoFit/>
          </a:bodyPr>
          <a:lstStyle/>
          <a:p>
            <a:pPr algn="ctr"/>
            <a:r>
              <a:rPr lang="en-US" sz="4000" dirty="0">
                <a:solidFill>
                  <a:schemeClr val="tx2"/>
                </a:solidFill>
              </a:rPr>
              <a:t>On the next line, please print your city, state, and zip code </a:t>
            </a:r>
          </a:p>
        </p:txBody>
      </p:sp>
      <p:sp>
        <p:nvSpPr>
          <p:cNvPr id="9" name="Up Arrow 8">
            <a:extLst>
              <a:ext uri="{FF2B5EF4-FFF2-40B4-BE49-F238E27FC236}">
                <a16:creationId xmlns:a16="http://schemas.microsoft.com/office/drawing/2014/main" id="{6A4D3BFA-BAEF-1D92-F390-5BDDC348D75F}"/>
              </a:ext>
            </a:extLst>
          </p:cNvPr>
          <p:cNvSpPr/>
          <p:nvPr/>
        </p:nvSpPr>
        <p:spPr>
          <a:xfrm>
            <a:off x="5729288" y="4938987"/>
            <a:ext cx="455848" cy="1066801"/>
          </a:xfrm>
          <a:prstGeom prst="upArrow">
            <a:avLst/>
          </a:prstGeom>
          <a:solidFill>
            <a:srgbClr val="C820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40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DD16DE02-C2C8-477C-9FD7-70A983BDE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13AF29F-D5EC-4489-BF8F-3B356C597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E9156A3-927F-4136-8FB7-01C3618C71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66174" y="9137"/>
            <a:ext cx="2060770" cy="199976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0B04D5A-A705-45EA-8F0E-8DA2EA396D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3235" y="8484"/>
            <a:ext cx="4496950" cy="200041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CCB4E4B-EC5D-4D4F-BFDF-CEDF17F65D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473282"/>
            <a:ext cx="8670718" cy="152642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21D6D56-9A24-42C0-A137-242CEED58C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454939" y="9137"/>
            <a:ext cx="470887" cy="199976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E2A4864-4454-4BC4-8DC2-078B4DAC48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7521974" y="8484"/>
            <a:ext cx="4670026" cy="689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A3604C-22EF-F14D-0797-DBF6C981A975}"/>
              </a:ext>
            </a:extLst>
          </p:cNvPr>
          <p:cNvSpPr txBox="1"/>
          <p:nvPr/>
        </p:nvSpPr>
        <p:spPr>
          <a:xfrm>
            <a:off x="0" y="1843111"/>
            <a:ext cx="11968689" cy="1615741"/>
          </a:xfrm>
          <a:prstGeom prst="rect">
            <a:avLst/>
          </a:prstGeom>
        </p:spPr>
        <p:txBody>
          <a:bodyPr vert="horz" lIns="91440" tIns="45720" rIns="91440" bIns="45720" rtlCol="0" anchor="ctr">
            <a:normAutofit/>
          </a:bodyPr>
          <a:lstStyle/>
          <a:p>
            <a:pPr algn="ctr">
              <a:spcAft>
                <a:spcPts val="600"/>
              </a:spcAft>
              <a:buSzPct val="80000"/>
            </a:pPr>
            <a:r>
              <a:rPr lang="en-US" sz="4000" dirty="0">
                <a:effectLst/>
                <a:ea typeface="Calibri" panose="020F0502020204030204" pitchFamily="34" charset="0"/>
                <a:cs typeface="Times New Roman" panose="02020603050405020304" pitchFamily="18" charset="0"/>
              </a:rPr>
              <a:t>Next, please print your primary email and then below your telephone number.</a:t>
            </a:r>
            <a:r>
              <a:rPr lang="en-US" sz="4000" dirty="0">
                <a:effectLst/>
              </a:rPr>
              <a:t> </a:t>
            </a:r>
            <a:endParaRPr lang="en-US" sz="4000" dirty="0">
              <a:solidFill>
                <a:schemeClr val="tx2"/>
              </a:solidFill>
            </a:endParaRPr>
          </a:p>
        </p:txBody>
      </p:sp>
      <p:pic>
        <p:nvPicPr>
          <p:cNvPr id="5" name="Picture 4" descr="A close-up of a note&#10;&#10;Description automatically generated">
            <a:extLst>
              <a:ext uri="{FF2B5EF4-FFF2-40B4-BE49-F238E27FC236}">
                <a16:creationId xmlns:a16="http://schemas.microsoft.com/office/drawing/2014/main" id="{A1CF11B0-6F98-0C88-E97A-959DE42C9B8C}"/>
              </a:ext>
            </a:extLst>
          </p:cNvPr>
          <p:cNvPicPr>
            <a:picLocks noChangeAspect="1"/>
          </p:cNvPicPr>
          <p:nvPr/>
        </p:nvPicPr>
        <p:blipFill>
          <a:blip r:embed="rId2"/>
          <a:stretch>
            <a:fillRect/>
          </a:stretch>
        </p:blipFill>
        <p:spPr>
          <a:xfrm>
            <a:off x="594389" y="3248396"/>
            <a:ext cx="11003222" cy="2784216"/>
          </a:xfrm>
          <a:prstGeom prst="rect">
            <a:avLst/>
          </a:prstGeom>
          <a:effectLst>
            <a:outerShdw blurRad="50800" dist="38100" dir="2700000" algn="tl" rotWithShape="0">
              <a:prstClr val="black">
                <a:alpha val="40000"/>
              </a:prstClr>
            </a:outerShdw>
          </a:effectLst>
        </p:spPr>
      </p:pic>
      <p:sp>
        <p:nvSpPr>
          <p:cNvPr id="11" name="Left Arrow 10">
            <a:extLst>
              <a:ext uri="{FF2B5EF4-FFF2-40B4-BE49-F238E27FC236}">
                <a16:creationId xmlns:a16="http://schemas.microsoft.com/office/drawing/2014/main" id="{E58B852C-286E-2088-F81D-901AEC981553}"/>
              </a:ext>
            </a:extLst>
          </p:cNvPr>
          <p:cNvSpPr/>
          <p:nvPr/>
        </p:nvSpPr>
        <p:spPr>
          <a:xfrm>
            <a:off x="7418173" y="4627029"/>
            <a:ext cx="4200732" cy="423734"/>
          </a:xfrm>
          <a:prstGeom prst="leftArrow">
            <a:avLst/>
          </a:prstGeom>
          <a:solidFill>
            <a:srgbClr val="C820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a:extLst>
              <a:ext uri="{FF2B5EF4-FFF2-40B4-BE49-F238E27FC236}">
                <a16:creationId xmlns:a16="http://schemas.microsoft.com/office/drawing/2014/main" id="{886DF2D2-E298-B245-E046-64E740319849}"/>
              </a:ext>
            </a:extLst>
          </p:cNvPr>
          <p:cNvSpPr/>
          <p:nvPr/>
        </p:nvSpPr>
        <p:spPr>
          <a:xfrm>
            <a:off x="7418173" y="3748716"/>
            <a:ext cx="4200732" cy="423734"/>
          </a:xfrm>
          <a:prstGeom prst="leftArrow">
            <a:avLst/>
          </a:prstGeom>
          <a:solidFill>
            <a:srgbClr val="7A02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11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accel="5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id="{BC5530D9-E5EC-4F53-9718-FD7F2F12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3">
            <a:extLst>
              <a:ext uri="{FF2B5EF4-FFF2-40B4-BE49-F238E27FC236}">
                <a16:creationId xmlns:a16="http://schemas.microsoft.com/office/drawing/2014/main" id="{E8EC9D40-708B-4955-84A6-7F0067CDF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5811"/>
            <a:ext cx="3448424"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ADB9E8D0-9447-46F3-9ECE-EE314C367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A3604C-22EF-F14D-0797-DBF6C981A975}"/>
              </a:ext>
            </a:extLst>
          </p:cNvPr>
          <p:cNvSpPr txBox="1"/>
          <p:nvPr/>
        </p:nvSpPr>
        <p:spPr>
          <a:xfrm>
            <a:off x="-42863" y="1548608"/>
            <a:ext cx="3673018" cy="3760784"/>
          </a:xfrm>
          <a:prstGeom prst="rect">
            <a:avLst/>
          </a:prstGeom>
        </p:spPr>
        <p:txBody>
          <a:bodyPr vert="horz" lIns="91440" tIns="45720" rIns="91440" bIns="45720" rtlCol="0" anchor="ctr">
            <a:normAutofit/>
          </a:bodyPr>
          <a:lstStyle/>
          <a:p>
            <a:pPr>
              <a:spcAft>
                <a:spcPts val="600"/>
              </a:spcAft>
              <a:buSzPct val="80000"/>
            </a:pPr>
            <a:r>
              <a:rPr lang="en-US" sz="3200" dirty="0">
                <a:solidFill>
                  <a:schemeClr val="tx2"/>
                </a:solidFill>
                <a:effectLst/>
              </a:rPr>
              <a:t>If you have already made your 2024 gift or will give online, please check the box </a:t>
            </a:r>
            <a:r>
              <a:rPr lang="en-US" sz="3200" b="1" dirty="0">
                <a:solidFill>
                  <a:schemeClr val="tx2"/>
                </a:solidFill>
                <a:effectLst/>
              </a:rPr>
              <a:t>I have already made my 2024 gift or will give online</a:t>
            </a:r>
            <a:r>
              <a:rPr lang="en-US" sz="3200" dirty="0">
                <a:solidFill>
                  <a:schemeClr val="tx2"/>
                </a:solidFill>
                <a:effectLst/>
              </a:rPr>
              <a:t>. </a:t>
            </a:r>
          </a:p>
        </p:txBody>
      </p:sp>
      <p:pic>
        <p:nvPicPr>
          <p:cNvPr id="8" name="Picture 7" descr="A gift card with a red and white and black text&#10;&#10;Description automatically generated">
            <a:extLst>
              <a:ext uri="{FF2B5EF4-FFF2-40B4-BE49-F238E27FC236}">
                <a16:creationId xmlns:a16="http://schemas.microsoft.com/office/drawing/2014/main" id="{35BC7208-5328-1E0E-3433-2ADA26CD4A9A}"/>
              </a:ext>
            </a:extLst>
          </p:cNvPr>
          <p:cNvPicPr>
            <a:picLocks noChangeAspect="1"/>
          </p:cNvPicPr>
          <p:nvPr/>
        </p:nvPicPr>
        <p:blipFill>
          <a:blip r:embed="rId2"/>
          <a:stretch>
            <a:fillRect/>
          </a:stretch>
        </p:blipFill>
        <p:spPr>
          <a:xfrm>
            <a:off x="3950718" y="822102"/>
            <a:ext cx="8210175" cy="5131359"/>
          </a:xfrm>
          <a:prstGeom prst="rect">
            <a:avLst/>
          </a:prstGeom>
          <a:effectLst>
            <a:outerShdw blurRad="50800" dist="38100" dir="2700000" algn="tl" rotWithShape="0">
              <a:prstClr val="black">
                <a:alpha val="40000"/>
              </a:prstClr>
            </a:outerShdw>
          </a:effectLst>
        </p:spPr>
      </p:pic>
      <p:sp>
        <p:nvSpPr>
          <p:cNvPr id="9" name="Freeform 8">
            <a:extLst>
              <a:ext uri="{FF2B5EF4-FFF2-40B4-BE49-F238E27FC236}">
                <a16:creationId xmlns:a16="http://schemas.microsoft.com/office/drawing/2014/main" id="{94E38316-0FC3-E810-614E-7C2163E10CB9}"/>
              </a:ext>
            </a:extLst>
          </p:cNvPr>
          <p:cNvSpPr/>
          <p:nvPr/>
        </p:nvSpPr>
        <p:spPr>
          <a:xfrm>
            <a:off x="7115175" y="1458097"/>
            <a:ext cx="767146" cy="785041"/>
          </a:xfrm>
          <a:custGeom>
            <a:avLst/>
            <a:gdLst>
              <a:gd name="connsiteX0" fmla="*/ 0 w 342900"/>
              <a:gd name="connsiteY0" fmla="*/ 257175 h 400050"/>
              <a:gd name="connsiteX1" fmla="*/ 42863 w 342900"/>
              <a:gd name="connsiteY1" fmla="*/ 357187 h 400050"/>
              <a:gd name="connsiteX2" fmla="*/ 71438 w 342900"/>
              <a:gd name="connsiteY2" fmla="*/ 400050 h 400050"/>
              <a:gd name="connsiteX3" fmla="*/ 85725 w 342900"/>
              <a:gd name="connsiteY3" fmla="*/ 357187 h 400050"/>
              <a:gd name="connsiteX4" fmla="*/ 128588 w 342900"/>
              <a:gd name="connsiteY4" fmla="*/ 314325 h 400050"/>
              <a:gd name="connsiteX5" fmla="*/ 185738 w 342900"/>
              <a:gd name="connsiteY5" fmla="*/ 228600 h 400050"/>
              <a:gd name="connsiteX6" fmla="*/ 271463 w 342900"/>
              <a:gd name="connsiteY6" fmla="*/ 100012 h 400050"/>
              <a:gd name="connsiteX7" fmla="*/ 300038 w 342900"/>
              <a:gd name="connsiteY7" fmla="*/ 57150 h 400050"/>
              <a:gd name="connsiteX8" fmla="*/ 342900 w 342900"/>
              <a:gd name="connsiteY8"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900" h="400050">
                <a:moveTo>
                  <a:pt x="0" y="257175"/>
                </a:moveTo>
                <a:cubicBezTo>
                  <a:pt x="14288" y="290512"/>
                  <a:pt x="26642" y="324746"/>
                  <a:pt x="42863" y="357187"/>
                </a:cubicBezTo>
                <a:cubicBezTo>
                  <a:pt x="50542" y="372546"/>
                  <a:pt x="54266" y="400050"/>
                  <a:pt x="71438" y="400050"/>
                </a:cubicBezTo>
                <a:cubicBezTo>
                  <a:pt x="86498" y="400050"/>
                  <a:pt x="77371" y="369718"/>
                  <a:pt x="85725" y="357187"/>
                </a:cubicBezTo>
                <a:cubicBezTo>
                  <a:pt x="96933" y="340375"/>
                  <a:pt x="116183" y="330274"/>
                  <a:pt x="128588" y="314325"/>
                </a:cubicBezTo>
                <a:cubicBezTo>
                  <a:pt x="149673" y="287216"/>
                  <a:pt x="166688" y="257175"/>
                  <a:pt x="185738" y="228600"/>
                </a:cubicBezTo>
                <a:lnTo>
                  <a:pt x="271463" y="100012"/>
                </a:lnTo>
                <a:lnTo>
                  <a:pt x="300038" y="57150"/>
                </a:lnTo>
                <a:cubicBezTo>
                  <a:pt x="332350" y="8682"/>
                  <a:pt x="316470" y="26430"/>
                  <a:pt x="342900" y="0"/>
                </a:cubicBezTo>
              </a:path>
            </a:pathLst>
          </a:custGeom>
          <a:noFill/>
          <a:ln w="76200">
            <a:solidFill>
              <a:srgbClr val="C820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260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9"/>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id="{BC5530D9-E5EC-4F53-9718-FD7F2F12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3">
            <a:extLst>
              <a:ext uri="{FF2B5EF4-FFF2-40B4-BE49-F238E27FC236}">
                <a16:creationId xmlns:a16="http://schemas.microsoft.com/office/drawing/2014/main" id="{E8EC9D40-708B-4955-84A6-7F0067CDF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5811"/>
            <a:ext cx="3448424"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ADB9E8D0-9447-46F3-9ECE-EE314C367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A3604C-22EF-F14D-0797-DBF6C981A975}"/>
              </a:ext>
            </a:extLst>
          </p:cNvPr>
          <p:cNvSpPr txBox="1"/>
          <p:nvPr/>
        </p:nvSpPr>
        <p:spPr>
          <a:xfrm>
            <a:off x="246593" y="1507389"/>
            <a:ext cx="3673018" cy="3760784"/>
          </a:xfrm>
          <a:prstGeom prst="rect">
            <a:avLst/>
          </a:prstGeom>
        </p:spPr>
        <p:txBody>
          <a:bodyPr vert="horz" lIns="91440" tIns="45720" rIns="91440" bIns="45720" rtlCol="0" anchor="ctr">
            <a:noAutofit/>
          </a:bodyPr>
          <a:lstStyle/>
          <a:p>
            <a:pPr>
              <a:spcAft>
                <a:spcPts val="600"/>
              </a:spcAft>
              <a:buSzPct val="80000"/>
            </a:pPr>
            <a:r>
              <a:rPr lang="en-US" sz="4000" dirty="0">
                <a:effectLst/>
                <a:ea typeface="Calibri" panose="020F0502020204030204" pitchFamily="34" charset="0"/>
                <a:cs typeface="Times New Roman" panose="02020603050405020304" pitchFamily="18" charset="0"/>
              </a:rPr>
              <a:t>Please write in your total pledge amount on the line provided </a:t>
            </a:r>
            <a:r>
              <a:rPr lang="en-US" sz="4000" b="1" dirty="0">
                <a:effectLst/>
                <a:ea typeface="Calibri" panose="020F0502020204030204" pitchFamily="34" charset="0"/>
                <a:cs typeface="Times New Roman" panose="02020603050405020304" pitchFamily="18" charset="0"/>
              </a:rPr>
              <a:t>or</a:t>
            </a:r>
            <a:r>
              <a:rPr lang="en-US" sz="4000" dirty="0">
                <a:effectLst/>
                <a:ea typeface="Calibri" panose="020F0502020204030204" pitchFamily="34" charset="0"/>
                <a:cs typeface="Times New Roman" panose="02020603050405020304" pitchFamily="18" charset="0"/>
              </a:rPr>
              <a:t> your one-time gift that you are including today.</a:t>
            </a:r>
            <a:r>
              <a:rPr lang="en-US" sz="4000" dirty="0">
                <a:effectLst/>
              </a:rPr>
              <a:t> </a:t>
            </a:r>
            <a:endParaRPr lang="en-US" sz="4000" dirty="0">
              <a:solidFill>
                <a:schemeClr val="tx2"/>
              </a:solidFill>
              <a:effectLst/>
            </a:endParaRPr>
          </a:p>
        </p:txBody>
      </p:sp>
      <p:pic>
        <p:nvPicPr>
          <p:cNvPr id="8" name="Picture 7" descr="A gift card with a red and white and black text&#10;&#10;Description automatically generated">
            <a:extLst>
              <a:ext uri="{FF2B5EF4-FFF2-40B4-BE49-F238E27FC236}">
                <a16:creationId xmlns:a16="http://schemas.microsoft.com/office/drawing/2014/main" id="{35BC7208-5328-1E0E-3433-2ADA26CD4A9A}"/>
              </a:ext>
            </a:extLst>
          </p:cNvPr>
          <p:cNvPicPr>
            <a:picLocks noChangeAspect="1"/>
          </p:cNvPicPr>
          <p:nvPr/>
        </p:nvPicPr>
        <p:blipFill>
          <a:blip r:embed="rId2"/>
          <a:stretch>
            <a:fillRect/>
          </a:stretch>
        </p:blipFill>
        <p:spPr>
          <a:xfrm>
            <a:off x="3950718" y="822102"/>
            <a:ext cx="8210175" cy="513135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E77BE651-9372-1315-172F-602331F8C090}"/>
              </a:ext>
            </a:extLst>
          </p:cNvPr>
          <p:cNvSpPr txBox="1"/>
          <p:nvPr/>
        </p:nvSpPr>
        <p:spPr>
          <a:xfrm>
            <a:off x="8306102" y="2517222"/>
            <a:ext cx="913029" cy="400110"/>
          </a:xfrm>
          <a:prstGeom prst="rect">
            <a:avLst/>
          </a:prstGeom>
          <a:noFill/>
        </p:spPr>
        <p:txBody>
          <a:bodyPr wrap="square" rtlCol="0">
            <a:spAutoFit/>
          </a:bodyPr>
          <a:lstStyle/>
          <a:p>
            <a:r>
              <a:rPr lang="en-US" sz="2000" spc="300" dirty="0">
                <a:solidFill>
                  <a:schemeClr val="accent6">
                    <a:lumMod val="75000"/>
                  </a:schemeClr>
                </a:solidFill>
              </a:rPr>
              <a:t>100</a:t>
            </a:r>
          </a:p>
        </p:txBody>
      </p:sp>
    </p:spTree>
    <p:extLst>
      <p:ext uri="{BB962C8B-B14F-4D97-AF65-F5344CB8AC3E}">
        <p14:creationId xmlns:p14="http://schemas.microsoft.com/office/powerpoint/2010/main" val="160148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id="{BC5530D9-E5EC-4F53-9718-FD7F2F12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3">
            <a:extLst>
              <a:ext uri="{FF2B5EF4-FFF2-40B4-BE49-F238E27FC236}">
                <a16:creationId xmlns:a16="http://schemas.microsoft.com/office/drawing/2014/main" id="{E8EC9D40-708B-4955-84A6-7F0067CDF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5811"/>
            <a:ext cx="3448424"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ADB9E8D0-9447-46F3-9ECE-EE314C367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A3604C-22EF-F14D-0797-DBF6C981A975}"/>
              </a:ext>
            </a:extLst>
          </p:cNvPr>
          <p:cNvSpPr txBox="1"/>
          <p:nvPr/>
        </p:nvSpPr>
        <p:spPr>
          <a:xfrm>
            <a:off x="246593" y="1507389"/>
            <a:ext cx="3673018" cy="3760784"/>
          </a:xfrm>
          <a:prstGeom prst="rect">
            <a:avLst/>
          </a:prstGeom>
        </p:spPr>
        <p:txBody>
          <a:bodyPr vert="horz" lIns="91440" tIns="45720" rIns="91440" bIns="45720" rtlCol="0" anchor="ctr">
            <a:noAutofit/>
          </a:bodyPr>
          <a:lstStyle/>
          <a:p>
            <a:pPr>
              <a:spcAft>
                <a:spcPts val="600"/>
              </a:spcAft>
              <a:buSzPct val="80000"/>
            </a:pPr>
            <a:r>
              <a:rPr lang="en-US" sz="4000" dirty="0">
                <a:effectLst/>
                <a:ea typeface="Calibri" panose="020F0502020204030204" pitchFamily="34" charset="0"/>
                <a:cs typeface="Times New Roman" panose="02020603050405020304" pitchFamily="18" charset="0"/>
              </a:rPr>
              <a:t>If you’d like to set up a recurring gift, simply check </a:t>
            </a:r>
            <a:r>
              <a:rPr lang="en-US" sz="4000" b="1" dirty="0">
                <a:effectLst/>
                <a:ea typeface="Calibri" panose="020F0502020204030204" pitchFamily="34" charset="0"/>
                <a:cs typeface="Times New Roman" panose="02020603050405020304" pitchFamily="18" charset="0"/>
              </a:rPr>
              <a:t>until I tell you to stop </a:t>
            </a:r>
            <a:r>
              <a:rPr lang="en-US" sz="4000" dirty="0">
                <a:effectLst/>
                <a:ea typeface="Calibri" panose="020F0502020204030204" pitchFamily="34" charset="0"/>
                <a:cs typeface="Times New Roman" panose="02020603050405020304" pitchFamily="18" charset="0"/>
              </a:rPr>
              <a:t>and indicate if you want to pay </a:t>
            </a:r>
            <a:r>
              <a:rPr lang="en-US" sz="4000" b="1" dirty="0">
                <a:effectLst/>
                <a:ea typeface="Calibri" panose="020F0502020204030204" pitchFamily="34" charset="0"/>
                <a:cs typeface="Times New Roman" panose="02020603050405020304" pitchFamily="18" charset="0"/>
              </a:rPr>
              <a:t>monthly</a:t>
            </a:r>
            <a:r>
              <a:rPr lang="en-US" sz="4000" dirty="0">
                <a:effectLst/>
                <a:ea typeface="Calibri" panose="020F0502020204030204" pitchFamily="34" charset="0"/>
                <a:cs typeface="Times New Roman" panose="02020603050405020304" pitchFamily="18" charset="0"/>
              </a:rPr>
              <a:t> or </a:t>
            </a:r>
            <a:r>
              <a:rPr lang="en-US" sz="4000" b="1" dirty="0">
                <a:effectLst/>
                <a:ea typeface="Calibri" panose="020F0502020204030204" pitchFamily="34" charset="0"/>
                <a:cs typeface="Times New Roman" panose="02020603050405020304" pitchFamily="18" charset="0"/>
              </a:rPr>
              <a:t>quarterly.</a:t>
            </a:r>
          </a:p>
        </p:txBody>
      </p:sp>
      <p:pic>
        <p:nvPicPr>
          <p:cNvPr id="8" name="Picture 7" descr="A gift card with a red and white and black text&#10;&#10;Description automatically generated">
            <a:extLst>
              <a:ext uri="{FF2B5EF4-FFF2-40B4-BE49-F238E27FC236}">
                <a16:creationId xmlns:a16="http://schemas.microsoft.com/office/drawing/2014/main" id="{35BC7208-5328-1E0E-3433-2ADA26CD4A9A}"/>
              </a:ext>
            </a:extLst>
          </p:cNvPr>
          <p:cNvPicPr>
            <a:picLocks noChangeAspect="1"/>
          </p:cNvPicPr>
          <p:nvPr/>
        </p:nvPicPr>
        <p:blipFill>
          <a:blip r:embed="rId2"/>
          <a:stretch>
            <a:fillRect/>
          </a:stretch>
        </p:blipFill>
        <p:spPr>
          <a:xfrm>
            <a:off x="3950718" y="822102"/>
            <a:ext cx="8210175" cy="513135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E77BE651-9372-1315-172F-602331F8C090}"/>
              </a:ext>
            </a:extLst>
          </p:cNvPr>
          <p:cNvSpPr txBox="1"/>
          <p:nvPr/>
        </p:nvSpPr>
        <p:spPr>
          <a:xfrm>
            <a:off x="5290259" y="2495490"/>
            <a:ext cx="913029" cy="400110"/>
          </a:xfrm>
          <a:prstGeom prst="rect">
            <a:avLst/>
          </a:prstGeom>
          <a:noFill/>
        </p:spPr>
        <p:txBody>
          <a:bodyPr wrap="square" rtlCol="0">
            <a:spAutoFit/>
          </a:bodyPr>
          <a:lstStyle/>
          <a:p>
            <a:r>
              <a:rPr lang="en-US" sz="2000" spc="300" dirty="0">
                <a:solidFill>
                  <a:schemeClr val="accent6">
                    <a:lumMod val="75000"/>
                  </a:schemeClr>
                </a:solidFill>
              </a:rPr>
              <a:t>1,000</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2" name="Ink 11">
                <a:extLst>
                  <a:ext uri="{FF2B5EF4-FFF2-40B4-BE49-F238E27FC236}">
                    <a16:creationId xmlns:a16="http://schemas.microsoft.com/office/drawing/2014/main" id="{1D6DA23E-B8C4-721E-72F6-71651557C580}"/>
                  </a:ext>
                </a:extLst>
              </p14:cNvPr>
              <p14:cNvContentPartPr/>
              <p14:nvPr/>
            </p14:nvContentPartPr>
            <p14:xfrm>
              <a:off x="9281542" y="3037837"/>
              <a:ext cx="429480" cy="364680"/>
            </p14:xfrm>
          </p:contentPart>
        </mc:Choice>
        <mc:Fallback xmlns="">
          <p:pic>
            <p:nvPicPr>
              <p:cNvPr id="12" name="Ink 11">
                <a:extLst>
                  <a:ext uri="{FF2B5EF4-FFF2-40B4-BE49-F238E27FC236}">
                    <a16:creationId xmlns:a16="http://schemas.microsoft.com/office/drawing/2014/main" id="{1D6DA23E-B8C4-721E-72F6-71651557C580}"/>
                  </a:ext>
                </a:extLst>
              </p:cNvPr>
              <p:cNvPicPr/>
              <p:nvPr/>
            </p:nvPicPr>
            <p:blipFill>
              <a:blip r:embed="rId4"/>
              <a:stretch>
                <a:fillRect/>
              </a:stretch>
            </p:blipFill>
            <p:spPr>
              <a:xfrm>
                <a:off x="9245902" y="3001837"/>
                <a:ext cx="501120" cy="436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3" name="Ink 12">
                <a:extLst>
                  <a:ext uri="{FF2B5EF4-FFF2-40B4-BE49-F238E27FC236}">
                    <a16:creationId xmlns:a16="http://schemas.microsoft.com/office/drawing/2014/main" id="{2EA2B769-5975-CBF8-A373-6259272C6E0B}"/>
                  </a:ext>
                </a:extLst>
              </p14:cNvPr>
              <p14:cNvContentPartPr/>
              <p14:nvPr/>
            </p14:nvContentPartPr>
            <p14:xfrm>
              <a:off x="10114582" y="3434197"/>
              <a:ext cx="528480" cy="203400"/>
            </p14:xfrm>
          </p:contentPart>
        </mc:Choice>
        <mc:Fallback xmlns="">
          <p:pic>
            <p:nvPicPr>
              <p:cNvPr id="13" name="Ink 12">
                <a:extLst>
                  <a:ext uri="{FF2B5EF4-FFF2-40B4-BE49-F238E27FC236}">
                    <a16:creationId xmlns:a16="http://schemas.microsoft.com/office/drawing/2014/main" id="{2EA2B769-5975-CBF8-A373-6259272C6E0B}"/>
                  </a:ext>
                </a:extLst>
              </p:cNvPr>
              <p:cNvPicPr/>
              <p:nvPr/>
            </p:nvPicPr>
            <p:blipFill>
              <a:blip r:embed="rId6"/>
              <a:stretch>
                <a:fillRect/>
              </a:stretch>
            </p:blipFill>
            <p:spPr>
              <a:xfrm>
                <a:off x="10108462" y="3428077"/>
                <a:ext cx="540720" cy="215640"/>
              </a:xfrm>
              <a:prstGeom prst="rect">
                <a:avLst/>
              </a:prstGeom>
            </p:spPr>
          </p:pic>
        </mc:Fallback>
      </mc:AlternateContent>
    </p:spTree>
    <p:extLst>
      <p:ext uri="{BB962C8B-B14F-4D97-AF65-F5344CB8AC3E}">
        <p14:creationId xmlns:p14="http://schemas.microsoft.com/office/powerpoint/2010/main" val="54980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AngleLinesVTI">
  <a:themeElements>
    <a:clrScheme name="AnalogousFromRegularSeed_2SEEDS">
      <a:dk1>
        <a:srgbClr val="000000"/>
      </a:dk1>
      <a:lt1>
        <a:srgbClr val="FFFFFF"/>
      </a:lt1>
      <a:dk2>
        <a:srgbClr val="3D2229"/>
      </a:dk2>
      <a:lt2>
        <a:srgbClr val="E2E5E8"/>
      </a:lt2>
      <a:accent1>
        <a:srgbClr val="D56A17"/>
      </a:accent1>
      <a:accent2>
        <a:srgbClr val="E72D29"/>
      </a:accent2>
      <a:accent3>
        <a:srgbClr val="B8A221"/>
      </a:accent3>
      <a:accent4>
        <a:srgbClr val="14B4A3"/>
      </a:accent4>
      <a:accent5>
        <a:srgbClr val="29ADE7"/>
      </a:accent5>
      <a:accent6>
        <a:srgbClr val="174CD5"/>
      </a:accent6>
      <a:hlink>
        <a:srgbClr val="3F87BF"/>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docProps/app.xml><?xml version="1.0" encoding="utf-8"?>
<Properties xmlns="http://schemas.openxmlformats.org/officeDocument/2006/extended-properties" xmlns:vt="http://schemas.openxmlformats.org/officeDocument/2006/docPropsVTypes">
  <TotalTime>238</TotalTime>
  <Words>400</Words>
  <Application>Microsoft Office PowerPoint</Application>
  <PresentationFormat>Widescreen</PresentationFormat>
  <Paragraphs>23</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Univers Condensed Light</vt:lpstr>
      <vt:lpstr>Walbaum Display Light</vt:lpstr>
      <vt:lpstr>AngleLinesVTI</vt:lpstr>
      <vt:lpstr>In Pew process</vt:lpstr>
      <vt:lpstr>Each of us is called to share our gifts in support of the Church. We must first support our parish, then our archdiocese, and then the Church throughout the world.   The Annual Appeal of the Archdiocese of Atlanta not only funds the Programs  of the archdiocese, but it also funds services that are of great help to the ministries right here in our parish. </vt:lpstr>
      <vt:lpstr>Pledge Card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Pew process</dc:title>
  <dc:creator>Krysten Hardee</dc:creator>
  <cp:lastModifiedBy>Krysten Maranville</cp:lastModifiedBy>
  <cp:revision>4</cp:revision>
  <dcterms:created xsi:type="dcterms:W3CDTF">2024-01-19T13:44:33Z</dcterms:created>
  <dcterms:modified xsi:type="dcterms:W3CDTF">2024-01-23T16:02:37Z</dcterms:modified>
</cp:coreProperties>
</file>