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wmf" ContentType="image/x-wmf"/>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34"/>
  </p:notesMasterIdLst>
  <p:handoutMasterIdLst>
    <p:handoutMasterId r:id="rId35"/>
  </p:handoutMasterIdLst>
  <p:sldIdLst>
    <p:sldId id="256" r:id="rId3"/>
    <p:sldId id="315" r:id="rId4"/>
    <p:sldId id="303" r:id="rId5"/>
    <p:sldId id="304" r:id="rId6"/>
    <p:sldId id="284" r:id="rId7"/>
    <p:sldId id="285" r:id="rId8"/>
    <p:sldId id="305" r:id="rId9"/>
    <p:sldId id="286" r:id="rId10"/>
    <p:sldId id="310" r:id="rId11"/>
    <p:sldId id="306" r:id="rId12"/>
    <p:sldId id="311" r:id="rId13"/>
    <p:sldId id="312" r:id="rId14"/>
    <p:sldId id="287" r:id="rId15"/>
    <p:sldId id="314" r:id="rId16"/>
    <p:sldId id="288" r:id="rId17"/>
    <p:sldId id="289" r:id="rId18"/>
    <p:sldId id="307" r:id="rId19"/>
    <p:sldId id="290" r:id="rId20"/>
    <p:sldId id="291" r:id="rId21"/>
    <p:sldId id="293" r:id="rId22"/>
    <p:sldId id="294" r:id="rId23"/>
    <p:sldId id="295" r:id="rId24"/>
    <p:sldId id="297" r:id="rId25"/>
    <p:sldId id="313" r:id="rId26"/>
    <p:sldId id="298" r:id="rId27"/>
    <p:sldId id="299" r:id="rId28"/>
    <p:sldId id="300" r:id="rId29"/>
    <p:sldId id="301" r:id="rId30"/>
    <p:sldId id="302" r:id="rId31"/>
    <p:sldId id="308" r:id="rId32"/>
    <p:sldId id="309"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liam L. Clarke" initials="WLC" lastIdx="1" clrIdx="0">
    <p:extLst>
      <p:ext uri="{19B8F6BF-5375-455C-9EA6-DF929625EA0E}">
        <p15:presenceInfo xmlns:p15="http://schemas.microsoft.com/office/powerpoint/2012/main" userId="S-1-5-21-317358909-370730199-2441646227-99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15" d="100"/>
          <a:sy n="115" d="100"/>
        </p:scale>
        <p:origin x="1476" y="108"/>
      </p:cViewPr>
      <p:guideLst>
        <p:guide orient="horz" pos="2160"/>
        <p:guide pos="2880"/>
      </p:guideLst>
    </p:cSldViewPr>
  </p:slideViewPr>
  <p:notesTextViewPr>
    <p:cViewPr>
      <p:scale>
        <a:sx n="1" d="1"/>
        <a:sy n="1" d="1"/>
      </p:scale>
      <p:origin x="0" y="0"/>
    </p:cViewPr>
  </p:notesTextViewPr>
  <p:sorterViewPr>
    <p:cViewPr>
      <p:scale>
        <a:sx n="100" d="100"/>
        <a:sy n="100" d="100"/>
      </p:scale>
      <p:origin x="0" y="-331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16T10:31:46.006"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Achieving Life Balance</a:t>
            </a:r>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smtClean="0"/>
              <a:t>Office of Formation &amp; Discipleship   Archdiocese of Atlanta</a:t>
            </a:r>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F9D2175-913C-4E33-906D-4B5DB1DDF981}" type="slidenum">
              <a:rPr lang="en-US" smtClean="0"/>
              <a:t>‹#›</a:t>
            </a:fld>
            <a:endParaRPr lang="en-US" dirty="0"/>
          </a:p>
        </p:txBody>
      </p:sp>
    </p:spTree>
    <p:extLst>
      <p:ext uri="{BB962C8B-B14F-4D97-AF65-F5344CB8AC3E}">
        <p14:creationId xmlns:p14="http://schemas.microsoft.com/office/powerpoint/2010/main" val="371206012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smtClean="0"/>
              <a:t>Achieving Life Balance</a:t>
            </a: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smtClean="0"/>
              <a:t>Office of Formation &amp; Discipleship   Archdiocese of Atlanta</a:t>
            </a: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B23500EC-4ED5-44FB-B5F8-AFEA4CC93523}" type="slidenum">
              <a:rPr lang="en-US" smtClean="0"/>
              <a:t>‹#›</a:t>
            </a:fld>
            <a:endParaRPr lang="en-US" dirty="0"/>
          </a:p>
        </p:txBody>
      </p:sp>
    </p:spTree>
    <p:extLst>
      <p:ext uri="{BB962C8B-B14F-4D97-AF65-F5344CB8AC3E}">
        <p14:creationId xmlns:p14="http://schemas.microsoft.com/office/powerpoint/2010/main" val="241781522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wclarke@archatl.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Achieving Life Balance</a:t>
            </a:r>
            <a:endParaRPr lang="en-US" dirty="0"/>
          </a:p>
        </p:txBody>
      </p:sp>
      <p:sp>
        <p:nvSpPr>
          <p:cNvPr id="5" name="Footer Placeholder 4"/>
          <p:cNvSpPr>
            <a:spLocks noGrp="1"/>
          </p:cNvSpPr>
          <p:nvPr>
            <p:ph type="ftr" sz="quarter" idx="11"/>
          </p:nvPr>
        </p:nvSpPr>
        <p:spPr/>
        <p:txBody>
          <a:bodyPr/>
          <a:lstStyle/>
          <a:p>
            <a:r>
              <a:rPr lang="en-US"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B23500EC-4ED5-44FB-B5F8-AFEA4CC93523}" type="slidenum">
              <a:rPr lang="en-US" smtClean="0"/>
              <a:t>25</a:t>
            </a:fld>
            <a:endParaRPr lang="en-US" dirty="0"/>
          </a:p>
        </p:txBody>
      </p:sp>
      <p:sp>
        <p:nvSpPr>
          <p:cNvPr id="7" name="Date Placeholder 6"/>
          <p:cNvSpPr>
            <a:spLocks noGrp="1"/>
          </p:cNvSpPr>
          <p:nvPr>
            <p:ph type="dt" idx="13"/>
          </p:nvPr>
        </p:nvSpPr>
        <p:spPr/>
        <p:txBody>
          <a:bodyPr/>
          <a:lstStyle/>
          <a:p>
            <a:endParaRPr lang="en-US" dirty="0"/>
          </a:p>
        </p:txBody>
      </p:sp>
    </p:spTree>
    <p:extLst>
      <p:ext uri="{BB962C8B-B14F-4D97-AF65-F5344CB8AC3E}">
        <p14:creationId xmlns:p14="http://schemas.microsoft.com/office/powerpoint/2010/main" val="204212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If you have any questions or desire additional information, you can contact me, Bill Clarke, on my direct line</a:t>
            </a:r>
          </a:p>
          <a:p>
            <a:endParaRPr lang="en-US" sz="1600" dirty="0"/>
          </a:p>
          <a:p>
            <a:r>
              <a:rPr lang="en-US" sz="1600" dirty="0"/>
              <a:t>(404) 920-7635</a:t>
            </a:r>
          </a:p>
          <a:p>
            <a:endParaRPr lang="en-US" sz="1600" dirty="0"/>
          </a:p>
          <a:p>
            <a:r>
              <a:rPr lang="en-US" sz="1600" dirty="0"/>
              <a:t>Or by email at</a:t>
            </a:r>
          </a:p>
          <a:p>
            <a:endParaRPr lang="en-US" sz="1600" dirty="0"/>
          </a:p>
          <a:p>
            <a:endParaRPr lang="en-US" sz="1600" dirty="0"/>
          </a:p>
          <a:p>
            <a:r>
              <a:rPr lang="en-US" sz="1600" dirty="0">
                <a:hlinkClick r:id="rId3"/>
              </a:rPr>
              <a:t>wclarke@archatl.com</a:t>
            </a:r>
            <a:r>
              <a:rPr lang="en-US" sz="1600" dirty="0"/>
              <a: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47271-565D-432C-B126-281CAD328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Office of Formation &amp; Discipleship          Catholic Archdiocese of Atlanta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a:ea typeface="+mn-ea"/>
                <a:cs typeface="+mn-cs"/>
              </a:rPr>
              <a:t>Achieving Life Balance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Date Placeholder 7"/>
          <p:cNvSpPr>
            <a:spLocks noGrp="1"/>
          </p:cNvSpPr>
          <p:nvPr>
            <p:ph type="dt"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5410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Thank you…gracias!</a:t>
            </a:r>
          </a:p>
          <a:p>
            <a:endParaRPr lang="en-US" sz="1600" dirty="0"/>
          </a:p>
          <a:p>
            <a:r>
              <a:rPr lang="en-US" sz="1600" dirty="0"/>
              <a:t>Thank you also for you commitment to your personal and professional skills development</a:t>
            </a:r>
          </a:p>
          <a:p>
            <a:endParaRPr lang="en-US" sz="1600" dirty="0"/>
          </a:p>
          <a:p>
            <a:r>
              <a:rPr lang="en-US" sz="1600" dirty="0"/>
              <a:t>I pray that this program on Dealing with Adversity will help you better deal with challenges in the future</a:t>
            </a:r>
          </a:p>
          <a:p>
            <a:endParaRPr lang="en-US" sz="1600" dirty="0"/>
          </a:p>
          <a:p>
            <a:r>
              <a:rPr lang="en-US" sz="1600" dirty="0"/>
              <a:t>God bless you!</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solidFill>
                <a:effectLst/>
                <a:uLnTx/>
                <a:uFillTx/>
                <a:latin typeface="Calibri"/>
                <a:ea typeface="+mn-ea"/>
                <a:cs typeface="+mn-cs"/>
              </a:rPr>
              <a:t>Achieving Life Balance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Office of Formation &amp; Discipleship          Catholic Archdiocese of Atlanta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3500EC-4ED5-44FB-B5F8-AFEA4CC9352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Date Placeholder 7"/>
          <p:cNvSpPr>
            <a:spLocks noGrp="1"/>
          </p:cNvSpPr>
          <p:nvPr>
            <p:ph type="dt"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2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2673A76-4ED3-4F69-B14D-7D7CFB874A2A}"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12FD3E-E50F-4A7B-A4F1-E9858DE8A5AE}"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15DB0-DC25-4055-9C79-AE2CF1A7C6DB}"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E61A4E5-B20C-4860-AEDC-705E437C4041}"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53525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09A25E-80B4-4F8C-B0AF-8D4669A0CB55}"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106961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1D7E3-E8E8-46C4-B2A1-53C376EA7B17}"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298284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0C10D4-D82E-44D3-A5EC-7E0145AE08D3}" type="datetime1">
              <a:rPr lang="en-US" smtClean="0"/>
              <a:t>5/23/2018</a:t>
            </a:fld>
            <a:endParaRPr lang="en-US" dirty="0"/>
          </a:p>
        </p:txBody>
      </p:sp>
      <p:sp>
        <p:nvSpPr>
          <p:cNvPr id="6" name="Footer Placeholder 5"/>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7" name="Slide Number Placeholder 6"/>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3285750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3604F5-2BDD-42BA-AECF-B5FA7E6C35BD}" type="datetime1">
              <a:rPr lang="en-US" smtClean="0"/>
              <a:t>5/23/2018</a:t>
            </a:fld>
            <a:endParaRPr lang="en-US" dirty="0"/>
          </a:p>
        </p:txBody>
      </p:sp>
      <p:sp>
        <p:nvSpPr>
          <p:cNvPr id="8" name="Footer Placeholder 7"/>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9" name="Slide Number Placeholder 8"/>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2209005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299F31-BBD0-49F5-9A6C-34554F6035CB}" type="datetime1">
              <a:rPr lang="en-US" smtClean="0"/>
              <a:t>5/23/2018</a:t>
            </a:fld>
            <a:endParaRPr lang="en-US" dirty="0"/>
          </a:p>
        </p:txBody>
      </p:sp>
      <p:sp>
        <p:nvSpPr>
          <p:cNvPr id="4" name="Footer Placeholder 3"/>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3618546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9B2D2-0FDD-41AE-BB31-9FF5C2121958}" type="datetime1">
              <a:rPr lang="en-US" smtClean="0"/>
              <a:t>5/23/2018</a:t>
            </a:fld>
            <a:endParaRPr lang="en-US" dirty="0"/>
          </a:p>
        </p:txBody>
      </p:sp>
      <p:sp>
        <p:nvSpPr>
          <p:cNvPr id="3" name="Footer Placeholder 2"/>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4" name="Slide Number Placeholder 3"/>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426738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09F930-DF5D-4A5B-B393-24E43FC37FFF}" type="datetime1">
              <a:rPr lang="en-US" smtClean="0"/>
              <a:t>5/23/2018</a:t>
            </a:fld>
            <a:endParaRPr lang="en-US" dirty="0"/>
          </a:p>
        </p:txBody>
      </p:sp>
      <p:sp>
        <p:nvSpPr>
          <p:cNvPr id="6" name="Footer Placeholder 5"/>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7" name="Slide Number Placeholder 6"/>
          <p:cNvSpPr>
            <a:spLocks noGrp="1"/>
          </p:cNvSpPr>
          <p:nvPr>
            <p:ph type="sldNum" sz="quarter" idx="12"/>
          </p:nvPr>
        </p:nvSpPr>
        <p:spPr/>
        <p:txBody>
          <a:bodyPr/>
          <a:lstStyle/>
          <a:p>
            <a:fld id="{5DC8B179-68B6-472F-86CC-34DC35BC591E}"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82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E642B8-3C18-47A1-92E8-23D7079B21C7}"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5AC3306-6F86-41BF-8932-8FE627AD16ED}" type="datetime1">
              <a:rPr lang="en-US" smtClean="0"/>
              <a:t>5/23/2018</a:t>
            </a:fld>
            <a:endParaRPr lang="en-US" dirty="0"/>
          </a:p>
        </p:txBody>
      </p:sp>
      <p:sp>
        <p:nvSpPr>
          <p:cNvPr id="9" name="Slide Number Placeholder 8"/>
          <p:cNvSpPr>
            <a:spLocks noGrp="1"/>
          </p:cNvSpPr>
          <p:nvPr>
            <p:ph type="sldNum" sz="quarter" idx="11"/>
          </p:nvPr>
        </p:nvSpPr>
        <p:spPr/>
        <p:txBody>
          <a:bodyPr/>
          <a:lstStyle/>
          <a:p>
            <a:fld id="{5DC8B179-68B6-472F-86CC-34DC35BC591E}" type="slidenum">
              <a:rPr lang="en-US" smtClean="0"/>
              <a:t>‹#›</a:t>
            </a:fld>
            <a:endParaRPr lang="en-US" dirty="0"/>
          </a:p>
        </p:txBody>
      </p:sp>
      <p:sp>
        <p:nvSpPr>
          <p:cNvPr id="10" name="Footer Placeholder 9"/>
          <p:cNvSpPr>
            <a:spLocks noGrp="1"/>
          </p:cNvSpPr>
          <p:nvPr>
            <p:ph type="ftr" sz="quarter" idx="12"/>
          </p:nvPr>
        </p:nvSpPr>
        <p:spPr/>
        <p:txBody>
          <a:bodyPr/>
          <a:lstStyle/>
          <a:p>
            <a:r>
              <a:rPr lang="en-US" dirty="0" smtClean="0"/>
              <a:t>Office of Formation &amp; Discipleship  Archdiocese of Atlanta</a:t>
            </a:r>
            <a:endParaRPr lang="en-US" dirty="0"/>
          </a:p>
        </p:txBody>
      </p:sp>
    </p:spTree>
    <p:extLst>
      <p:ext uri="{BB962C8B-B14F-4D97-AF65-F5344CB8AC3E}">
        <p14:creationId xmlns:p14="http://schemas.microsoft.com/office/powerpoint/2010/main" val="3418245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82B6E8-139F-4CDD-B779-2EC0B5413BB0}"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3234040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DDB187-EE6F-4F1D-8C53-18C2831ACBDA}"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extLst>
      <p:ext uri="{BB962C8B-B14F-4D97-AF65-F5344CB8AC3E}">
        <p14:creationId xmlns:p14="http://schemas.microsoft.com/office/powerpoint/2010/main" val="1775722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E5189F-5E2A-4B7E-A13F-2840D7F6A1F0}" type="datetime1">
              <a:rPr lang="en-US" smtClean="0"/>
              <a:t>5/23/2018</a:t>
            </a:fld>
            <a:endParaRPr lang="en-US" dirty="0"/>
          </a:p>
        </p:txBody>
      </p:sp>
      <p:sp>
        <p:nvSpPr>
          <p:cNvPr id="5" name="Footer Placeholder 4"/>
          <p:cNvSpPr>
            <a:spLocks noGrp="1"/>
          </p:cNvSpPr>
          <p:nvPr>
            <p:ph type="ftr" sz="quarter" idx="11"/>
          </p:nvPr>
        </p:nvSpPr>
        <p:spPr/>
        <p:txBody>
          <a:bodyPr/>
          <a:lstStyle/>
          <a:p>
            <a:r>
              <a:rPr lang="en-US"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4AC598-FABF-4F52-B122-91E39A035C65}" type="datetime1">
              <a:rPr lang="en-US" smtClean="0"/>
              <a:t>5/23/2018</a:t>
            </a:fld>
            <a:endParaRPr lang="en-US" dirty="0"/>
          </a:p>
        </p:txBody>
      </p:sp>
      <p:sp>
        <p:nvSpPr>
          <p:cNvPr id="6" name="Footer Placeholder 5"/>
          <p:cNvSpPr>
            <a:spLocks noGrp="1"/>
          </p:cNvSpPr>
          <p:nvPr>
            <p:ph type="ftr" sz="quarter" idx="11"/>
          </p:nvPr>
        </p:nvSpPr>
        <p:spPr/>
        <p:txBody>
          <a:bodyPr/>
          <a:lstStyle/>
          <a:p>
            <a:r>
              <a:rPr lang="en-US" smtClean="0"/>
              <a:t>Office of Formation &amp; Discipleship, Archdiocese of Atlanta</a:t>
            </a:r>
            <a:endParaRPr lang="en-US" dirty="0"/>
          </a:p>
        </p:txBody>
      </p:sp>
      <p:sp>
        <p:nvSpPr>
          <p:cNvPr id="7" name="Slide Number Placeholder 6"/>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404C0C-6294-4B22-B355-42EFCA2C8F89}" type="datetime1">
              <a:rPr lang="en-US" smtClean="0"/>
              <a:t>5/23/2018</a:t>
            </a:fld>
            <a:endParaRPr lang="en-US" dirty="0"/>
          </a:p>
        </p:txBody>
      </p:sp>
      <p:sp>
        <p:nvSpPr>
          <p:cNvPr id="8" name="Footer Placeholder 7"/>
          <p:cNvSpPr>
            <a:spLocks noGrp="1"/>
          </p:cNvSpPr>
          <p:nvPr>
            <p:ph type="ftr" sz="quarter" idx="11"/>
          </p:nvPr>
        </p:nvSpPr>
        <p:spPr/>
        <p:txBody>
          <a:bodyPr/>
          <a:lstStyle/>
          <a:p>
            <a:r>
              <a:rPr lang="en-US" smtClean="0"/>
              <a:t>Office of Formation &amp; Discipleship, Archdiocese of Atlanta</a:t>
            </a:r>
            <a:endParaRPr lang="en-US" dirty="0"/>
          </a:p>
        </p:txBody>
      </p:sp>
      <p:sp>
        <p:nvSpPr>
          <p:cNvPr id="9" name="Slide Number Placeholder 8"/>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DCBFA5-14CA-4781-AC0F-A8E0CA3E2488}" type="datetime1">
              <a:rPr lang="en-US" smtClean="0"/>
              <a:t>5/23/2018</a:t>
            </a:fld>
            <a:endParaRPr lang="en-US" dirty="0"/>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41280E-3623-4BC2-826E-6531D922EA9C}" type="datetime1">
              <a:rPr lang="en-US" smtClean="0"/>
              <a:t>5/23/2018</a:t>
            </a:fld>
            <a:endParaRPr lang="en-US" dirty="0"/>
          </a:p>
        </p:txBody>
      </p:sp>
      <p:sp>
        <p:nvSpPr>
          <p:cNvPr id="3" name="Footer Placeholder 2"/>
          <p:cNvSpPr>
            <a:spLocks noGrp="1"/>
          </p:cNvSpPr>
          <p:nvPr>
            <p:ph type="ftr" sz="quarter" idx="11"/>
          </p:nvPr>
        </p:nvSpPr>
        <p:spPr/>
        <p:txBody>
          <a:bodyPr/>
          <a:lstStyle/>
          <a:p>
            <a:r>
              <a:rPr lang="en-US" smtClean="0"/>
              <a:t>Office of Formation &amp; Discipleship, Archdiocese of Atlanta</a:t>
            </a:r>
            <a:endParaRPr lang="en-US" dirty="0"/>
          </a:p>
        </p:txBody>
      </p:sp>
      <p:sp>
        <p:nvSpPr>
          <p:cNvPr id="4" name="Slide Number Placeholder 3"/>
          <p:cNvSpPr>
            <a:spLocks noGrp="1"/>
          </p:cNvSpPr>
          <p:nvPr>
            <p:ph type="sldNum" sz="quarter" idx="12"/>
          </p:nvPr>
        </p:nvSpPr>
        <p:spPr/>
        <p:txBody>
          <a:bodyPr/>
          <a:lstStyle/>
          <a:p>
            <a:fld id="{5DC8B179-68B6-472F-86CC-34DC35BC591E}"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71056A-A47B-4825-87CC-1F4D4C83B5CD}" type="datetime1">
              <a:rPr lang="en-US" smtClean="0"/>
              <a:t>5/23/2018</a:t>
            </a:fld>
            <a:endParaRPr lang="en-US" dirty="0"/>
          </a:p>
        </p:txBody>
      </p:sp>
      <p:sp>
        <p:nvSpPr>
          <p:cNvPr id="6" name="Footer Placeholder 5"/>
          <p:cNvSpPr>
            <a:spLocks noGrp="1"/>
          </p:cNvSpPr>
          <p:nvPr>
            <p:ph type="ftr" sz="quarter" idx="11"/>
          </p:nvPr>
        </p:nvSpPr>
        <p:spPr/>
        <p:txBody>
          <a:bodyPr/>
          <a:lstStyle/>
          <a:p>
            <a:r>
              <a:rPr lang="en-US" smtClean="0"/>
              <a:t>Office of Formation &amp; Discipleship, Archdiocese of Atlanta</a:t>
            </a:r>
            <a:endParaRPr lang="en-US" dirty="0"/>
          </a:p>
        </p:txBody>
      </p:sp>
      <p:sp>
        <p:nvSpPr>
          <p:cNvPr id="7" name="Slide Number Placeholder 6"/>
          <p:cNvSpPr>
            <a:spLocks noGrp="1"/>
          </p:cNvSpPr>
          <p:nvPr>
            <p:ph type="sldNum" sz="quarter" idx="12"/>
          </p:nvPr>
        </p:nvSpPr>
        <p:spPr/>
        <p:txBody>
          <a:bodyPr/>
          <a:lstStyle/>
          <a:p>
            <a:fld id="{5DC8B179-68B6-472F-86CC-34DC35BC591E}" type="slidenum">
              <a:rPr lang="en-US" smtClean="0"/>
              <a:t>‹#›</a:t>
            </a:fld>
            <a:endParaRPr lang="en-US" dirty="0"/>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7E8943F-7463-4B5C-89FA-DCB9D34AFE5F}" type="datetime1">
              <a:rPr lang="en-US" smtClean="0"/>
              <a:t>5/23/2018</a:t>
            </a:fld>
            <a:endParaRPr lang="en-US" dirty="0"/>
          </a:p>
        </p:txBody>
      </p:sp>
      <p:sp>
        <p:nvSpPr>
          <p:cNvPr id="9" name="Slide Number Placeholder 8"/>
          <p:cNvSpPr>
            <a:spLocks noGrp="1"/>
          </p:cNvSpPr>
          <p:nvPr>
            <p:ph type="sldNum" sz="quarter" idx="11"/>
          </p:nvPr>
        </p:nvSpPr>
        <p:spPr/>
        <p:txBody>
          <a:bodyPr/>
          <a:lstStyle/>
          <a:p>
            <a:fld id="{5DC8B179-68B6-472F-86CC-34DC35BC591E}" type="slidenum">
              <a:rPr lang="en-US" smtClean="0"/>
              <a:t>‹#›</a:t>
            </a:fld>
            <a:endParaRPr lang="en-US" dirty="0"/>
          </a:p>
        </p:txBody>
      </p:sp>
      <p:sp>
        <p:nvSpPr>
          <p:cNvPr id="10" name="Footer Placeholder 9"/>
          <p:cNvSpPr>
            <a:spLocks noGrp="1"/>
          </p:cNvSpPr>
          <p:nvPr>
            <p:ph type="ftr" sz="quarter" idx="12"/>
          </p:nvPr>
        </p:nvSpPr>
        <p:spPr/>
        <p:txBody>
          <a:bodyPr/>
          <a:lstStyle/>
          <a:p>
            <a:r>
              <a:rPr lang="en-US" smtClean="0"/>
              <a:t>Office of Formation &amp; Discipleship, Archdiocese of Atlanta</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DC8B179-68B6-472F-86CC-34DC35BC591E}"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r>
              <a:rPr lang="en-US" smtClean="0"/>
              <a:t>Office of Formation &amp; Discipleship, Archdiocese of Atlanta</a:t>
            </a:r>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7FF1A2E-AA9F-41E6-8398-ACFB2194B110}" type="datetime1">
              <a:rPr lang="en-US" smtClean="0"/>
              <a:t>5/23/2018</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DC8B179-68B6-472F-86CC-34DC35BC591E}" type="slidenum">
              <a:rPr lang="en-US" smtClean="0"/>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r>
              <a:rPr lang="en-US" dirty="0" smtClean="0"/>
              <a:t>Office of Formation &amp; Discipleship  Archdiocese of Atlanta</a:t>
            </a:r>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E2092B3C-763E-45BD-92A6-B7F2E3F81ECC}" type="datetime1">
              <a:rPr lang="en-US" smtClean="0"/>
              <a:t>5/23/2018</a:t>
            </a:fld>
            <a:endParaRPr lang="en-US" dirty="0"/>
          </a:p>
        </p:txBody>
      </p:sp>
    </p:spTree>
    <p:extLst>
      <p:ext uri="{BB962C8B-B14F-4D97-AF65-F5344CB8AC3E}">
        <p14:creationId xmlns:p14="http://schemas.microsoft.com/office/powerpoint/2010/main" val="15330148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9.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1.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5.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4.png"/><Relationship Id="rId2" Type="http://schemas.microsoft.com/office/2007/relationships/media" Target="../media/media19.m4a"/><Relationship Id="rId1" Type="http://schemas.openxmlformats.org/officeDocument/2006/relationships/tags" Target="../tags/tag16.xml"/><Relationship Id="rId6" Type="http://schemas.openxmlformats.org/officeDocument/2006/relationships/image" Target="../media/image6.wmf"/><Relationship Id="rId5" Type="http://schemas.openxmlformats.org/officeDocument/2006/relationships/image" Target="../media/image5.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comments" Target="../comments/commen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hyperlink" Target="mailto:wclarke@archatl.co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7.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9.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ags" Target="../tags/tag20.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2" Type="http://schemas.microsoft.com/office/2007/relationships/media" Target="../media/media25.m4a"/><Relationship Id="rId1" Type="http://schemas.openxmlformats.org/officeDocument/2006/relationships/tags" Target="../tags/tag2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2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media" Target="../media/media29.m4a"/><Relationship Id="rId7" Type="http://schemas.openxmlformats.org/officeDocument/2006/relationships/image" Target="../media/image4.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7.png"/><Relationship Id="rId5" Type="http://schemas.openxmlformats.org/officeDocument/2006/relationships/slideLayout" Target="../slideLayouts/slideLayout5.xml"/><Relationship Id="rId4" Type="http://schemas.openxmlformats.org/officeDocument/2006/relationships/audio" Target="../media/media29.m4a"/></Relationships>
</file>

<file path=ppt/slides/_rels/slide29.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ags" Target="../tags/tag2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8.png"/><Relationship Id="rId5" Type="http://schemas.openxmlformats.org/officeDocument/2006/relationships/hyperlink" Target="mailto:wclarke@archatl.com" TargetMode="External"/><Relationship Id="rId4" Type="http://schemas.openxmlformats.org/officeDocument/2006/relationships/notesSlide" Target="../notesSlides/notesSlide2.xml"/></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1"/>
            <a:ext cx="7543800" cy="1752600"/>
          </a:xfrm>
        </p:spPr>
        <p:txBody>
          <a:bodyPr anchor="t"/>
          <a:lstStyle/>
          <a:p>
            <a:r>
              <a:rPr lang="en-US" sz="48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Achieving </a:t>
            </a:r>
            <a:br>
              <a:rPr lang="en-US" sz="48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br>
            <a:r>
              <a:rPr lang="en-US" sz="48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Life Balance</a:t>
            </a:r>
            <a:endParaRPr lang="en-US" sz="48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3" name="Subtitle 2"/>
          <p:cNvSpPr>
            <a:spLocks noGrp="1"/>
          </p:cNvSpPr>
          <p:nvPr>
            <p:ph type="subTitle" idx="1"/>
          </p:nvPr>
        </p:nvSpPr>
        <p:spPr>
          <a:xfrm>
            <a:off x="685800" y="4572000"/>
            <a:ext cx="6461760" cy="762000"/>
          </a:xfrm>
        </p:spPr>
        <p:txBody>
          <a:bodyPr>
            <a:normAutofit/>
          </a:bodyPr>
          <a:lstStyle/>
          <a:p>
            <a:r>
              <a:rPr lang="en-US" sz="18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Office of Formation &amp; Discipleship</a:t>
            </a:r>
          </a:p>
          <a:p>
            <a:r>
              <a:rPr lang="en-US" sz="18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Catholic Archdiocese of Atlanta</a:t>
            </a:r>
            <a:endParaRPr lang="en-US" sz="18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090571" y="1339640"/>
            <a:ext cx="1390188" cy="50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863" y="1590906"/>
            <a:ext cx="2257425" cy="212407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8711729"/>
      </p:ext>
    </p:extLst>
  </p:cSld>
  <p:clrMapOvr>
    <a:masterClrMapping/>
  </p:clrMapOvr>
  <mc:AlternateContent xmlns:mc="http://schemas.openxmlformats.org/markup-compatibility/2006">
    <mc:Choice xmlns:p14="http://schemas.microsoft.com/office/powerpoint/2010/main" Requires="p14">
      <p:transition spd="slow" p14:dur="2000" advTm="15593"/>
    </mc:Choice>
    <mc:Fallback>
      <p:transition spd="slow" advTm="1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nchor="t"/>
          <a:lstStyle/>
          <a:p>
            <a:pPr algn="ctr"/>
            <a:r>
              <a:rPr lang="en-US" sz="4000" b="1" dirty="0" smtClean="0">
                <a:solidFill>
                  <a:srgbClr val="FFC000"/>
                </a:solidFill>
                <a:effectLst>
                  <a:outerShdw blurRad="38100" dist="38100" dir="2700000" algn="tl">
                    <a:srgbClr val="000000">
                      <a:alpha val="43137"/>
                    </a:srgbClr>
                  </a:outerShdw>
                </a:effectLst>
              </a:rPr>
              <a:t>Spiritual Reality</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066800"/>
            <a:ext cx="7620000" cy="5334000"/>
          </a:xfrm>
        </p:spPr>
        <p:txBody>
          <a:bodyPr>
            <a:noAutofit/>
          </a:bodyPr>
          <a:lstStyle/>
          <a:p>
            <a:pPr marL="114300" indent="0" algn="ctr">
              <a:spcBef>
                <a:spcPts val="0"/>
              </a:spcBef>
              <a:buNone/>
            </a:pPr>
            <a:r>
              <a:rPr lang="en-US" sz="3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Preoccupation with Personal and Work  activities reduces the time we spend on spiritual growth</a:t>
            </a:r>
          </a:p>
          <a:p>
            <a:pPr marL="114300" indent="0">
              <a:spcBef>
                <a:spcPts val="0"/>
              </a:spcBef>
              <a:buNone/>
            </a:pPr>
            <a:endParaRPr lang="en-US" sz="1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a:p>
            <a:pPr algn="ctr">
              <a:spcBef>
                <a:spcPts val="0"/>
              </a:spcBef>
            </a:pPr>
            <a:r>
              <a:rPr lang="en-US" sz="3000" b="1" dirty="0" smtClean="0">
                <a:ln w="0"/>
                <a:solidFill>
                  <a:schemeClr val="accent1"/>
                </a:solidFill>
                <a:effectLst>
                  <a:outerShdw blurRad="38100" dist="25400" dir="5400000" algn="ctr" rotWithShape="0">
                    <a:srgbClr val="6E747A">
                      <a:alpha val="43000"/>
                    </a:srgbClr>
                  </a:outerShdw>
                </a:effectLst>
              </a:rPr>
              <a:t>Unintentionally relegate spiritual issues </a:t>
            </a:r>
            <a:r>
              <a:rPr lang="en-US" sz="3000" b="1" dirty="0">
                <a:ln w="0"/>
                <a:solidFill>
                  <a:schemeClr val="accent1"/>
                </a:solidFill>
                <a:effectLst>
                  <a:outerShdw blurRad="38100" dist="25400" dir="5400000" algn="ctr" rotWithShape="0">
                    <a:srgbClr val="6E747A">
                      <a:alpha val="43000"/>
                    </a:srgbClr>
                  </a:outerShdw>
                </a:effectLst>
              </a:rPr>
              <a:t>to lesser priority and time allocation</a:t>
            </a:r>
            <a:endParaRPr lang="en-US" sz="3000" b="1" dirty="0" smtClean="0">
              <a:ln w="0"/>
              <a:solidFill>
                <a:schemeClr val="accent1"/>
              </a:solidFill>
              <a:effectLst>
                <a:outerShdw blurRad="38100" dist="25400" dir="5400000" algn="ctr" rotWithShape="0">
                  <a:srgbClr val="6E747A">
                    <a:alpha val="43000"/>
                  </a:srgbClr>
                </a:outerShdw>
              </a:effectLst>
            </a:endParaRPr>
          </a:p>
          <a:p>
            <a:pPr algn="ctr">
              <a:spcBef>
                <a:spcPts val="0"/>
              </a:spcBef>
            </a:pPr>
            <a:r>
              <a:rPr lang="en-US" sz="3000" b="1" dirty="0" smtClean="0">
                <a:ln w="0"/>
                <a:solidFill>
                  <a:srgbClr val="FFC000"/>
                </a:solidFill>
                <a:effectLst>
                  <a:outerShdw blurRad="38100" dist="38100" dir="2700000" algn="tl">
                    <a:srgbClr val="000000">
                      <a:alpha val="43137"/>
                    </a:srgbClr>
                  </a:outerShdw>
                </a:effectLst>
              </a:rPr>
              <a:t>What suffers? </a:t>
            </a:r>
          </a:p>
          <a:p>
            <a:pPr marL="411480" lvl="1" indent="0" algn="ctr">
              <a:spcBef>
                <a:spcPts val="0"/>
              </a:spcBef>
              <a:buNone/>
            </a:pPr>
            <a:r>
              <a:rPr lang="en-US" sz="3000" b="1" dirty="0" smtClean="0">
                <a:ln w="0"/>
                <a:solidFill>
                  <a:srgbClr val="FFC000"/>
                </a:solidFill>
                <a:effectLst>
                  <a:outerShdw blurRad="38100" dist="38100" dir="2700000" algn="tl">
                    <a:srgbClr val="000000">
                      <a:alpha val="43137"/>
                    </a:srgbClr>
                  </a:outerShdw>
                </a:effectLst>
              </a:rPr>
              <a:t>Personal &amp;</a:t>
            </a:r>
            <a:r>
              <a:rPr lang="en-US" sz="3000" b="1" dirty="0">
                <a:ln w="0"/>
                <a:solidFill>
                  <a:srgbClr val="FFC000"/>
                </a:solidFill>
                <a:effectLst>
                  <a:outerShdw blurRad="38100" dist="38100" dir="2700000" algn="tl">
                    <a:srgbClr val="000000">
                      <a:alpha val="43137"/>
                    </a:srgbClr>
                  </a:outerShdw>
                </a:effectLst>
              </a:rPr>
              <a:t> </a:t>
            </a:r>
            <a:r>
              <a:rPr lang="en-US" sz="3000" b="1" dirty="0" smtClean="0">
                <a:ln w="0"/>
                <a:solidFill>
                  <a:srgbClr val="FFC000"/>
                </a:solidFill>
                <a:effectLst>
                  <a:outerShdw blurRad="38100" dist="38100" dir="2700000" algn="tl">
                    <a:srgbClr val="000000">
                      <a:alpha val="43137"/>
                    </a:srgbClr>
                  </a:outerShdw>
                </a:effectLst>
              </a:rPr>
              <a:t>family prayer</a:t>
            </a:r>
            <a:r>
              <a:rPr lang="en-US" sz="3000" b="1" dirty="0">
                <a:ln w="0"/>
                <a:solidFill>
                  <a:srgbClr val="FFC000"/>
                </a:solidFill>
                <a:effectLst>
                  <a:outerShdw blurRad="38100" dist="38100" dir="2700000" algn="tl">
                    <a:srgbClr val="000000">
                      <a:alpha val="43137"/>
                    </a:srgbClr>
                  </a:outerShdw>
                </a:effectLst>
              </a:rPr>
              <a:t>, sacraments, mass, Eucharist, </a:t>
            </a:r>
            <a:r>
              <a:rPr lang="en-US" sz="3000" b="1" dirty="0" smtClean="0">
                <a:ln w="0"/>
                <a:solidFill>
                  <a:srgbClr val="FFC000"/>
                </a:solidFill>
                <a:effectLst>
                  <a:outerShdw blurRad="38100" dist="38100" dir="2700000" algn="tl">
                    <a:srgbClr val="000000">
                      <a:alpha val="43137"/>
                    </a:srgbClr>
                  </a:outerShdw>
                </a:effectLst>
              </a:rPr>
              <a:t>family faith formation, charity</a:t>
            </a:r>
            <a:r>
              <a:rPr lang="en-US" sz="3000" b="1" dirty="0">
                <a:ln w="0"/>
                <a:solidFill>
                  <a:srgbClr val="FFC000"/>
                </a:solidFill>
                <a:effectLst>
                  <a:outerShdw blurRad="38100" dist="38100" dir="2700000" algn="tl">
                    <a:srgbClr val="000000">
                      <a:alpha val="43137"/>
                    </a:srgbClr>
                  </a:outerShdw>
                </a:effectLst>
              </a:rPr>
              <a:t>, </a:t>
            </a:r>
            <a:r>
              <a:rPr lang="en-US" sz="3000" b="1" dirty="0" smtClean="0">
                <a:ln w="0"/>
                <a:solidFill>
                  <a:srgbClr val="FFC000"/>
                </a:solidFill>
                <a:effectLst>
                  <a:outerShdw blurRad="38100" dist="38100" dir="2700000" algn="tl">
                    <a:srgbClr val="000000">
                      <a:alpha val="43137"/>
                    </a:srgbClr>
                  </a:outerShdw>
                </a:effectLst>
              </a:rPr>
              <a:t>evangelization</a:t>
            </a:r>
            <a:r>
              <a:rPr lang="en-US" sz="3000" b="1" dirty="0">
                <a:ln w="0"/>
                <a:solidFill>
                  <a:srgbClr val="FFC000"/>
                </a:solidFill>
                <a:effectLst>
                  <a:outerShdw blurRad="38100" dist="38100" dir="2700000" algn="tl">
                    <a:srgbClr val="000000">
                      <a:alpha val="43137"/>
                    </a:srgbClr>
                  </a:outerShdw>
                </a:effectLst>
              </a:rPr>
              <a:t>, </a:t>
            </a:r>
            <a:r>
              <a:rPr lang="en-US" sz="3000" b="1" dirty="0" smtClean="0">
                <a:ln w="0"/>
                <a:solidFill>
                  <a:srgbClr val="FFC000"/>
                </a:solidFill>
                <a:effectLst>
                  <a:outerShdw blurRad="38100" dist="38100" dir="2700000" algn="tl">
                    <a:srgbClr val="000000">
                      <a:alpha val="43137"/>
                    </a:srgbClr>
                  </a:outerShdw>
                </a:effectLst>
              </a:rPr>
              <a:t>stewardship, religious education, role model, etc.  ~</a:t>
            </a:r>
          </a:p>
          <a:p>
            <a:pPr marL="114300" indent="0">
              <a:spcBef>
                <a:spcPts val="0"/>
              </a:spcBef>
              <a:buNone/>
            </a:pPr>
            <a:endParaRPr lang="en-US" sz="2800" dirty="0">
              <a:solidFill>
                <a:srgbClr val="FFC000"/>
              </a:solidFill>
            </a:endParaRPr>
          </a:p>
        </p:txBody>
      </p:sp>
      <p:sp>
        <p:nvSpPr>
          <p:cNvPr id="6" name="Footer Placeholder 5"/>
          <p:cNvSpPr>
            <a:spLocks noGrp="1"/>
          </p:cNvSpPr>
          <p:nvPr>
            <p:ph type="ftr" sz="quarter" idx="11"/>
          </p:nvPr>
        </p:nvSpPr>
        <p:spPr/>
        <p:txBody>
          <a:bodyPr/>
          <a:lstStyle/>
          <a:p>
            <a:r>
              <a:rPr lang="en-US" smtClean="0"/>
              <a:t>Office of Formation &amp; Discipleship, Archdiocese of Atlanta</a:t>
            </a:r>
            <a:endParaRPr lang="en-US" dirty="0"/>
          </a:p>
        </p:txBody>
      </p:sp>
      <p:sp>
        <p:nvSpPr>
          <p:cNvPr id="7" name="Slide Number Placeholder 6"/>
          <p:cNvSpPr>
            <a:spLocks noGrp="1"/>
          </p:cNvSpPr>
          <p:nvPr>
            <p:ph type="sldNum" sz="quarter" idx="12"/>
          </p:nvPr>
        </p:nvSpPr>
        <p:spPr/>
        <p:txBody>
          <a:bodyPr/>
          <a:lstStyle/>
          <a:p>
            <a:fld id="{5DC8B179-68B6-472F-86CC-34DC35BC591E}" type="slidenum">
              <a:rPr lang="en-US" smtClean="0"/>
              <a:t>10</a:t>
            </a:fld>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31360692"/>
      </p:ext>
    </p:extLst>
  </p:cSld>
  <p:clrMapOvr>
    <a:masterClrMapping/>
  </p:clrMapOvr>
  <mc:AlternateContent xmlns:mc="http://schemas.openxmlformats.org/markup-compatibility/2006">
    <mc:Choice xmlns:p14="http://schemas.microsoft.com/office/powerpoint/2010/main" Requires="p14">
      <p:transition spd="slow" p14:dur="2000" advTm="62655"/>
    </mc:Choice>
    <mc:Fallback>
      <p:transition spd="slow" advTm="6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ctr"/>
            <a:r>
              <a:rPr lang="en-US" sz="4000" b="1" dirty="0" smtClean="0">
                <a:solidFill>
                  <a:srgbClr val="FFC000"/>
                </a:solidFill>
                <a:effectLst>
                  <a:outerShdw blurRad="38100" dist="38100" dir="2700000" algn="tl">
                    <a:srgbClr val="000000">
                      <a:alpha val="43137"/>
                    </a:srgbClr>
                  </a:outerShdw>
                </a:effectLst>
              </a:rPr>
              <a:t>Goal of SPIRITUAL Balance</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114300" lvl="0" indent="0" algn="ctr">
              <a:buClr>
                <a:srgbClr val="FDA023"/>
              </a:buClr>
              <a:buNone/>
            </a:pPr>
            <a:r>
              <a:rPr lang="en-US" sz="3600" b="1" dirty="0" smtClean="0">
                <a:solidFill>
                  <a:srgbClr val="FFC000"/>
                </a:solidFill>
                <a:effectLst>
                  <a:outerShdw blurRad="38100" dist="38100" dir="2700000" algn="tl">
                    <a:srgbClr val="000000">
                      <a:alpha val="43137"/>
                    </a:srgbClr>
                  </a:outerShdw>
                </a:effectLst>
              </a:rPr>
              <a:t>There is only ONE goal for spiritual balance…</a:t>
            </a:r>
            <a:endParaRPr lang="en-US" sz="3600" b="1" dirty="0">
              <a:solidFill>
                <a:srgbClr val="FFC000"/>
              </a:solidFill>
              <a:effectLst>
                <a:outerShdw blurRad="38100" dist="38100" dir="2700000" algn="tl">
                  <a:srgbClr val="000000">
                    <a:alpha val="43137"/>
                  </a:srgbClr>
                </a:outerShdw>
              </a:effectLst>
            </a:endParaRPr>
          </a:p>
          <a:p>
            <a:pPr marL="114300" lvl="0" indent="0">
              <a:buClr>
                <a:srgbClr val="FDA023"/>
              </a:buClr>
              <a:buNone/>
            </a:pPr>
            <a:endParaRPr lang="en-US" sz="1400" b="1" dirty="0" smtClean="0">
              <a:solidFill>
                <a:srgbClr val="FFC000"/>
              </a:solidFill>
              <a:effectLst>
                <a:outerShdw blurRad="38100" dist="38100" dir="2700000" algn="tl">
                  <a:srgbClr val="000000">
                    <a:alpha val="43137"/>
                  </a:srgbClr>
                </a:outerShdw>
              </a:effectLst>
            </a:endParaRPr>
          </a:p>
          <a:p>
            <a:pPr marL="114300" lvl="0" indent="0" algn="ctr">
              <a:buClr>
                <a:srgbClr val="FDA023"/>
              </a:buClr>
              <a:buNone/>
            </a:pPr>
            <a:r>
              <a:rPr lang="en-US" sz="3600" b="1" spc="50" dirty="0" smtClean="0">
                <a:ln w="9525" cmpd="sng">
                  <a:solidFill>
                    <a:schemeClr val="accent1"/>
                  </a:solidFill>
                  <a:prstDash val="solid"/>
                </a:ln>
                <a:solidFill>
                  <a:srgbClr val="70AD47">
                    <a:tint val="1000"/>
                  </a:srgbClr>
                </a:solidFill>
                <a:effectLst>
                  <a:glow rad="38100">
                    <a:schemeClr val="accent1">
                      <a:alpha val="40000"/>
                    </a:schemeClr>
                  </a:glow>
                </a:effectLst>
              </a:rPr>
              <a:t>ACHIEVE OUR PURPOSE IN LIFE...</a:t>
            </a:r>
          </a:p>
          <a:p>
            <a:pPr marL="114300" lvl="0" indent="0" algn="ctr">
              <a:buClr>
                <a:srgbClr val="FDA023"/>
              </a:buClr>
              <a:buNone/>
            </a:pPr>
            <a:r>
              <a:rPr lang="en-US"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ETERNAL SALVATION  </a:t>
            </a:r>
            <a:r>
              <a:rPr lang="en-US" sz="3600" spc="50" dirty="0" smtClean="0">
                <a:ln w="9525" cmpd="sng">
                  <a:solidFill>
                    <a:srgbClr val="FDA023"/>
                  </a:solidFill>
                  <a:prstDash val="solid"/>
                </a:ln>
                <a:solidFill>
                  <a:srgbClr val="70AD47">
                    <a:tint val="1000"/>
                  </a:srgbClr>
                </a:solidFill>
                <a:effectLst>
                  <a:glow rad="38100">
                    <a:srgbClr val="FDA023">
                      <a:alpha val="40000"/>
                    </a:srgbClr>
                  </a:glow>
                  <a:outerShdw blurRad="38100" dist="38100" dir="2700000" algn="tl">
                    <a:srgbClr val="000000">
                      <a:alpha val="43137"/>
                    </a:srgbClr>
                  </a:outerShdw>
                </a:effectLst>
              </a:rPr>
              <a:t>~</a:t>
            </a:r>
            <a:endParaRPr lang="en-US" sz="3600" dirty="0">
              <a:solidFill>
                <a:srgbClr val="FFC000"/>
              </a:solidFill>
              <a:effectLst>
                <a:glow rad="38100">
                  <a:srgbClr val="FDA023">
                    <a:alpha val="40000"/>
                  </a:srgbClr>
                </a:glow>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11</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079947250"/>
      </p:ext>
    </p:extLst>
  </p:cSld>
  <p:clrMapOvr>
    <a:masterClrMapping/>
  </p:clrMapOvr>
  <mc:AlternateContent xmlns:mc="http://schemas.openxmlformats.org/markup-compatibility/2006">
    <mc:Choice xmlns:p14="http://schemas.microsoft.com/office/powerpoint/2010/main" Requires="p14">
      <p:transition spd="slow" p14:dur="2000" advTm="27101"/>
    </mc:Choice>
    <mc:Fallback>
      <p:transition spd="slow" advTm="27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solidFill>
                  <a:srgbClr val="FFC000"/>
                </a:solidFill>
                <a:effectLst>
                  <a:outerShdw blurRad="38100" dist="38100" dir="2700000" algn="tl">
                    <a:srgbClr val="000000">
                      <a:alpha val="43137"/>
                    </a:srgbClr>
                  </a:outerShdw>
                </a:effectLst>
              </a:rPr>
              <a:t>Lest we forget…</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marL="114300" indent="0">
              <a:buNone/>
            </a:pPr>
            <a:endParaRPr lang="en-US" dirty="0" smtClean="0"/>
          </a:p>
          <a:p>
            <a:pPr marL="114300" indent="0">
              <a:buNone/>
            </a:pPr>
            <a:endParaRPr lang="en-US" dirty="0"/>
          </a:p>
          <a:p>
            <a:pPr marL="114300" indent="0">
              <a:buNone/>
            </a:pPr>
            <a:r>
              <a:rPr lang="en-US" sz="3200" i="1"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Mark </a:t>
            </a:r>
            <a:r>
              <a:rPr lang="en-US" sz="3200" i="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8:36, "For what shall it profit a man, if he gain the whole world, and suffer the loss of his immortal soul</a:t>
            </a:r>
            <a:r>
              <a:rPr lang="en-US" sz="3200" i="1"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endParaRPr lang="en-US" sz="3200" i="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12</a:t>
            </a:fld>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81706637"/>
      </p:ext>
    </p:extLst>
  </p:cSld>
  <p:clrMapOvr>
    <a:masterClrMapping/>
  </p:clrMapOvr>
  <mc:AlternateContent xmlns:mc="http://schemas.openxmlformats.org/markup-compatibility/2006">
    <mc:Choice xmlns:p14="http://schemas.microsoft.com/office/powerpoint/2010/main" Requires="p14">
      <p:transition spd="slow" p14:dur="2000" advTm="22533"/>
    </mc:Choice>
    <mc:Fallback>
      <p:transition spd="slow" advTm="2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eaLnBrk="1" fontAlgn="auto" hangingPunct="1">
              <a:spcAft>
                <a:spcPts val="0"/>
              </a:spcAft>
              <a:defRPr/>
            </a:pPr>
            <a:r>
              <a:rPr lang="en-US" dirty="0" smtClean="0"/>
              <a:t>      </a:t>
            </a:r>
            <a:r>
              <a:rPr lang="en-US" sz="4000" b="1" dirty="0" smtClean="0">
                <a:solidFill>
                  <a:srgbClr val="FFC000"/>
                </a:solidFill>
                <a:effectLst>
                  <a:outerShdw blurRad="38100" dist="38100" dir="2700000" algn="tl">
                    <a:srgbClr val="000000">
                      <a:alpha val="43137"/>
                    </a:srgbClr>
                  </a:outerShdw>
                </a:effectLst>
              </a:rPr>
              <a:t>Leading a Balanced Life</a:t>
            </a:r>
            <a:endParaRPr lang="en-US" sz="4000" b="1" dirty="0">
              <a:solidFill>
                <a:srgbClr val="FFC000"/>
              </a:solidFill>
              <a:effectLst>
                <a:outerShdw blurRad="38100" dist="38100" dir="2700000" algn="tl">
                  <a:srgbClr val="000000">
                    <a:alpha val="43137"/>
                  </a:srgbClr>
                </a:outerShdw>
              </a:effectLst>
            </a:endParaRPr>
          </a:p>
        </p:txBody>
      </p:sp>
      <p:sp>
        <p:nvSpPr>
          <p:cNvPr id="13315" name="Content Placeholder 1"/>
          <p:cNvSpPr>
            <a:spLocks noGrp="1"/>
          </p:cNvSpPr>
          <p:nvPr>
            <p:ph idx="1"/>
          </p:nvPr>
        </p:nvSpPr>
        <p:spPr>
          <a:xfrm>
            <a:off x="457200" y="1417638"/>
            <a:ext cx="7620000" cy="4983162"/>
          </a:xfrm>
        </p:spPr>
        <p:txBody>
          <a:bodyPr>
            <a:normAutofit/>
          </a:bodyPr>
          <a:lstStyle/>
          <a:p>
            <a:pPr eaLnBrk="1" hangingPunct="1">
              <a:spcBef>
                <a:spcPts val="0"/>
              </a:spcBef>
              <a:buFont typeface="Arial" charset="0"/>
              <a:buChar char="•"/>
              <a:defRPr/>
            </a:pPr>
            <a:r>
              <a:rPr lang="en-US" altLang="en-US" sz="3600" dirty="0" smtClean="0">
                <a:solidFill>
                  <a:srgbClr val="FFC000"/>
                </a:solidFill>
              </a:rPr>
              <a:t>Balanced Life = learning </a:t>
            </a:r>
            <a:r>
              <a:rPr lang="en-US" altLang="en-US" sz="36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WHAT IS MOST IMPORTANT</a:t>
            </a:r>
            <a:r>
              <a:rPr lang="en-US" altLang="en-US" sz="3600" b="1"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altLang="en-US" sz="3600" dirty="0" smtClean="0">
                <a:solidFill>
                  <a:srgbClr val="FFC000"/>
                </a:solidFill>
              </a:rPr>
              <a:t>personally and spiritually</a:t>
            </a:r>
          </a:p>
          <a:p>
            <a:pPr eaLnBrk="1" hangingPunct="1">
              <a:spcBef>
                <a:spcPts val="0"/>
              </a:spcBef>
              <a:buFont typeface="Arial" charset="0"/>
              <a:buChar char="•"/>
              <a:defRPr/>
            </a:pPr>
            <a:r>
              <a:rPr lang="en-US" altLang="en-US" sz="3600" dirty="0" smtClean="0">
                <a:solidFill>
                  <a:srgbClr val="FFC000"/>
                </a:solidFill>
              </a:rPr>
              <a:t>Respond to </a:t>
            </a:r>
            <a:r>
              <a:rPr lang="en-US" altLang="en-US" sz="36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CHANGES IN YOUR PERSONAL &amp; SPIRITUAL LIFE</a:t>
            </a:r>
            <a:r>
              <a:rPr lang="en-US" altLang="en-US" sz="3600" dirty="0" smtClean="0">
                <a:solidFill>
                  <a:srgbClr val="FFC000"/>
                </a:solidFill>
              </a:rPr>
              <a:t>…adapt as needed  ~</a:t>
            </a:r>
          </a:p>
          <a:p>
            <a:pPr marL="114300" indent="0" eaLnBrk="1" hangingPunct="1">
              <a:spcBef>
                <a:spcPts val="0"/>
              </a:spcBef>
              <a:buNone/>
              <a:defRPr/>
            </a:pPr>
            <a:endParaRPr lang="en-US" altLang="en-US" sz="3400" dirty="0" smtClean="0">
              <a:solidFill>
                <a:srgbClr val="FFC000"/>
              </a:solidFill>
            </a:endParaRPr>
          </a:p>
          <a:p>
            <a:pPr algn="ctr" eaLnBrk="1" hangingPunct="1">
              <a:buFont typeface="Arial" charset="0"/>
              <a:buChar char="•"/>
              <a:defRPr/>
            </a:pPr>
            <a:endParaRPr lang="en-US" altLang="en-US" sz="3400" b="1" dirty="0" smtClean="0">
              <a:solidFill>
                <a:srgbClr val="000066"/>
              </a:solidFill>
            </a:endParaRPr>
          </a:p>
          <a:p>
            <a:pPr eaLnBrk="1" hangingPunct="1">
              <a:buFont typeface="Arial" charset="0"/>
              <a:buChar char="•"/>
              <a:defRPr/>
            </a:pPr>
            <a:endParaRPr lang="en-US" altLang="en-US" dirty="0" smtClean="0"/>
          </a:p>
        </p:txBody>
      </p:sp>
      <p:sp>
        <p:nvSpPr>
          <p:cNvPr id="2" name="Footer Placeholder 1"/>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13</a:t>
            </a:fld>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03231479"/>
      </p:ext>
    </p:extLst>
  </p:cSld>
  <p:clrMapOvr>
    <a:masterClrMapping/>
  </p:clrMapOvr>
  <mc:AlternateContent xmlns:mc="http://schemas.openxmlformats.org/markup-compatibility/2006">
    <mc:Choice xmlns:p14="http://schemas.microsoft.com/office/powerpoint/2010/main" Requires="p14">
      <p:transition p14:dur="10" advTm="31572"/>
    </mc:Choice>
    <mc:Fallback>
      <p:transition advTm="31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FFC000"/>
                </a:solidFill>
                <a:effectLst>
                  <a:outerShdw blurRad="38100" dist="38100" dir="2700000" algn="tl">
                    <a:srgbClr val="000000">
                      <a:alpha val="43137"/>
                    </a:srgbClr>
                  </a:outerShdw>
                </a:effectLst>
              </a:rPr>
              <a:t>Key Requirement</a:t>
            </a:r>
            <a:endParaRPr lang="en-US"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114300" indent="0" algn="ctr">
              <a:buNone/>
            </a:pPr>
            <a:r>
              <a:rPr lang="en-US" altLang="en-US" sz="4000" dirty="0" smtClean="0">
                <a:solidFill>
                  <a:srgbClr val="FFC000"/>
                </a:solidFill>
              </a:rPr>
              <a:t>Identify</a:t>
            </a:r>
            <a:r>
              <a:rPr lang="en-US" altLang="en-US" sz="4000" dirty="0">
                <a:solidFill>
                  <a:srgbClr val="FFC000"/>
                </a:solidFill>
              </a:rPr>
              <a:t>, establish and rearrange </a:t>
            </a:r>
            <a:r>
              <a:rPr lang="en-US" altLang="en-US" sz="4000" spc="50" dirty="0">
                <a:ln w="9525" cmpd="sng">
                  <a:solidFill>
                    <a:srgbClr val="FDA023"/>
                  </a:solidFill>
                  <a:prstDash val="solid"/>
                </a:ln>
                <a:solidFill>
                  <a:srgbClr val="70AD47">
                    <a:tint val="1000"/>
                  </a:srgbClr>
                </a:solidFill>
                <a:effectLst>
                  <a:glow rad="38100">
                    <a:srgbClr val="FDA023">
                      <a:alpha val="40000"/>
                    </a:srgbClr>
                  </a:glow>
                  <a:outerShdw blurRad="38100" dist="38100" dir="2700000" algn="tl">
                    <a:srgbClr val="000000">
                      <a:alpha val="43137"/>
                    </a:srgbClr>
                  </a:outerShdw>
                </a:effectLst>
              </a:rPr>
              <a:t>PRIORITIES &amp; TIME ALLOCATION</a:t>
            </a:r>
            <a:r>
              <a:rPr lang="en-US" altLang="en-US" sz="4000" b="1" spc="50" dirty="0">
                <a:ln w="9525" cmpd="sng">
                  <a:solidFill>
                    <a:srgbClr val="FDA023"/>
                  </a:solidFill>
                  <a:prstDash val="solid"/>
                </a:ln>
                <a:solidFill>
                  <a:srgbClr val="70AD47">
                    <a:tint val="1000"/>
                  </a:srgbClr>
                </a:solidFill>
                <a:effectLst>
                  <a:glow rad="38100">
                    <a:srgbClr val="FDA023">
                      <a:alpha val="40000"/>
                    </a:srgbClr>
                  </a:glow>
                </a:effectLst>
              </a:rPr>
              <a:t> </a:t>
            </a:r>
            <a:r>
              <a:rPr lang="en-US" altLang="en-US" sz="4000" dirty="0">
                <a:solidFill>
                  <a:srgbClr val="FFC000"/>
                </a:solidFill>
              </a:rPr>
              <a:t>to achieve appropriate </a:t>
            </a:r>
            <a:r>
              <a:rPr lang="en-US" altLang="en-US" sz="4000" dirty="0" smtClean="0">
                <a:solidFill>
                  <a:srgbClr val="FFC000"/>
                </a:solidFill>
              </a:rPr>
              <a:t>balance ~</a:t>
            </a:r>
            <a:endParaRPr lang="en-US" sz="2800" dirty="0"/>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14</a:t>
            </a:fld>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2621264"/>
      </p:ext>
    </p:extLst>
  </p:cSld>
  <p:clrMapOvr>
    <a:masterClrMapping/>
  </p:clrMapOvr>
  <mc:AlternateContent xmlns:mc="http://schemas.openxmlformats.org/markup-compatibility/2006">
    <mc:Choice xmlns:p14="http://schemas.microsoft.com/office/powerpoint/2010/main" Requires="p14">
      <p:transition spd="slow" p14:dur="2000" advTm="30597"/>
    </mc:Choice>
    <mc:Fallback>
      <p:transition spd="slow" advTm="30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20000" cy="792162"/>
          </a:xfrm>
        </p:spPr>
        <p:txBody>
          <a:bodyPr anchor="t">
            <a:normAutofit fontScale="90000"/>
          </a:bodyPr>
          <a:lstStyle/>
          <a:p>
            <a:pPr algn="ctr" eaLnBrk="1" fontAlgn="auto" hangingPunct="1">
              <a:spcAft>
                <a:spcPts val="0"/>
              </a:spcAft>
              <a:defRPr/>
            </a:pPr>
            <a:r>
              <a:rPr lang="en-US" dirty="0" smtClean="0"/>
              <a:t>      </a:t>
            </a:r>
            <a:r>
              <a:rPr lang="en-US" sz="3600" b="1" dirty="0" smtClean="0">
                <a:solidFill>
                  <a:srgbClr val="FFC000"/>
                </a:solidFill>
                <a:effectLst>
                  <a:outerShdw blurRad="38100" dist="38100" dir="2700000" algn="tl">
                    <a:srgbClr val="000000">
                      <a:alpha val="43137"/>
                    </a:srgbClr>
                  </a:outerShdw>
                </a:effectLst>
              </a:rPr>
              <a:t>What Causes Out of Balance?</a:t>
            </a:r>
            <a:endParaRPr lang="en-US" sz="3600" b="1" dirty="0">
              <a:solidFill>
                <a:srgbClr val="FFC000"/>
              </a:solidFill>
              <a:effectLst>
                <a:outerShdw blurRad="38100" dist="38100" dir="2700000" algn="tl">
                  <a:srgbClr val="000000">
                    <a:alpha val="43137"/>
                  </a:srgbClr>
                </a:outerShdw>
              </a:effectLst>
            </a:endParaRPr>
          </a:p>
        </p:txBody>
      </p:sp>
      <p:sp>
        <p:nvSpPr>
          <p:cNvPr id="4099" name="Content Placeholder 1"/>
          <p:cNvSpPr>
            <a:spLocks noGrp="1"/>
          </p:cNvSpPr>
          <p:nvPr>
            <p:ph idx="1"/>
          </p:nvPr>
        </p:nvSpPr>
        <p:spPr>
          <a:xfrm>
            <a:off x="457200" y="1219200"/>
            <a:ext cx="7620000" cy="5181600"/>
          </a:xfrm>
        </p:spPr>
        <p:txBody>
          <a:bodyPr>
            <a:normAutofit/>
          </a:bodyPr>
          <a:lstStyle/>
          <a:p>
            <a:pPr marL="114300" indent="0" eaLnBrk="1" hangingPunct="1">
              <a:buFont typeface="Arial" charset="0"/>
              <a:buNone/>
              <a:defRPr/>
            </a:pPr>
            <a:r>
              <a:rPr lang="en-US" altLang="en-US" sz="2800" b="1" dirty="0" smtClean="0">
                <a:solidFill>
                  <a:srgbClr val="FFC000"/>
                </a:solidFill>
                <a:effectLst>
                  <a:outerShdw blurRad="38100" dist="38100" dir="2700000" algn="tl">
                    <a:srgbClr val="000000">
                      <a:alpha val="43137"/>
                    </a:srgbClr>
                  </a:outerShdw>
                </a:effectLst>
              </a:rPr>
              <a:t>Life gets out of balance for lots of reasons…</a:t>
            </a:r>
          </a:p>
          <a:p>
            <a:pPr eaLnBrk="1" hangingPunct="1">
              <a:spcBef>
                <a:spcPts val="0"/>
              </a:spcBef>
              <a:buFont typeface="Arial" charset="0"/>
              <a:buChar char="•"/>
              <a:defRPr/>
            </a:pP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TOO BUSY </a:t>
            </a:r>
            <a:r>
              <a:rPr lang="en-US" altLang="en-US" sz="2800" b="1" dirty="0" smtClean="0">
                <a:solidFill>
                  <a:srgbClr val="FFC000"/>
                </a:solidFill>
                <a:effectLst>
                  <a:outerShdw blurRad="38100" dist="38100" dir="2700000" algn="tl">
                    <a:srgbClr val="000000">
                      <a:alpha val="43137"/>
                    </a:srgbClr>
                  </a:outerShdw>
                </a:effectLst>
              </a:rPr>
              <a:t>on all fronts</a:t>
            </a:r>
          </a:p>
          <a:p>
            <a:pPr eaLnBrk="1" hangingPunct="1">
              <a:spcBef>
                <a:spcPts val="0"/>
              </a:spcBef>
              <a:buFont typeface="Arial" charset="0"/>
              <a:buChar char="•"/>
              <a:defRPr/>
            </a:pP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Bite off MORE </a:t>
            </a:r>
            <a:r>
              <a:rPr lang="en-US" altLang="en-US" sz="2800" b="1" dirty="0" smtClean="0">
                <a:solidFill>
                  <a:srgbClr val="FFC000"/>
                </a:solidFill>
                <a:effectLst>
                  <a:outerShdw blurRad="38100" dist="38100" dir="2700000" algn="tl">
                    <a:srgbClr val="000000">
                      <a:alpha val="43137"/>
                    </a:srgbClr>
                  </a:outerShdw>
                </a:effectLst>
              </a:rPr>
              <a:t>than we can chew</a:t>
            </a:r>
          </a:p>
          <a:p>
            <a:pPr eaLnBrk="1" hangingPunct="1">
              <a:spcBef>
                <a:spcPts val="0"/>
              </a:spcBef>
              <a:buFont typeface="Arial" charset="0"/>
              <a:buChar char="•"/>
              <a:defRPr/>
            </a:pPr>
            <a:r>
              <a:rPr lang="en-US" altLang="en-US" sz="2800" b="1" dirty="0" smtClean="0">
                <a:solidFill>
                  <a:srgbClr val="FFC000"/>
                </a:solidFill>
                <a:effectLst>
                  <a:outerShdw blurRad="38100" dist="38100" dir="2700000" algn="tl">
                    <a:srgbClr val="000000">
                      <a:alpha val="43137"/>
                    </a:srgbClr>
                  </a:outerShdw>
                </a:effectLst>
              </a:rPr>
              <a:t>Lose </a:t>
            </a: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PERSPECTIVE</a:t>
            </a:r>
            <a:r>
              <a:rPr lang="en-US" altLang="en-US" sz="2800" b="1" dirty="0" smtClean="0">
                <a:solidFill>
                  <a:srgbClr val="FFC000"/>
                </a:solidFill>
                <a:effectLst>
                  <a:outerShdw blurRad="38100" dist="38100" dir="2700000" algn="tl">
                    <a:srgbClr val="000000">
                      <a:alpha val="43137"/>
                    </a:srgbClr>
                  </a:outerShdw>
                </a:effectLst>
              </a:rPr>
              <a:t> about what’s important</a:t>
            </a:r>
          </a:p>
          <a:p>
            <a:pPr eaLnBrk="1" hangingPunct="1">
              <a:spcBef>
                <a:spcPts val="0"/>
              </a:spcBef>
              <a:buFont typeface="Arial" charset="0"/>
              <a:buChar char="•"/>
              <a:defRPr/>
            </a:pPr>
            <a:r>
              <a:rPr lang="en-US" altLang="en-US" sz="2800" b="1" dirty="0" smtClean="0">
                <a:solidFill>
                  <a:srgbClr val="FFC000"/>
                </a:solidFill>
                <a:effectLst>
                  <a:outerShdw blurRad="38100" dist="38100" dir="2700000" algn="tl">
                    <a:srgbClr val="000000">
                      <a:alpha val="43137"/>
                    </a:srgbClr>
                  </a:outerShdw>
                </a:effectLst>
              </a:rPr>
              <a:t>Fail to </a:t>
            </a: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MANAGE OUR TIME </a:t>
            </a:r>
            <a:r>
              <a:rPr lang="en-US" altLang="en-US" sz="2800" b="1" dirty="0" smtClean="0">
                <a:solidFill>
                  <a:srgbClr val="FFC000"/>
                </a:solidFill>
                <a:effectLst>
                  <a:outerShdw blurRad="38100" dist="38100" dir="2700000" algn="tl">
                    <a:srgbClr val="000000">
                      <a:alpha val="43137"/>
                    </a:srgbClr>
                  </a:outerShdw>
                </a:effectLst>
              </a:rPr>
              <a:t>appropriately</a:t>
            </a:r>
          </a:p>
          <a:p>
            <a:pPr eaLnBrk="1" hangingPunct="1">
              <a:spcBef>
                <a:spcPts val="0"/>
              </a:spcBef>
              <a:buFont typeface="Arial" charset="0"/>
              <a:buChar char="•"/>
              <a:defRPr/>
            </a:pPr>
            <a:r>
              <a:rPr lang="en-US" altLang="en-US" sz="2800" b="1" dirty="0" smtClean="0">
                <a:solidFill>
                  <a:srgbClr val="FFC000"/>
                </a:solidFill>
                <a:effectLst>
                  <a:outerShdw blurRad="38100" dist="38100" dir="2700000" algn="tl">
                    <a:srgbClr val="000000">
                      <a:alpha val="43137"/>
                    </a:srgbClr>
                  </a:outerShdw>
                </a:effectLst>
              </a:rPr>
              <a:t>Pay attention to the </a:t>
            </a: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WRONG</a:t>
            </a:r>
            <a:r>
              <a:rPr lang="en-US" altLang="en-US" sz="2800" b="1" dirty="0" smtClean="0">
                <a:solidFill>
                  <a:srgbClr val="FFC000"/>
                </a:solidFill>
                <a:effectLst>
                  <a:outerShdw blurRad="38100" dist="38100" dir="2700000" algn="tl">
                    <a:srgbClr val="000000">
                      <a:alpha val="43137"/>
                    </a:srgbClr>
                  </a:outerShdw>
                </a:effectLst>
              </a:rPr>
              <a:t> things</a:t>
            </a:r>
          </a:p>
          <a:p>
            <a:pPr eaLnBrk="1" hangingPunct="1">
              <a:spcBef>
                <a:spcPts val="0"/>
              </a:spcBef>
              <a:buFont typeface="Arial" charset="0"/>
              <a:buChar char="•"/>
              <a:defRPr/>
            </a:pPr>
            <a:r>
              <a:rPr lang="en-US" altLang="en-US" sz="2800" b="1" dirty="0" smtClean="0">
                <a:solidFill>
                  <a:srgbClr val="FFC000"/>
                </a:solidFill>
                <a:effectLst>
                  <a:outerShdw blurRad="38100" dist="38100" dir="2700000" algn="tl">
                    <a:srgbClr val="000000">
                      <a:alpha val="43137"/>
                    </a:srgbClr>
                  </a:outerShdw>
                </a:effectLst>
              </a:rPr>
              <a:t>Can’t say </a:t>
            </a: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NO</a:t>
            </a:r>
          </a:p>
          <a:p>
            <a:pPr eaLnBrk="1" hangingPunct="1">
              <a:spcBef>
                <a:spcPts val="0"/>
              </a:spcBef>
              <a:buFont typeface="Arial" charset="0"/>
              <a:buChar char="•"/>
              <a:defRPr/>
            </a:pPr>
            <a:r>
              <a:rPr lang="en-US" altLang="en-US" sz="2800" b="1" dirty="0" smtClean="0">
                <a:solidFill>
                  <a:srgbClr val="FFC000"/>
                </a:solidFill>
                <a:effectLst>
                  <a:outerShdw blurRad="38100" dist="38100" dir="2700000" algn="tl">
                    <a:srgbClr val="000000">
                      <a:alpha val="43137"/>
                    </a:srgbClr>
                  </a:outerShdw>
                </a:effectLst>
              </a:rPr>
              <a:t>Won’t let </a:t>
            </a: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OTHERS</a:t>
            </a:r>
            <a:r>
              <a:rPr lang="en-US" altLang="en-US" sz="2800" b="1" dirty="0" smtClean="0">
                <a:solidFill>
                  <a:srgbClr val="FFC000"/>
                </a:solidFill>
                <a:effectLst>
                  <a:outerShdw blurRad="38100" dist="38100" dir="2700000" algn="tl">
                    <a:srgbClr val="000000">
                      <a:alpha val="43137"/>
                    </a:srgbClr>
                  </a:outerShdw>
                </a:effectLst>
              </a:rPr>
              <a:t> help </a:t>
            </a:r>
          </a:p>
          <a:p>
            <a:pPr eaLnBrk="1" hangingPunct="1">
              <a:spcBef>
                <a:spcPts val="0"/>
              </a:spcBef>
              <a:buFont typeface="Arial" charset="0"/>
              <a:buChar char="•"/>
              <a:defRPr/>
            </a:pPr>
            <a:r>
              <a:rPr lang="en-US" altLang="en-US" sz="2800" b="1" dirty="0" smtClean="0">
                <a:solidFill>
                  <a:srgbClr val="FFC000"/>
                </a:solidFill>
                <a:effectLst>
                  <a:outerShdw blurRad="38100" dist="38100" dir="2700000" algn="tl">
                    <a:srgbClr val="000000">
                      <a:alpha val="43137"/>
                    </a:srgbClr>
                  </a:outerShdw>
                </a:effectLst>
              </a:rPr>
              <a:t>Changing </a:t>
            </a: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ROLES &amp; RESPONSIBILITIES </a:t>
            </a:r>
            <a:r>
              <a:rPr lang="en-US" altLang="en-US" sz="2800" b="1" dirty="0" smtClean="0">
                <a:solidFill>
                  <a:srgbClr val="FFC000"/>
                </a:solidFill>
                <a:effectLst>
                  <a:outerShdw blurRad="38100" dist="38100" dir="2700000" algn="tl">
                    <a:srgbClr val="000000">
                      <a:alpha val="43137"/>
                    </a:srgbClr>
                  </a:outerShdw>
                </a:effectLst>
              </a:rPr>
              <a:t>over time</a:t>
            </a:r>
          </a:p>
          <a:p>
            <a:pPr eaLnBrk="1" hangingPunct="1">
              <a:spcBef>
                <a:spcPts val="0"/>
              </a:spcBef>
              <a:buFont typeface="Arial" charset="0"/>
              <a:buChar char="•"/>
              <a:defRPr/>
            </a:pPr>
            <a:r>
              <a:rPr lang="en-US" altLang="en-US"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DISTRACTED</a:t>
            </a:r>
            <a:r>
              <a:rPr lang="en-US" altLang="en-US" sz="2800" b="1" dirty="0" smtClean="0">
                <a:solidFill>
                  <a:srgbClr val="FFC000"/>
                </a:solidFill>
                <a:effectLst>
                  <a:outerShdw blurRad="38100" dist="38100" dir="2700000" algn="tl">
                    <a:srgbClr val="000000">
                      <a:alpha val="43137"/>
                    </a:srgbClr>
                  </a:outerShdw>
                </a:effectLst>
              </a:rPr>
              <a:t> by desire for all the wrong things ~</a:t>
            </a:r>
          </a:p>
          <a:p>
            <a:pPr eaLnBrk="1" hangingPunct="1">
              <a:buFont typeface="Arial" charset="0"/>
              <a:buChar char="•"/>
              <a:defRPr/>
            </a:pPr>
            <a:endParaRPr lang="en-US" altLang="en-US" dirty="0" smtClean="0"/>
          </a:p>
          <a:p>
            <a:pPr lvl="1" eaLnBrk="1" hangingPunct="1">
              <a:buFont typeface="Arial" charset="0"/>
              <a:buChar char="•"/>
              <a:defRPr/>
            </a:pPr>
            <a:endParaRPr lang="en-US" altLang="en-US" dirty="0" smtClean="0"/>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15</a:t>
            </a:fld>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08274132"/>
      </p:ext>
    </p:extLst>
  </p:cSld>
  <p:clrMapOvr>
    <a:masterClrMapping/>
  </p:clrMapOvr>
  <mc:AlternateContent xmlns:mc="http://schemas.openxmlformats.org/markup-compatibility/2006">
    <mc:Choice xmlns:p14="http://schemas.microsoft.com/office/powerpoint/2010/main" Requires="p14">
      <p:transition p14:dur="10" advTm="62192"/>
    </mc:Choice>
    <mc:Fallback>
      <p:transition advTm="6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9">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99">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409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fontAlgn="auto" hangingPunct="1">
              <a:spcAft>
                <a:spcPts val="0"/>
              </a:spcAft>
              <a:defRPr/>
            </a:pPr>
            <a:r>
              <a:rPr lang="en-US" sz="4000" b="1" dirty="0" smtClean="0">
                <a:solidFill>
                  <a:srgbClr val="FFC000"/>
                </a:solidFill>
                <a:effectLst>
                  <a:outerShdw blurRad="38100" dist="38100" dir="2700000" algn="tl">
                    <a:srgbClr val="000000">
                      <a:alpha val="43137"/>
                    </a:srgbClr>
                  </a:outerShdw>
                </a:effectLst>
              </a:rPr>
              <a:t>Balance Defined</a:t>
            </a:r>
            <a:endParaRPr lang="en-US" b="1" dirty="0">
              <a:solidFill>
                <a:srgbClr val="FFC000"/>
              </a:solidFill>
              <a:effectLst>
                <a:outerShdw blurRad="38100" dist="38100" dir="2700000" algn="tl">
                  <a:srgbClr val="000000">
                    <a:alpha val="43137"/>
                  </a:srgbClr>
                </a:outerShdw>
              </a:effectLst>
            </a:endParaRPr>
          </a:p>
        </p:txBody>
      </p:sp>
      <p:sp>
        <p:nvSpPr>
          <p:cNvPr id="12291" name="Content Placeholder 1"/>
          <p:cNvSpPr>
            <a:spLocks noGrp="1"/>
          </p:cNvSpPr>
          <p:nvPr>
            <p:ph idx="1"/>
          </p:nvPr>
        </p:nvSpPr>
        <p:spPr>
          <a:xfrm>
            <a:off x="457200" y="1295400"/>
            <a:ext cx="7620000" cy="5105400"/>
          </a:xfrm>
        </p:spPr>
        <p:txBody>
          <a:bodyPr/>
          <a:lstStyle/>
          <a:p>
            <a:pPr marL="114300" indent="0" eaLnBrk="1" hangingPunct="1">
              <a:spcBef>
                <a:spcPts val="0"/>
              </a:spcBef>
              <a:buNone/>
              <a:defRPr/>
            </a:pPr>
            <a:endParaRPr lang="en-US" altLang="en-US" sz="3300" dirty="0" smtClean="0">
              <a:solidFill>
                <a:schemeClr val="accent1">
                  <a:lumMod val="40000"/>
                  <a:lumOff val="60000"/>
                </a:schemeClr>
              </a:solidFill>
            </a:endParaRPr>
          </a:p>
          <a:p>
            <a:pPr marL="114300" indent="0" eaLnBrk="1" hangingPunct="1">
              <a:spcBef>
                <a:spcPts val="0"/>
              </a:spcBef>
              <a:buNone/>
              <a:defRPr/>
            </a:pPr>
            <a:endParaRPr lang="en-US" altLang="en-US" sz="36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a:p>
            <a:pPr marL="114300" indent="0" eaLnBrk="1" hangingPunct="1">
              <a:spcBef>
                <a:spcPts val="0"/>
              </a:spcBef>
              <a:buNone/>
              <a:defRPr/>
            </a:pPr>
            <a:r>
              <a:rPr lang="en-US" altLang="en-US" sz="36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S</a:t>
            </a:r>
            <a:r>
              <a:rPr lang="en-US" altLang="en-US" sz="36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pend the RIGHT amount of TIME on the RIGHT THINGS at the RIGHT time  ~</a:t>
            </a:r>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16</a:t>
            </a:fld>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92557033"/>
      </p:ext>
    </p:extLst>
  </p:cSld>
  <p:clrMapOvr>
    <a:masterClrMapping/>
  </p:clrMapOvr>
  <mc:AlternateContent xmlns:mc="http://schemas.openxmlformats.org/markup-compatibility/2006">
    <mc:Choice xmlns:p14="http://schemas.microsoft.com/office/powerpoint/2010/main" Requires="p14">
      <p:transition p14:dur="10" advTm="30088"/>
    </mc:Choice>
    <mc:Fallback>
      <p:transition advTm="30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solidFill>
                  <a:srgbClr val="FFC000"/>
                </a:solidFill>
                <a:effectLst>
                  <a:outerShdw blurRad="38100" dist="38100" dir="2700000" algn="tl">
                    <a:srgbClr val="000000">
                      <a:alpha val="43137"/>
                    </a:srgbClr>
                  </a:outerShdw>
                </a:effectLst>
              </a:rPr>
              <a:t>Personal &amp; Spiritual Balance</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sz="3200" b="1" spc="50" dirty="0">
                <a:ln w="9525" cmpd="sng">
                  <a:solidFill>
                    <a:schemeClr val="accent1"/>
                  </a:solidFill>
                  <a:prstDash val="solid"/>
                </a:ln>
                <a:solidFill>
                  <a:srgbClr val="FFC000"/>
                </a:solidFill>
                <a:effectLst>
                  <a:glow rad="38100">
                    <a:schemeClr val="accent1">
                      <a:alpha val="40000"/>
                    </a:schemeClr>
                  </a:glow>
                  <a:outerShdw blurRad="38100" dist="38100" dir="2700000" algn="tl">
                    <a:srgbClr val="000000">
                      <a:alpha val="43137"/>
                    </a:srgbClr>
                  </a:outerShdw>
                </a:effectLst>
              </a:rPr>
              <a:t>Balance in </a:t>
            </a:r>
            <a:r>
              <a:rPr lang="en-US" sz="3200" b="1" spc="50" dirty="0" smtClean="0">
                <a:ln w="9525" cmpd="sng">
                  <a:solidFill>
                    <a:schemeClr val="accent1"/>
                  </a:solidFill>
                  <a:prstDash val="solid"/>
                </a:ln>
                <a:solidFill>
                  <a:srgbClr val="FFC000"/>
                </a:solidFill>
                <a:effectLst>
                  <a:glow rad="38100">
                    <a:schemeClr val="accent1">
                      <a:alpha val="40000"/>
                    </a:schemeClr>
                  </a:glow>
                  <a:outerShdw blurRad="38100" dist="38100" dir="2700000" algn="tl">
                    <a:srgbClr val="000000">
                      <a:alpha val="43137"/>
                    </a:srgbClr>
                  </a:outerShdw>
                </a:effectLst>
              </a:rPr>
              <a:t>PERSONAL/PROFESSIONAL </a:t>
            </a:r>
            <a:r>
              <a:rPr lang="en-US" sz="3200" b="1" spc="50" dirty="0">
                <a:ln w="9525" cmpd="sng">
                  <a:solidFill>
                    <a:schemeClr val="accent1"/>
                  </a:solidFill>
                  <a:prstDash val="solid"/>
                </a:ln>
                <a:solidFill>
                  <a:srgbClr val="FFC000"/>
                </a:solidFill>
                <a:effectLst>
                  <a:glow rad="38100">
                    <a:schemeClr val="accent1">
                      <a:alpha val="40000"/>
                    </a:schemeClr>
                  </a:glow>
                  <a:outerShdw blurRad="38100" dist="38100" dir="2700000" algn="tl">
                    <a:srgbClr val="000000">
                      <a:alpha val="43137"/>
                    </a:srgbClr>
                  </a:outerShdw>
                </a:effectLst>
              </a:rPr>
              <a:t>life </a:t>
            </a:r>
            <a:r>
              <a:rPr lang="en-US" sz="32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doing the RIGHT things to achieve personal </a:t>
            </a:r>
            <a:r>
              <a:rPr lang="en-US" sz="3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FULFILLMENT</a:t>
            </a:r>
          </a:p>
          <a:p>
            <a:pPr marL="114300" indent="0">
              <a:buNone/>
            </a:pPr>
            <a:endParaRPr lang="en-US" sz="32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a:p>
            <a:r>
              <a:rPr lang="en-US" sz="3200" b="1" spc="50" dirty="0">
                <a:ln w="9525" cmpd="sng">
                  <a:solidFill>
                    <a:schemeClr val="accent1"/>
                  </a:solidFill>
                  <a:prstDash val="solid"/>
                </a:ln>
                <a:solidFill>
                  <a:srgbClr val="FFC000"/>
                </a:solidFill>
                <a:effectLst>
                  <a:glow rad="38100">
                    <a:schemeClr val="accent1">
                      <a:alpha val="40000"/>
                    </a:schemeClr>
                  </a:glow>
                  <a:outerShdw blurRad="38100" dist="38100" dir="2700000" algn="tl">
                    <a:srgbClr val="000000">
                      <a:alpha val="43137"/>
                    </a:srgbClr>
                  </a:outerShdw>
                </a:effectLst>
              </a:rPr>
              <a:t>Balance in SPIRITUAL life </a:t>
            </a:r>
            <a:r>
              <a:rPr lang="en-US" sz="32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doing the RIGHT things that result in your personal SALVATION ~</a:t>
            </a:r>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17</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2676655"/>
      </p:ext>
    </p:extLst>
  </p:cSld>
  <p:clrMapOvr>
    <a:masterClrMapping/>
  </p:clrMapOvr>
  <mc:AlternateContent xmlns:mc="http://schemas.openxmlformats.org/markup-compatibility/2006">
    <mc:Choice xmlns:p14="http://schemas.microsoft.com/office/powerpoint/2010/main" Requires="p14">
      <p:transition spd="slow" p14:dur="2000" advTm="43173"/>
    </mc:Choice>
    <mc:Fallback>
      <p:transition spd="slow" advTm="4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fontAlgn="auto" hangingPunct="1">
              <a:spcAft>
                <a:spcPts val="0"/>
              </a:spcAft>
              <a:defRPr/>
            </a:pPr>
            <a:r>
              <a:rPr lang="en-US" dirty="0" smtClean="0"/>
              <a:t>      </a:t>
            </a:r>
            <a:r>
              <a:rPr lang="en-US" sz="3600" b="1" dirty="0" smtClean="0">
                <a:solidFill>
                  <a:srgbClr val="FFC000"/>
                </a:solidFill>
                <a:effectLst>
                  <a:outerShdw blurRad="38100" dist="38100" dir="2700000" algn="tl">
                    <a:srgbClr val="000000">
                      <a:alpha val="43137"/>
                    </a:srgbClr>
                  </a:outerShdw>
                </a:effectLst>
              </a:rPr>
              <a:t>Requirements to Achieve Balance</a:t>
            </a:r>
            <a:endParaRPr lang="en-US" b="1" dirty="0">
              <a:solidFill>
                <a:srgbClr val="FFC000"/>
              </a:solidFill>
              <a:effectLst>
                <a:outerShdw blurRad="38100" dist="38100" dir="2700000" algn="tl">
                  <a:srgbClr val="000000">
                    <a:alpha val="43137"/>
                  </a:srgbClr>
                </a:outerShdw>
              </a:effectLst>
            </a:endParaRPr>
          </a:p>
        </p:txBody>
      </p:sp>
      <p:sp>
        <p:nvSpPr>
          <p:cNvPr id="10243" name="Content Placeholder 1"/>
          <p:cNvSpPr>
            <a:spLocks noGrp="1"/>
          </p:cNvSpPr>
          <p:nvPr>
            <p:ph idx="1"/>
          </p:nvPr>
        </p:nvSpPr>
        <p:spPr/>
        <p:txBody>
          <a:bodyPr/>
          <a:lstStyle/>
          <a:p>
            <a:pPr marL="628650" indent="-514350" eaLnBrk="1" hangingPunct="1">
              <a:buFont typeface="+mj-lt"/>
              <a:buAutoNum type="arabicPeriod"/>
              <a:defRPr/>
            </a:pPr>
            <a:r>
              <a:rPr lang="en-US" altLang="en-US" sz="3400" dirty="0" smtClean="0">
                <a:solidFill>
                  <a:srgbClr val="FFC000"/>
                </a:solidFill>
              </a:rPr>
              <a:t>Identify your true </a:t>
            </a:r>
            <a:r>
              <a:rPr lang="en-US" altLang="en-US" sz="3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PRIORITIES,</a:t>
            </a:r>
            <a:r>
              <a:rPr lang="en-US" altLang="en-US" sz="3400" spc="50" dirty="0" smtClean="0">
                <a:ln w="9525" cmpd="sng">
                  <a:solidFill>
                    <a:schemeClr val="accent1"/>
                  </a:solidFill>
                  <a:prstDash val="solid"/>
                </a:ln>
                <a:solidFill>
                  <a:srgbClr val="70AD47">
                    <a:tint val="1000"/>
                  </a:srgbClr>
                </a:solidFill>
                <a:effectLst>
                  <a:glow rad="38100">
                    <a:schemeClr val="accent1">
                      <a:alpha val="40000"/>
                    </a:schemeClr>
                  </a:glow>
                </a:effectLst>
              </a:rPr>
              <a:t> </a:t>
            </a:r>
            <a:r>
              <a:rPr lang="en-US" altLang="en-US" sz="3400" dirty="0" smtClean="0">
                <a:solidFill>
                  <a:srgbClr val="FFC000"/>
                </a:solidFill>
              </a:rPr>
              <a:t>  personal, professional and spiritual</a:t>
            </a:r>
          </a:p>
          <a:p>
            <a:pPr marL="628650" indent="-514350" eaLnBrk="1" hangingPunct="1">
              <a:buFont typeface="+mj-lt"/>
              <a:buAutoNum type="arabicPeriod"/>
              <a:defRPr/>
            </a:pPr>
            <a:r>
              <a:rPr lang="en-US" altLang="en-US" sz="3400" dirty="0" smtClean="0">
                <a:solidFill>
                  <a:srgbClr val="FFC000"/>
                </a:solidFill>
              </a:rPr>
              <a:t>Determine the </a:t>
            </a:r>
            <a:r>
              <a:rPr lang="en-US" altLang="en-US" sz="3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APPROPRIATE AMOUNT OF TIME </a:t>
            </a:r>
            <a:r>
              <a:rPr lang="en-US" altLang="en-US" sz="3400" dirty="0" smtClean="0">
                <a:solidFill>
                  <a:srgbClr val="FFC000"/>
                </a:solidFill>
              </a:rPr>
              <a:t>to spend on each priority</a:t>
            </a:r>
          </a:p>
          <a:p>
            <a:pPr marL="628650" indent="-514350" eaLnBrk="1" hangingPunct="1">
              <a:buFont typeface="+mj-lt"/>
              <a:buAutoNum type="arabicPeriod"/>
              <a:defRPr/>
            </a:pPr>
            <a:r>
              <a:rPr lang="en-US" altLang="en-US" sz="3400" dirty="0" smtClean="0">
                <a:solidFill>
                  <a:srgbClr val="FFC000"/>
                </a:solidFill>
              </a:rPr>
              <a:t>Align your </a:t>
            </a:r>
            <a:r>
              <a:rPr lang="en-US" altLang="en-US" sz="3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PRIORITIES</a:t>
            </a:r>
            <a:r>
              <a:rPr lang="en-US" altLang="en-US" sz="3400" dirty="0" smtClean="0">
                <a:solidFill>
                  <a:srgbClr val="FFC000"/>
                </a:solidFill>
              </a:rPr>
              <a:t> with your </a:t>
            </a:r>
            <a:r>
              <a:rPr lang="en-US" altLang="en-US" sz="3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TIME COMMITMENT  ~</a:t>
            </a:r>
            <a:endParaRPr lang="en-US" altLang="en-US" sz="3400" dirty="0" smtClean="0">
              <a:solidFill>
                <a:srgbClr val="FFC000"/>
              </a:solidFill>
              <a:effectLst>
                <a:glow rad="38100">
                  <a:schemeClr val="accent1">
                    <a:alpha val="40000"/>
                  </a:schemeClr>
                </a:glow>
                <a:outerShdw blurRad="38100" dist="38100" dir="2700000" algn="tl">
                  <a:srgbClr val="000000">
                    <a:alpha val="43137"/>
                  </a:srgbClr>
                </a:outerShdw>
              </a:effectLst>
            </a:endParaRPr>
          </a:p>
          <a:p>
            <a:pPr eaLnBrk="1" hangingPunct="1">
              <a:buFont typeface="Arial" charset="0"/>
              <a:buChar char="•"/>
              <a:defRPr/>
            </a:pPr>
            <a:endParaRPr lang="en-US" altLang="en-US" sz="3200" dirty="0" smtClean="0">
              <a:solidFill>
                <a:srgbClr val="FFC000"/>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18</a:t>
            </a:fld>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30908735"/>
      </p:ext>
    </p:extLst>
  </p:cSld>
  <p:clrMapOvr>
    <a:masterClrMapping/>
  </p:clrMapOvr>
  <mc:AlternateContent xmlns:mc="http://schemas.openxmlformats.org/markup-compatibility/2006">
    <mc:Choice xmlns:p14="http://schemas.microsoft.com/office/powerpoint/2010/main" Requires="p14">
      <p:transition p14:dur="10" advTm="48168"/>
    </mc:Choice>
    <mc:Fallback>
      <p:transition advTm="4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20000" cy="868362"/>
          </a:xfrm>
        </p:spPr>
        <p:txBody>
          <a:bodyPr anchor="t"/>
          <a:lstStyle/>
          <a:p>
            <a:pPr eaLnBrk="1" fontAlgn="auto" hangingPunct="1">
              <a:spcAft>
                <a:spcPts val="0"/>
              </a:spcAft>
              <a:defRPr/>
            </a:pPr>
            <a:r>
              <a:rPr lang="en-US" b="1" dirty="0" smtClean="0">
                <a:solidFill>
                  <a:srgbClr val="FFC000"/>
                </a:solidFill>
                <a:effectLst>
                  <a:outerShdw blurRad="38100" dist="38100" dir="2700000" algn="tl">
                    <a:srgbClr val="000000">
                      <a:alpha val="43137"/>
                    </a:srgbClr>
                  </a:outerShdw>
                </a:effectLst>
              </a:rPr>
              <a:t>      Aligning </a:t>
            </a:r>
            <a:r>
              <a:rPr lang="en-US" sz="4000" b="1" dirty="0" smtClean="0">
                <a:solidFill>
                  <a:srgbClr val="FFC000"/>
                </a:solidFill>
                <a:effectLst>
                  <a:outerShdw blurRad="38100" dist="38100" dir="2700000" algn="tl">
                    <a:srgbClr val="000000">
                      <a:alpha val="43137"/>
                    </a:srgbClr>
                  </a:outerShdw>
                </a:effectLst>
              </a:rPr>
              <a:t>Priority &amp; Time </a:t>
            </a:r>
            <a:endParaRPr lang="en-US" sz="4000" b="1" dirty="0">
              <a:solidFill>
                <a:srgbClr val="FFC000"/>
              </a:solidFill>
              <a:effectLst>
                <a:outerShdw blurRad="38100" dist="38100" dir="2700000" algn="tl">
                  <a:srgbClr val="000000">
                    <a:alpha val="43137"/>
                  </a:srgbClr>
                </a:outerShdw>
              </a:effectLst>
            </a:endParaRPr>
          </a:p>
        </p:txBody>
      </p:sp>
      <p:sp>
        <p:nvSpPr>
          <p:cNvPr id="14339" name="Content Placeholder 1"/>
          <p:cNvSpPr>
            <a:spLocks noGrp="1"/>
          </p:cNvSpPr>
          <p:nvPr>
            <p:ph idx="1"/>
          </p:nvPr>
        </p:nvSpPr>
        <p:spPr/>
        <p:txBody>
          <a:bodyPr>
            <a:normAutofit fontScale="55000" lnSpcReduction="20000"/>
          </a:bodyPr>
          <a:lstStyle/>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marL="0" indent="-274320" eaLnBrk="1" hangingPunct="1">
              <a:defRPr/>
            </a:pPr>
            <a:endParaRPr lang="en-US" altLang="en-US" sz="2800" b="1" dirty="0" smtClean="0">
              <a:solidFill>
                <a:srgbClr val="FFC000"/>
              </a:solidFill>
              <a:effectLst>
                <a:outerShdw blurRad="38100" dist="38100" dir="2700000" algn="tl">
                  <a:srgbClr val="000000">
                    <a:alpha val="43137"/>
                  </a:srgbClr>
                </a:outerShdw>
              </a:effectLst>
            </a:endParaRPr>
          </a:p>
          <a:p>
            <a:pPr marL="0" indent="-274320" eaLnBrk="1" hangingPunct="1">
              <a:defRPr/>
            </a:pPr>
            <a:endParaRPr lang="en-US" altLang="en-US" sz="2800" b="1" dirty="0">
              <a:solidFill>
                <a:srgbClr val="FFC000"/>
              </a:solidFill>
              <a:effectLst>
                <a:outerShdw blurRad="38100" dist="38100" dir="2700000" algn="tl">
                  <a:srgbClr val="000000">
                    <a:alpha val="43137"/>
                  </a:srgbClr>
                </a:outerShdw>
              </a:effectLst>
            </a:endParaRPr>
          </a:p>
          <a:p>
            <a:pPr marL="0" indent="-274320" eaLnBrk="1" hangingPunct="1">
              <a:defRPr/>
            </a:pPr>
            <a:endParaRPr lang="en-US" altLang="en-US" sz="2800" b="1" dirty="0" smtClean="0">
              <a:solidFill>
                <a:srgbClr val="FFC000"/>
              </a:solidFill>
              <a:effectLst>
                <a:outerShdw blurRad="38100" dist="38100" dir="2700000" algn="tl">
                  <a:srgbClr val="000000">
                    <a:alpha val="43137"/>
                  </a:srgbClr>
                </a:outerShdw>
              </a:effectLst>
            </a:endParaRPr>
          </a:p>
          <a:p>
            <a:pPr marL="0" indent="-274320" eaLnBrk="1" hangingPunct="1">
              <a:defRPr/>
            </a:pPr>
            <a:endParaRPr lang="en-US" altLang="en-US" sz="2800" b="1" dirty="0">
              <a:solidFill>
                <a:srgbClr val="FFC000"/>
              </a:solidFill>
              <a:effectLst>
                <a:outerShdw blurRad="38100" dist="38100" dir="2700000" algn="tl">
                  <a:srgbClr val="000000">
                    <a:alpha val="43137"/>
                  </a:srgbClr>
                </a:outerShdw>
              </a:effectLst>
            </a:endParaRPr>
          </a:p>
          <a:p>
            <a:pPr marL="571500" indent="-571500">
              <a:defRPr/>
            </a:pPr>
            <a:r>
              <a:rPr lang="en-US" altLang="en-US" sz="5800" b="1" dirty="0" smtClean="0">
                <a:solidFill>
                  <a:srgbClr val="FFC000"/>
                </a:solidFill>
                <a:effectLst>
                  <a:outerShdw blurRad="38100" dist="38100" dir="2700000" algn="tl">
                    <a:srgbClr val="000000">
                      <a:alpha val="43137"/>
                    </a:srgbClr>
                  </a:outerShdw>
                </a:effectLst>
              </a:rPr>
              <a:t>How do you align PRIORITIES and TIME to achieve the desired level of balance? </a:t>
            </a:r>
          </a:p>
          <a:p>
            <a:pPr marL="571500" indent="-571500">
              <a:defRPr/>
            </a:pPr>
            <a:r>
              <a:rPr lang="en-US" altLang="en-US" sz="5800" b="1" dirty="0" smtClean="0">
                <a:solidFill>
                  <a:srgbClr val="FFC000"/>
                </a:solidFill>
                <a:effectLst>
                  <a:outerShdw blurRad="38100" dist="38100" dir="2700000" algn="tl">
                    <a:srgbClr val="000000">
                      <a:alpha val="43137"/>
                    </a:srgbClr>
                  </a:outerShdw>
                </a:effectLst>
              </a:rPr>
              <a:t>Let’s do an exercise…   ~</a:t>
            </a:r>
          </a:p>
          <a:p>
            <a:pPr marL="411163" lvl="1" indent="0" eaLnBrk="1" hangingPunct="1">
              <a:buNone/>
              <a:defRPr/>
            </a:pPr>
            <a:endParaRPr lang="en-US" altLang="en-US" sz="3200" b="1" dirty="0" smtClean="0">
              <a:solidFill>
                <a:srgbClr val="FFC000"/>
              </a:solidFill>
              <a:effectLst>
                <a:outerShdw blurRad="38100" dist="38100" dir="2700000" algn="tl">
                  <a:srgbClr val="000000">
                    <a:alpha val="43137"/>
                  </a:srgbClr>
                </a:outerShdw>
              </a:effectLst>
            </a:endParaRPr>
          </a:p>
          <a:p>
            <a:pPr eaLnBrk="1" hangingPunct="1">
              <a:buFont typeface="Wingdings 3" pitchFamily="18" charset="2"/>
              <a:buNone/>
              <a:defRPr/>
            </a:pPr>
            <a:r>
              <a:rPr lang="en-US" altLang="en-US" sz="2800" b="1" dirty="0">
                <a:solidFill>
                  <a:srgbClr val="FFC000"/>
                </a:solidFill>
                <a:effectLst>
                  <a:outerShdw blurRad="38100" dist="38100" dir="2700000" algn="tl">
                    <a:srgbClr val="000000">
                      <a:alpha val="43137"/>
                    </a:srgbClr>
                  </a:outerShdw>
                </a:effectLst>
              </a:rPr>
              <a:t>	</a:t>
            </a:r>
            <a:endParaRPr lang="en-US" altLang="en-US" sz="2800" b="1" dirty="0" smtClean="0">
              <a:solidFill>
                <a:srgbClr val="FFC000"/>
              </a:solidFill>
              <a:effectLst>
                <a:outerShdw blurRad="38100" dist="38100" dir="2700000" algn="tl">
                  <a:srgbClr val="000000">
                    <a:alpha val="43137"/>
                  </a:srgbClr>
                </a:outerShdw>
              </a:effectLst>
            </a:endParaRPr>
          </a:p>
          <a:p>
            <a:pPr eaLnBrk="1" hangingPunct="1">
              <a:buFont typeface="Wingdings 3" pitchFamily="18" charset="2"/>
              <a:buNone/>
              <a:defRPr/>
            </a:pPr>
            <a:r>
              <a:rPr lang="en-US" altLang="en-US" sz="2800" b="1" dirty="0" smtClean="0">
                <a:solidFill>
                  <a:srgbClr val="FFC000"/>
                </a:solidFill>
                <a:effectLst>
                  <a:outerShdw blurRad="38100" dist="38100" dir="2700000" algn="tl">
                    <a:srgbClr val="000000">
                      <a:alpha val="43137"/>
                    </a:srgbClr>
                  </a:outerShdw>
                </a:effectLst>
              </a:rPr>
              <a:t>	</a:t>
            </a:r>
          </a:p>
          <a:p>
            <a:pPr eaLnBrk="1" hangingPunct="1">
              <a:buFont typeface="Wingdings 3" pitchFamily="18" charset="2"/>
              <a:buNone/>
              <a:defRPr/>
            </a:pPr>
            <a:r>
              <a:rPr lang="en-US" altLang="en-US" sz="2800" b="1" dirty="0" smtClean="0">
                <a:solidFill>
                  <a:srgbClr val="FFC000"/>
                </a:solidFill>
                <a:effectLst>
                  <a:outerShdw blurRad="38100" dist="38100" dir="2700000" algn="tl">
                    <a:srgbClr val="000000">
                      <a:alpha val="43137"/>
                    </a:srgbClr>
                  </a:outerShdw>
                </a:effectLst>
              </a:rPr>
              <a:t> </a:t>
            </a:r>
          </a:p>
          <a:p>
            <a:pPr eaLnBrk="1" hangingPunct="1">
              <a:buFont typeface="Wingdings 3" pitchFamily="18" charset="2"/>
              <a:buNone/>
              <a:defRPr/>
            </a:pPr>
            <a:endParaRPr lang="en-US" altLang="en-US" sz="2800" dirty="0" smtClean="0">
              <a:solidFill>
                <a:srgbClr val="FFC000"/>
              </a:solidFill>
            </a:endParaRPr>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a:p>
            <a:pPr eaLnBrk="1" hangingPunct="1">
              <a:buFont typeface="Wingdings 3" pitchFamily="18" charset="2"/>
              <a:buNone/>
              <a:defRPr/>
            </a:pPr>
            <a:endParaRPr lang="en-US" altLang="en-US" dirty="0" smtClean="0"/>
          </a:p>
        </p:txBody>
      </p:sp>
      <p:pic>
        <p:nvPicPr>
          <p:cNvPr id="15366" name="Picture 2" descr="C:\Users\Bill Clarke\AppData\Local\Microsoft\Windows\Temporary Internet Files\Content.IE5\02VQXGAS\MP90044844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600200"/>
            <a:ext cx="175564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3" descr="C:\Users\Bill Clarke\AppData\Local\Microsoft\Windows\Temporary Internet Files\Content.IE5\PIRDEC4H\MC900055411[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1" y="1600200"/>
            <a:ext cx="1600200" cy="224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19</a:t>
            </a:fld>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68486832"/>
      </p:ext>
    </p:extLst>
  </p:cSld>
  <p:clrMapOvr>
    <a:masterClrMapping/>
  </p:clrMapOvr>
  <mc:AlternateContent xmlns:mc="http://schemas.openxmlformats.org/markup-compatibility/2006">
    <mc:Choice xmlns:p14="http://schemas.microsoft.com/office/powerpoint/2010/main" Requires="p14">
      <p:transition p14:dur="10" advTm="22619"/>
    </mc:Choice>
    <mc:Fallback>
      <p:transition advTm="22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3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nchor="t"/>
          <a:lstStyle/>
          <a:p>
            <a:pPr algn="ctr"/>
            <a:r>
              <a:rPr lang="en-US" sz="4000" b="1" dirty="0" smtClean="0">
                <a:solidFill>
                  <a:srgbClr val="FFC000"/>
                </a:solidFill>
                <a:effectLst>
                  <a:outerShdw blurRad="38100" dist="38100" dir="2700000" algn="tl">
                    <a:srgbClr val="000000">
                      <a:alpha val="43137"/>
                    </a:srgbClr>
                  </a:outerShdw>
                </a:effectLst>
              </a:rPr>
              <a:t>Introduction</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95400"/>
            <a:ext cx="7620000" cy="5181600"/>
          </a:xfrm>
        </p:spPr>
        <p:txBody>
          <a:bodyPr>
            <a:normAutofit/>
          </a:bodyPr>
          <a:lstStyle/>
          <a:p>
            <a:r>
              <a:rPr lang="en-US" sz="3200" b="1" dirty="0" smtClean="0">
                <a:solidFill>
                  <a:srgbClr val="FFC000"/>
                </a:solidFill>
                <a:effectLst>
                  <a:outerShdw blurRad="38100" dist="38100" dir="2700000" algn="tl">
                    <a:srgbClr val="000000">
                      <a:alpha val="43137"/>
                    </a:srgbClr>
                  </a:outerShdw>
                </a:effectLst>
              </a:rPr>
              <a:t>Hello…and welcome</a:t>
            </a:r>
          </a:p>
          <a:p>
            <a:r>
              <a:rPr lang="en-US" sz="3200" b="1" dirty="0" smtClean="0">
                <a:solidFill>
                  <a:srgbClr val="FFC000"/>
                </a:solidFill>
                <a:effectLst>
                  <a:outerShdw blurRad="38100" dist="38100" dir="2700000" algn="tl">
                    <a:srgbClr val="000000">
                      <a:alpha val="43137"/>
                    </a:srgbClr>
                  </a:outerShdw>
                </a:effectLst>
              </a:rPr>
              <a:t>My name is Bill Clarke and I will be the presenter for this program</a:t>
            </a:r>
          </a:p>
          <a:p>
            <a:r>
              <a:rPr lang="en-US" sz="3200" b="1" dirty="0" smtClean="0">
                <a:solidFill>
                  <a:srgbClr val="FFC000"/>
                </a:solidFill>
                <a:effectLst>
                  <a:outerShdw blurRad="38100" dist="38100" dir="2700000" algn="tl">
                    <a:srgbClr val="000000">
                      <a:alpha val="43137"/>
                    </a:srgbClr>
                  </a:outerShdw>
                </a:effectLst>
              </a:rPr>
              <a:t>If you have questions or desire additional information, you can contact me on my direct line at  (404) 920-7635</a:t>
            </a:r>
          </a:p>
          <a:p>
            <a:r>
              <a:rPr lang="en-US" sz="3200" b="1" dirty="0" smtClean="0">
                <a:solidFill>
                  <a:srgbClr val="FFC000"/>
                </a:solidFill>
                <a:effectLst>
                  <a:outerShdw blurRad="38100" dist="38100" dir="2700000" algn="tl">
                    <a:srgbClr val="000000">
                      <a:alpha val="43137"/>
                    </a:srgbClr>
                  </a:outerShdw>
                </a:effectLst>
              </a:rPr>
              <a:t>Or by Email: </a:t>
            </a:r>
            <a:r>
              <a:rPr lang="en-US" sz="3200" b="1" dirty="0" smtClean="0">
                <a:solidFill>
                  <a:srgbClr val="FFC000"/>
                </a:solidFill>
                <a:effectLst>
                  <a:outerShdw blurRad="38100" dist="38100" dir="2700000" algn="tl">
                    <a:srgbClr val="000000">
                      <a:alpha val="43137"/>
                    </a:srgbClr>
                  </a:outerShdw>
                </a:effectLst>
                <a:hlinkClick r:id="rId4"/>
              </a:rPr>
              <a:t>wclarke@archatl.com</a:t>
            </a:r>
            <a:r>
              <a:rPr lang="en-US" sz="3200" b="1" dirty="0" smtClean="0">
                <a:solidFill>
                  <a:srgbClr val="FFC000"/>
                </a:solidFill>
                <a:effectLst>
                  <a:outerShdw blurRad="38100" dist="38100" dir="2700000" algn="tl">
                    <a:srgbClr val="000000">
                      <a:alpha val="43137"/>
                    </a:srgbClr>
                  </a:outerShdw>
                </a:effectLst>
              </a:rPr>
              <a:t>   ~</a:t>
            </a:r>
          </a:p>
          <a:p>
            <a:pPr marL="114300" indent="0">
              <a:buNone/>
            </a:pPr>
            <a:endParaRPr lang="en-US" sz="3200" b="1" dirty="0">
              <a:solidFill>
                <a:srgbClr val="FFC000"/>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65E9C"/>
                </a:solidFill>
                <a:effectLst/>
                <a:uLnTx/>
                <a:uFillTx/>
                <a:latin typeface="Calibri"/>
                <a:ea typeface="+mn-ea"/>
                <a:cs typeface="+mn-cs"/>
              </a:rPr>
              <a:t>Office of Formation &amp; Discipleship        Catholic Archdiocese of Atlanta</a:t>
            </a:r>
            <a:endParaRPr kumimoji="0" lang="en-US" sz="1200" b="0" i="0" u="none" strike="noStrike" kern="1200" cap="none" spc="0" normalizeH="0" baseline="0" noProof="0" dirty="0">
              <a:ln>
                <a:noFill/>
              </a:ln>
              <a:solidFill>
                <a:srgbClr val="465E9C"/>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5A3B80D-0F7D-4CBB-8472-64EA6D783B12}"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8134518" y="1447246"/>
            <a:ext cx="1384067" cy="623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2833413"/>
      </p:ext>
    </p:extLst>
  </p:cSld>
  <p:clrMapOvr>
    <a:masterClrMapping/>
  </p:clrMapOvr>
  <mc:AlternateContent xmlns:mc="http://schemas.openxmlformats.org/markup-compatibility/2006" xmlns:p14="http://schemas.microsoft.com/office/powerpoint/2010/main">
    <mc:Choice Requires="p14">
      <p:transition spd="slow" p14:dur="2000" advTm="33132"/>
    </mc:Choice>
    <mc:Fallback xmlns="">
      <p:transition spd="slow" advTm="33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469"/>
            <a:ext cx="7620000" cy="1143000"/>
          </a:xfrm>
        </p:spPr>
        <p:txBody>
          <a:bodyPr/>
          <a:lstStyle/>
          <a:p>
            <a:pPr algn="ctr">
              <a:defRPr/>
            </a:pPr>
            <a:r>
              <a:rPr lang="en-US" sz="3600" b="1" dirty="0" smtClean="0">
                <a:solidFill>
                  <a:srgbClr val="FFC000"/>
                </a:solidFill>
                <a:effectLst>
                  <a:outerShdw blurRad="38100" dist="38100" dir="2700000" algn="tl">
                    <a:srgbClr val="000000">
                      <a:alpha val="43137"/>
                    </a:srgbClr>
                  </a:outerShdw>
                </a:effectLst>
              </a:rPr>
              <a:t>Priority/Time Exercise</a:t>
            </a:r>
            <a:endParaRPr lang="en-US" sz="3600" b="1" dirty="0">
              <a:solidFill>
                <a:srgbClr val="FFC000"/>
              </a:solidFill>
              <a:effectLst>
                <a:outerShdw blurRad="38100" dist="38100" dir="2700000" algn="tl">
                  <a:srgbClr val="000000">
                    <a:alpha val="43137"/>
                  </a:srgbClr>
                </a:outerShdw>
              </a:effectLst>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39639765"/>
              </p:ext>
            </p:extLst>
          </p:nvPr>
        </p:nvGraphicFramePr>
        <p:xfrm>
          <a:off x="764930" y="1456168"/>
          <a:ext cx="6855070" cy="4907151"/>
        </p:xfrm>
        <a:graphic>
          <a:graphicData uri="http://schemas.openxmlformats.org/drawingml/2006/table">
            <a:tbl>
              <a:tblPr firstRow="1" firstCol="1" bandRow="1">
                <a:tableStyleId>{69CF1AB2-1976-4502-BF36-3FF5EA218861}</a:tableStyleId>
              </a:tblPr>
              <a:tblGrid>
                <a:gridCol w="678656">
                  <a:extLst>
                    <a:ext uri="{9D8B030D-6E8A-4147-A177-3AD203B41FA5}">
                      <a16:colId xmlns:a16="http://schemas.microsoft.com/office/drawing/2014/main" val="20000"/>
                    </a:ext>
                  </a:extLst>
                </a:gridCol>
                <a:gridCol w="618711">
                  <a:extLst>
                    <a:ext uri="{9D8B030D-6E8A-4147-A177-3AD203B41FA5}">
                      <a16:colId xmlns:a16="http://schemas.microsoft.com/office/drawing/2014/main" val="20001"/>
                    </a:ext>
                  </a:extLst>
                </a:gridCol>
                <a:gridCol w="2210806">
                  <a:extLst>
                    <a:ext uri="{9D8B030D-6E8A-4147-A177-3AD203B41FA5}">
                      <a16:colId xmlns:a16="http://schemas.microsoft.com/office/drawing/2014/main" val="20002"/>
                    </a:ext>
                  </a:extLst>
                </a:gridCol>
                <a:gridCol w="681036">
                  <a:extLst>
                    <a:ext uri="{9D8B030D-6E8A-4147-A177-3AD203B41FA5}">
                      <a16:colId xmlns:a16="http://schemas.microsoft.com/office/drawing/2014/main" val="20003"/>
                    </a:ext>
                  </a:extLst>
                </a:gridCol>
                <a:gridCol w="576369">
                  <a:extLst>
                    <a:ext uri="{9D8B030D-6E8A-4147-A177-3AD203B41FA5}">
                      <a16:colId xmlns:a16="http://schemas.microsoft.com/office/drawing/2014/main" val="20004"/>
                    </a:ext>
                  </a:extLst>
                </a:gridCol>
                <a:gridCol w="2089492">
                  <a:extLst>
                    <a:ext uri="{9D8B030D-6E8A-4147-A177-3AD203B41FA5}">
                      <a16:colId xmlns:a16="http://schemas.microsoft.com/office/drawing/2014/main" val="20005"/>
                    </a:ext>
                  </a:extLst>
                </a:gridCol>
              </a:tblGrid>
              <a:tr h="604441">
                <a:tc>
                  <a:txBody>
                    <a:bodyPr/>
                    <a:lstStyle/>
                    <a:p>
                      <a:pPr marL="0" marR="0" algn="ctr">
                        <a:spcBef>
                          <a:spcPts val="0"/>
                        </a:spcBef>
                        <a:spcAft>
                          <a:spcPts val="0"/>
                        </a:spcAft>
                      </a:pPr>
                      <a:r>
                        <a:rPr lang="en-US" sz="1300" dirty="0" smtClean="0">
                          <a:effectLst/>
                        </a:rPr>
                        <a:t>Priority</a:t>
                      </a:r>
                    </a:p>
                    <a:p>
                      <a:pPr marL="0" marR="0" algn="ctr">
                        <a:spcBef>
                          <a:spcPts val="0"/>
                        </a:spcBef>
                        <a:spcAft>
                          <a:spcPts val="0"/>
                        </a:spcAft>
                      </a:pPr>
                      <a:r>
                        <a:rPr lang="en-US" sz="1300" dirty="0" smtClean="0">
                          <a:effectLst/>
                        </a:rPr>
                        <a:t>1-12</a:t>
                      </a:r>
                      <a:endParaRPr lang="en-US" sz="13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300" dirty="0">
                          <a:effectLst/>
                        </a:rPr>
                        <a:t>Time </a:t>
                      </a:r>
                      <a:r>
                        <a:rPr lang="en-US" sz="1300" dirty="0" smtClean="0">
                          <a:effectLst/>
                        </a:rPr>
                        <a:t>Spent</a:t>
                      </a:r>
                    </a:p>
                    <a:p>
                      <a:pPr marL="0" marR="0" algn="ctr">
                        <a:spcBef>
                          <a:spcPts val="0"/>
                        </a:spcBef>
                        <a:spcAft>
                          <a:spcPts val="0"/>
                        </a:spcAft>
                      </a:pPr>
                      <a:r>
                        <a:rPr lang="en-US" sz="1300" dirty="0" smtClean="0">
                          <a:effectLst/>
                        </a:rPr>
                        <a:t>1-12</a:t>
                      </a:r>
                      <a:endParaRPr lang="en-US" sz="1300" dirty="0">
                        <a:solidFill>
                          <a:schemeClr val="accent1">
                            <a:lumMod val="50000"/>
                          </a:schemeClr>
                        </a:solidFill>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300" dirty="0" smtClean="0">
                          <a:effectLst/>
                        </a:rPr>
                        <a:t>PERSONAL/PROFESSIONAL </a:t>
                      </a:r>
                      <a:r>
                        <a:rPr lang="en-US" sz="1300" dirty="0">
                          <a:effectLst/>
                        </a:rPr>
                        <a:t>Components</a:t>
                      </a:r>
                      <a:endParaRPr lang="en-US" sz="1300"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ctr">
                        <a:spcBef>
                          <a:spcPts val="0"/>
                        </a:spcBef>
                        <a:spcAft>
                          <a:spcPts val="0"/>
                        </a:spcAft>
                      </a:pPr>
                      <a:r>
                        <a:rPr lang="en-US" sz="1300" dirty="0">
                          <a:effectLst/>
                        </a:rPr>
                        <a:t>Priority</a:t>
                      </a:r>
                    </a:p>
                    <a:p>
                      <a:pPr marL="0" marR="0" algn="ctr">
                        <a:spcBef>
                          <a:spcPts val="0"/>
                        </a:spcBef>
                        <a:spcAft>
                          <a:spcPts val="0"/>
                        </a:spcAft>
                      </a:pPr>
                      <a:r>
                        <a:rPr lang="en-US" sz="1300" dirty="0">
                          <a:effectLst/>
                        </a:rPr>
                        <a:t>1-12</a:t>
                      </a:r>
                      <a:endParaRPr lang="en-US" sz="1300" dirty="0">
                        <a:solidFill>
                          <a:schemeClr val="tx2">
                            <a:lumMod val="50000"/>
                          </a:schemeClr>
                        </a:solidFill>
                        <a:effectLst/>
                        <a:latin typeface="Arial"/>
                        <a:ea typeface="Calibri"/>
                        <a:cs typeface="Times New Roman"/>
                      </a:endParaRPr>
                    </a:p>
                  </a:txBody>
                  <a:tcPr marL="68580" marR="68580" marT="0" marB="0"/>
                </a:tc>
                <a:tc>
                  <a:txBody>
                    <a:bodyPr/>
                    <a:lstStyle/>
                    <a:p>
                      <a:pPr marL="0" marR="0" algn="ctr">
                        <a:spcBef>
                          <a:spcPts val="0"/>
                        </a:spcBef>
                        <a:spcAft>
                          <a:spcPts val="0"/>
                        </a:spcAft>
                      </a:pPr>
                      <a:r>
                        <a:rPr lang="en-US" sz="1300" dirty="0">
                          <a:effectLst/>
                        </a:rPr>
                        <a:t>Time </a:t>
                      </a:r>
                      <a:r>
                        <a:rPr lang="en-US" sz="1300" dirty="0" smtClean="0">
                          <a:effectLst/>
                        </a:rPr>
                        <a:t>Spent</a:t>
                      </a:r>
                    </a:p>
                    <a:p>
                      <a:pPr marL="0" marR="0" algn="ctr">
                        <a:spcBef>
                          <a:spcPts val="0"/>
                        </a:spcBef>
                        <a:spcAft>
                          <a:spcPts val="0"/>
                        </a:spcAft>
                      </a:pPr>
                      <a:r>
                        <a:rPr lang="en-US" sz="1300" dirty="0" smtClean="0">
                          <a:effectLst/>
                        </a:rPr>
                        <a:t>1-12</a:t>
                      </a:r>
                      <a:endParaRPr lang="en-US" sz="1300" dirty="0">
                        <a:solidFill>
                          <a:schemeClr val="tx2">
                            <a:lumMod val="50000"/>
                          </a:schemeClr>
                        </a:solidFill>
                        <a:effectLst/>
                        <a:latin typeface="+mn-lt"/>
                        <a:ea typeface="Calibri"/>
                        <a:cs typeface="Times New Roman"/>
                      </a:endParaRPr>
                    </a:p>
                  </a:txBody>
                  <a:tcPr marL="68580" marR="68580" marT="0" marB="0"/>
                </a:tc>
                <a:tc>
                  <a:txBody>
                    <a:bodyPr/>
                    <a:lstStyle/>
                    <a:p>
                      <a:pPr marL="0" marR="0" algn="ctr">
                        <a:spcBef>
                          <a:spcPts val="0"/>
                        </a:spcBef>
                        <a:spcAft>
                          <a:spcPts val="0"/>
                        </a:spcAft>
                      </a:pPr>
                      <a:r>
                        <a:rPr lang="en-US" sz="1300" dirty="0">
                          <a:effectLst/>
                        </a:rPr>
                        <a:t>SPIRITUAL Components</a:t>
                      </a:r>
                      <a:endParaRPr lang="en-US" sz="1300"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0"/>
                  </a:ext>
                </a:extLst>
              </a:tr>
              <a:tr h="392884">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smtClean="0">
                          <a:effectLst/>
                        </a:rPr>
                        <a:t>Love Relationship:</a:t>
                      </a:r>
                      <a:r>
                        <a:rPr lang="en-US" sz="1300" baseline="0" dirty="0" smtClean="0">
                          <a:effectLst/>
                        </a:rPr>
                        <a:t> spouse, family or vocation</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Relationship with God</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1"/>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Children/Family Obligations</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Personal Prayer  </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2"/>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Career/Work/Vocation</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Family Prayer</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3"/>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Friends/Social Life</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Community Prayer</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4"/>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smtClean="0">
                          <a:effectLst/>
                        </a:rPr>
                        <a:t>Health/Fitness</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Religious Education</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5"/>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Personal Growth/Learning</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Charitable Works  </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6"/>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Money/Finance</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Ministry Time &amp; Talent</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7"/>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Community Service</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Stewardship/Treasure</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8"/>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Artistic Pursuits</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Reconciliation</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09"/>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Recreation/Leisure</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Mass &amp; Eucharist</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10"/>
                  </a:ext>
                </a:extLst>
              </a:tr>
              <a:tr h="354039">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Fun</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Evangelization</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11"/>
                  </a:ext>
                </a:extLst>
              </a:tr>
              <a:tr h="366080">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just">
                        <a:spcBef>
                          <a:spcPts val="0"/>
                        </a:spcBef>
                        <a:spcAft>
                          <a:spcPts val="0"/>
                        </a:spcAft>
                      </a:pPr>
                      <a:r>
                        <a:rPr lang="en-US" sz="1100" dirty="0">
                          <a:effectLst/>
                        </a:rPr>
                        <a:t> </a:t>
                      </a:r>
                      <a:endParaRPr lang="en-US" sz="1100" dirty="0">
                        <a:solidFill>
                          <a:schemeClr val="accent1">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rPr>
                        <a:t>Home Keeping</a:t>
                      </a:r>
                      <a:endParaRPr lang="en-US" sz="1300" b="1" dirty="0">
                        <a:solidFill>
                          <a:schemeClr val="accent1">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spcBef>
                          <a:spcPts val="0"/>
                        </a:spcBef>
                        <a:spcAft>
                          <a:spcPts val="0"/>
                        </a:spcAft>
                      </a:pPr>
                      <a:r>
                        <a:rPr lang="en-US" sz="1300" dirty="0">
                          <a:effectLst/>
                          <a:highlight>
                            <a:srgbClr val="FFFF00"/>
                          </a:highlight>
                        </a:rPr>
                        <a:t> </a:t>
                      </a:r>
                      <a:endParaRPr lang="en-US" sz="1300" b="1" dirty="0">
                        <a:solidFill>
                          <a:schemeClr val="tx2">
                            <a:lumMod val="50000"/>
                          </a:schemeClr>
                        </a:solidFill>
                        <a:effectLst/>
                        <a:latin typeface="Arial"/>
                        <a:ea typeface="Calibri"/>
                        <a:cs typeface="Times New Roman"/>
                      </a:endParaRPr>
                    </a:p>
                  </a:txBody>
                  <a:tcPr marL="68580" marR="68580" marT="0" marB="0"/>
                </a:tc>
                <a:tc>
                  <a:txBody>
                    <a:bodyPr/>
                    <a:lstStyle/>
                    <a:p>
                      <a:pPr marL="0" marR="0" algn="l">
                        <a:lnSpc>
                          <a:spcPct val="115000"/>
                        </a:lnSpc>
                        <a:spcBef>
                          <a:spcPts val="0"/>
                        </a:spcBef>
                        <a:spcAft>
                          <a:spcPts val="1000"/>
                        </a:spcAft>
                      </a:pPr>
                      <a:r>
                        <a:rPr lang="en-US" sz="1300" dirty="0">
                          <a:effectLst/>
                        </a:rPr>
                        <a:t>Catholic Role Model</a:t>
                      </a:r>
                      <a:endParaRPr lang="en-US" sz="1300" b="1" dirty="0">
                        <a:solidFill>
                          <a:schemeClr val="tx2">
                            <a:lumMod val="50000"/>
                          </a:schemeClr>
                        </a:solidFill>
                        <a:effectLst/>
                        <a:latin typeface="Arial"/>
                        <a:ea typeface="Calibri"/>
                        <a:cs typeface="Times New Roman"/>
                      </a:endParaRPr>
                    </a:p>
                  </a:txBody>
                  <a:tcPr marL="68580" marR="68580" marT="0" marB="0">
                    <a:solidFill>
                      <a:schemeClr val="accent1">
                        <a:lumMod val="60000"/>
                        <a:lumOff val="40000"/>
                      </a:schemeClr>
                    </a:solidFill>
                  </a:tcPr>
                </a:tc>
                <a:extLst>
                  <a:ext uri="{0D108BD9-81ED-4DB2-BD59-A6C34878D82A}">
                    <a16:rowId xmlns:a16="http://schemas.microsoft.com/office/drawing/2014/main" val="10012"/>
                  </a:ext>
                </a:extLst>
              </a:tr>
            </a:tbl>
          </a:graphicData>
        </a:graphic>
      </p:graphicFrame>
      <p:sp>
        <p:nvSpPr>
          <p:cNvPr id="3" name="Footer Placeholder 2"/>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20</a:t>
            </a:fld>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3308011"/>
      </p:ext>
    </p:extLst>
  </p:cSld>
  <p:clrMapOvr>
    <a:masterClrMapping/>
  </p:clrMapOvr>
  <mc:AlternateContent xmlns:mc="http://schemas.openxmlformats.org/markup-compatibility/2006">
    <mc:Choice xmlns:p14="http://schemas.microsoft.com/office/powerpoint/2010/main" Requires="p14">
      <p:transition p14:dur="10" advTm="193699"/>
    </mc:Choice>
    <mc:Fallback>
      <p:transition advTm="193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9469"/>
            <a:ext cx="7620000" cy="1143000"/>
          </a:xfrm>
        </p:spPr>
        <p:txBody>
          <a:bodyPr/>
          <a:lstStyle/>
          <a:p>
            <a:pPr eaLnBrk="1" fontAlgn="auto" hangingPunct="1">
              <a:spcAft>
                <a:spcPts val="0"/>
              </a:spcAft>
              <a:defRPr/>
            </a:pPr>
            <a:r>
              <a:rPr lang="en-US" dirty="0" smtClean="0"/>
              <a:t>      </a:t>
            </a:r>
            <a:r>
              <a:rPr lang="en-US" sz="4000" b="1" dirty="0" smtClean="0">
                <a:solidFill>
                  <a:srgbClr val="FFC000"/>
                </a:solidFill>
                <a:effectLst>
                  <a:outerShdw blurRad="38100" dist="38100" dir="2700000" algn="tl">
                    <a:srgbClr val="000000">
                      <a:alpha val="43137"/>
                    </a:srgbClr>
                  </a:outerShdw>
                </a:effectLst>
              </a:rPr>
              <a:t>State of Balance Evaluation</a:t>
            </a:r>
            <a:endParaRPr lang="en-US" b="1" dirty="0">
              <a:solidFill>
                <a:srgbClr val="FFC000"/>
              </a:solidFill>
              <a:effectLst>
                <a:outerShdw blurRad="38100" dist="38100" dir="2700000" algn="tl">
                  <a:srgbClr val="000000">
                    <a:alpha val="43137"/>
                  </a:srgbClr>
                </a:outerShdw>
              </a:effectLst>
            </a:endParaRPr>
          </a:p>
        </p:txBody>
      </p:sp>
      <p:sp>
        <p:nvSpPr>
          <p:cNvPr id="6147" name="Content Placeholder 1"/>
          <p:cNvSpPr>
            <a:spLocks noGrp="1"/>
          </p:cNvSpPr>
          <p:nvPr>
            <p:ph idx="1"/>
          </p:nvPr>
        </p:nvSpPr>
        <p:spPr/>
        <p:txBody>
          <a:bodyPr>
            <a:normAutofit/>
          </a:bodyPr>
          <a:lstStyle/>
          <a:p>
            <a:pPr eaLnBrk="1" hangingPunct="1">
              <a:buFont typeface="Arial" charset="0"/>
              <a:buChar char="•"/>
              <a:defRPr/>
            </a:pPr>
            <a:r>
              <a:rPr lang="en-US" altLang="en-US" sz="29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Goal = align your priorities with your time</a:t>
            </a:r>
          </a:p>
          <a:p>
            <a:pPr lvl="1" eaLnBrk="1" hangingPunct="1">
              <a:buFont typeface="Arial" charset="0"/>
              <a:buChar char="•"/>
              <a:defRPr/>
            </a:pPr>
            <a:r>
              <a:rPr lang="en-US" altLang="en-US" sz="2800" b="1" dirty="0" smtClean="0">
                <a:solidFill>
                  <a:srgbClr val="FFC000"/>
                </a:solidFill>
                <a:effectLst>
                  <a:outerShdw blurRad="38100" dist="38100" dir="2700000" algn="tl">
                    <a:srgbClr val="000000">
                      <a:alpha val="43137"/>
                    </a:srgbClr>
                  </a:outerShdw>
                </a:effectLst>
              </a:rPr>
              <a:t>You are probably in balance if your priorities align with your time commitment</a:t>
            </a:r>
          </a:p>
          <a:p>
            <a:pPr lvl="1" eaLnBrk="1" hangingPunct="1">
              <a:buFont typeface="Arial" charset="0"/>
              <a:buChar char="•"/>
              <a:defRPr/>
            </a:pPr>
            <a:r>
              <a:rPr lang="en-US" altLang="en-US" sz="2800" b="1" dirty="0" smtClean="0">
                <a:solidFill>
                  <a:srgbClr val="FFC000"/>
                </a:solidFill>
                <a:effectLst>
                  <a:outerShdw blurRad="38100" dist="38100" dir="2700000" algn="tl">
                    <a:srgbClr val="000000">
                      <a:alpha val="43137"/>
                    </a:srgbClr>
                  </a:outerShdw>
                </a:effectLst>
              </a:rPr>
              <a:t>You might be out of balance if your priorities do not align with your time commitment </a:t>
            </a:r>
          </a:p>
          <a:p>
            <a:pPr lvl="1" eaLnBrk="1" hangingPunct="1">
              <a:buFont typeface="Arial" charset="0"/>
              <a:buChar char="•"/>
              <a:defRPr/>
            </a:pPr>
            <a:r>
              <a:rPr lang="en-US" altLang="en-US" sz="2900" b="1" dirty="0" smtClean="0">
                <a:solidFill>
                  <a:srgbClr val="FFC000"/>
                </a:solidFill>
                <a:effectLst>
                  <a:outerShdw blurRad="38100" dist="38100" dir="2700000" algn="tl">
                    <a:srgbClr val="000000">
                      <a:alpha val="43137"/>
                    </a:srgbClr>
                  </a:outerShdw>
                </a:effectLst>
              </a:rPr>
              <a:t>Assessment provides an insight into the areas in your life that you might want to bring into balance  ~</a:t>
            </a:r>
          </a:p>
          <a:p>
            <a:pPr eaLnBrk="1" hangingPunct="1">
              <a:buFont typeface="Arial" charset="0"/>
              <a:buChar char="•"/>
              <a:defRPr/>
            </a:pPr>
            <a:endParaRPr lang="en-US" altLang="en-US" sz="2900" dirty="0"/>
          </a:p>
          <a:p>
            <a:pPr marL="114300" indent="0" eaLnBrk="1" hangingPunct="1">
              <a:buFont typeface="Arial" charset="0"/>
              <a:buNone/>
              <a:defRPr/>
            </a:pPr>
            <a:endParaRPr lang="en-US" altLang="en-US" sz="2900" dirty="0" smtClean="0"/>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21</a:t>
            </a:fld>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58424006"/>
      </p:ext>
    </p:extLst>
  </p:cSld>
  <p:clrMapOvr>
    <a:masterClrMapping/>
  </p:clrMapOvr>
  <mc:AlternateContent xmlns:mc="http://schemas.openxmlformats.org/markup-compatibility/2006">
    <mc:Choice xmlns:p14="http://schemas.microsoft.com/office/powerpoint/2010/main" Requires="p14">
      <p:transition p14:dur="10" advTm="60164"/>
    </mc:Choice>
    <mc:Fallback>
      <p:transition advTm="6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468"/>
            <a:ext cx="7620000" cy="792162"/>
          </a:xfrm>
        </p:spPr>
        <p:txBody>
          <a:bodyPr anchor="t"/>
          <a:lstStyle/>
          <a:p>
            <a:pPr algn="ctr" eaLnBrk="1" hangingPunct="1">
              <a:defRPr/>
            </a:pPr>
            <a:r>
              <a:rPr lang="en-US" sz="4000" b="1" dirty="0" smtClean="0">
                <a:solidFill>
                  <a:srgbClr val="FFC000"/>
                </a:solidFill>
                <a:effectLst>
                  <a:outerShdw blurRad="38100" dist="38100" dir="2700000" algn="tl">
                    <a:srgbClr val="000000">
                      <a:alpha val="43137"/>
                    </a:srgbClr>
                  </a:outerShdw>
                </a:effectLst>
              </a:rPr>
              <a:t>Desired Balance</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143000"/>
            <a:ext cx="7467600" cy="5257800"/>
          </a:xfrm>
        </p:spPr>
        <p:txBody>
          <a:bodyPr/>
          <a:lstStyle/>
          <a:p>
            <a:pPr eaLnBrk="1" hangingPunct="1">
              <a:lnSpc>
                <a:spcPts val="3300"/>
              </a:lnSpc>
              <a:spcBef>
                <a:spcPts val="0"/>
              </a:spcBef>
              <a:buFont typeface="Arial" charset="0"/>
              <a:buChar char="•"/>
              <a:defRPr/>
            </a:pPr>
            <a:r>
              <a:rPr lang="en-US" sz="28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What is the appropriate balance between Personal/Professional and Spiritual Development?</a:t>
            </a:r>
          </a:p>
          <a:p>
            <a:pPr lvl="1" eaLnBrk="1" hangingPunct="1">
              <a:lnSpc>
                <a:spcPts val="3300"/>
              </a:lnSpc>
              <a:spcBef>
                <a:spcPts val="0"/>
              </a:spcBef>
              <a:buFont typeface="Arial" charset="0"/>
              <a:buChar char="•"/>
              <a:defRPr/>
            </a:pPr>
            <a:r>
              <a:rPr lang="en-US" sz="28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50-50?...60-40?...80-20?</a:t>
            </a:r>
          </a:p>
          <a:p>
            <a:pPr eaLnBrk="1" hangingPunct="1">
              <a:lnSpc>
                <a:spcPts val="3300"/>
              </a:lnSpc>
              <a:spcBef>
                <a:spcPts val="0"/>
              </a:spcBef>
              <a:buFont typeface="Arial" charset="0"/>
              <a:buChar char="•"/>
              <a:defRPr/>
            </a:pPr>
            <a:r>
              <a:rPr lang="en-US" sz="2800" b="1" dirty="0" smtClean="0">
                <a:solidFill>
                  <a:srgbClr val="FFC000"/>
                </a:solidFill>
                <a:effectLst>
                  <a:outerShdw blurRad="38100" dist="38100" dir="2700000" algn="tl">
                    <a:srgbClr val="000000">
                      <a:alpha val="43137"/>
                    </a:srgbClr>
                  </a:outerShdw>
                </a:effectLst>
              </a:rPr>
              <a:t>Guideline: it depends, varies with age and period of life…error on the Spiritual side</a:t>
            </a:r>
          </a:p>
          <a:p>
            <a:pPr eaLnBrk="1" hangingPunct="1">
              <a:lnSpc>
                <a:spcPts val="3300"/>
              </a:lnSpc>
              <a:spcBef>
                <a:spcPts val="0"/>
              </a:spcBef>
              <a:buFont typeface="Arial" charset="0"/>
              <a:buChar char="•"/>
              <a:defRPr/>
            </a:pPr>
            <a:r>
              <a:rPr lang="en-US" sz="2800" b="1" dirty="0" smtClean="0">
                <a:solidFill>
                  <a:srgbClr val="FFC000"/>
                </a:solidFill>
                <a:effectLst>
                  <a:outerShdw blurRad="38100" dist="38100" dir="2700000" algn="tl">
                    <a:srgbClr val="000000">
                      <a:alpha val="43137"/>
                    </a:srgbClr>
                  </a:outerShdw>
                </a:effectLst>
              </a:rPr>
              <a:t>If you are doing the right things spiritually, it will influence all aspects of your personal life</a:t>
            </a:r>
          </a:p>
          <a:p>
            <a:pPr marL="114300" indent="0" eaLnBrk="1" hangingPunct="1">
              <a:lnSpc>
                <a:spcPts val="3300"/>
              </a:lnSpc>
              <a:spcBef>
                <a:spcPts val="0"/>
              </a:spcBef>
              <a:buNone/>
              <a:defRPr/>
            </a:pPr>
            <a:endParaRPr lang="en-US" sz="2800" b="1" dirty="0" smtClean="0">
              <a:solidFill>
                <a:srgbClr val="FFC000"/>
              </a:solidFill>
              <a:effectLst>
                <a:outerShdw blurRad="38100" dist="38100" dir="2700000" algn="tl">
                  <a:srgbClr val="000000">
                    <a:alpha val="43137"/>
                  </a:srgbClr>
                </a:outerShdw>
              </a:effectLst>
            </a:endParaRPr>
          </a:p>
          <a:p>
            <a:pPr eaLnBrk="1" hangingPunct="1">
              <a:lnSpc>
                <a:spcPts val="3300"/>
              </a:lnSpc>
              <a:spcBef>
                <a:spcPts val="0"/>
              </a:spcBef>
              <a:buFont typeface="Arial" charset="0"/>
              <a:buChar char="•"/>
              <a:defRPr/>
            </a:pPr>
            <a:r>
              <a:rPr lang="en-US" sz="2800" b="1" dirty="0" smtClean="0">
                <a:solidFill>
                  <a:srgbClr val="FFC000"/>
                </a:solidFill>
                <a:effectLst>
                  <a:outerShdw blurRad="38100" dist="38100" dir="2700000" algn="tl">
                    <a:srgbClr val="000000">
                      <a:alpha val="43137"/>
                    </a:srgbClr>
                  </a:outerShdw>
                </a:effectLst>
              </a:rPr>
              <a:t>It is less about a PERCENTAGE and more about QUALITY time and commitment  ~ </a:t>
            </a:r>
          </a:p>
          <a:p>
            <a:pPr marL="114300" indent="0" eaLnBrk="1" hangingPunct="1">
              <a:spcBef>
                <a:spcPts val="0"/>
              </a:spcBef>
              <a:buFont typeface="Arial" charset="0"/>
              <a:buNone/>
              <a:defRPr/>
            </a:pPr>
            <a:endParaRPr lang="en-US" sz="2400" b="1" dirty="0">
              <a:solidFill>
                <a:schemeClr val="accent1">
                  <a:lumMod val="20000"/>
                  <a:lumOff val="80000"/>
                </a:schemeClr>
              </a:solidFill>
              <a:effectLst>
                <a:outerShdw blurRad="38100" dist="38100" dir="2700000" algn="tl">
                  <a:srgbClr val="000000">
                    <a:alpha val="43137"/>
                  </a:srgbClr>
                </a:outerShdw>
              </a:effectLst>
            </a:endParaRPr>
          </a:p>
        </p:txBody>
      </p:sp>
      <p:sp>
        <p:nvSpPr>
          <p:cNvPr id="5" name="Footer Placeholder 4"/>
          <p:cNvSpPr>
            <a:spLocks noGrp="1"/>
          </p:cNvSpPr>
          <p:nvPr>
            <p:ph type="ftr" sz="quarter" idx="11"/>
          </p:nvPr>
        </p:nvSpPr>
        <p:spPr/>
        <p:txBody>
          <a:bodyPr/>
          <a:lstStyle/>
          <a:p>
            <a:r>
              <a:rPr lang="en-US"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22</a:t>
            </a:fld>
            <a:endParaRPr lang="en-US"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83910813"/>
      </p:ext>
    </p:extLst>
  </p:cSld>
  <p:clrMapOvr>
    <a:masterClrMapping/>
  </p:clrMapOvr>
  <mc:AlternateContent xmlns:mc="http://schemas.openxmlformats.org/markup-compatibility/2006">
    <mc:Choice xmlns:p14="http://schemas.microsoft.com/office/powerpoint/2010/main" Requires="p14">
      <p:transition p14:dur="10" advTm="56706"/>
    </mc:Choice>
    <mc:Fallback>
      <p:transition advTm="56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20000" cy="868362"/>
          </a:xfrm>
        </p:spPr>
        <p:txBody>
          <a:bodyPr anchor="t"/>
          <a:lstStyle/>
          <a:p>
            <a:pPr eaLnBrk="1" fontAlgn="auto" hangingPunct="1">
              <a:spcAft>
                <a:spcPts val="0"/>
              </a:spcAft>
              <a:defRPr/>
            </a:pPr>
            <a:r>
              <a:rPr lang="en-US" dirty="0" smtClean="0"/>
              <a:t>      </a:t>
            </a:r>
            <a:r>
              <a:rPr lang="en-US" sz="4000" b="1" dirty="0" smtClean="0">
                <a:solidFill>
                  <a:srgbClr val="FFC000"/>
                </a:solidFill>
                <a:effectLst>
                  <a:outerShdw blurRad="38100" dist="38100" dir="2700000" algn="tl">
                    <a:srgbClr val="000000">
                      <a:alpha val="43137"/>
                    </a:srgbClr>
                  </a:outerShdw>
                </a:effectLst>
              </a:rPr>
              <a:t>How to Achieve Balance</a:t>
            </a:r>
            <a:endParaRPr lang="en-US" sz="4000" b="1" dirty="0">
              <a:solidFill>
                <a:srgbClr val="FFC000"/>
              </a:solidFill>
              <a:effectLst>
                <a:outerShdw blurRad="38100" dist="38100" dir="2700000" algn="tl">
                  <a:srgbClr val="000000">
                    <a:alpha val="43137"/>
                  </a:srgbClr>
                </a:outerShdw>
              </a:effectLst>
            </a:endParaRPr>
          </a:p>
        </p:txBody>
      </p:sp>
      <p:sp>
        <p:nvSpPr>
          <p:cNvPr id="18435" name="Content Placeholder 1"/>
          <p:cNvSpPr>
            <a:spLocks noGrp="1"/>
          </p:cNvSpPr>
          <p:nvPr>
            <p:ph idx="1"/>
          </p:nvPr>
        </p:nvSpPr>
        <p:spPr>
          <a:xfrm>
            <a:off x="457200" y="1371600"/>
            <a:ext cx="7620000" cy="5029200"/>
          </a:xfrm>
        </p:spPr>
        <p:txBody>
          <a:bodyPr/>
          <a:lstStyle/>
          <a:p>
            <a:pPr eaLnBrk="1" hangingPunct="1">
              <a:buFont typeface="Arial" charset="0"/>
              <a:buChar char="•"/>
              <a:defRPr/>
            </a:pPr>
            <a:r>
              <a:rPr lang="en-US" altLang="en-US" sz="2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Time Allocation</a:t>
            </a:r>
            <a:r>
              <a:rPr lang="en-US" altLang="en-US" sz="2400" b="1" dirty="0" smtClean="0">
                <a:solidFill>
                  <a:srgbClr val="FFC000"/>
                </a:solidFill>
                <a:effectLst>
                  <a:outerShdw blurRad="38100" dist="38100" dir="2700000" algn="tl">
                    <a:srgbClr val="000000">
                      <a:alpha val="43137"/>
                    </a:srgbClr>
                  </a:outerShdw>
                </a:effectLst>
              </a:rPr>
              <a:t>—determine the appropriate amount of time for family, work, friends, leisure, church, community, etc.</a:t>
            </a:r>
          </a:p>
          <a:p>
            <a:pPr eaLnBrk="1" hangingPunct="1">
              <a:buFont typeface="Arial" charset="0"/>
              <a:buChar char="•"/>
              <a:defRPr/>
            </a:pPr>
            <a:r>
              <a:rPr lang="en-US" altLang="en-US" sz="2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Work is Not Life, Life is Life</a:t>
            </a:r>
            <a:r>
              <a:rPr lang="en-US" altLang="en-US" sz="2400" b="1" dirty="0" smtClean="0">
                <a:solidFill>
                  <a:srgbClr val="FFC000"/>
                </a:solidFill>
                <a:effectLst>
                  <a:outerShdw blurRad="38100" dist="38100" dir="2700000" algn="tl">
                    <a:srgbClr val="000000">
                      <a:alpha val="43137"/>
                    </a:srgbClr>
                  </a:outerShdw>
                </a:effectLst>
              </a:rPr>
              <a:t>—your career/work is a means to an end, the end is your personal fulfillment</a:t>
            </a:r>
            <a:r>
              <a:rPr lang="en-US" altLang="en-US" sz="2400" b="1" dirty="0">
                <a:solidFill>
                  <a:srgbClr val="FFC000"/>
                </a:solidFill>
                <a:effectLst>
                  <a:outerShdw blurRad="38100" dist="38100" dir="2700000" algn="tl">
                    <a:srgbClr val="000000">
                      <a:alpha val="43137"/>
                    </a:srgbClr>
                  </a:outerShdw>
                </a:effectLst>
              </a:rPr>
              <a:t> </a:t>
            </a:r>
            <a:r>
              <a:rPr lang="en-US" altLang="en-US" sz="2400" b="1" dirty="0" smtClean="0">
                <a:solidFill>
                  <a:srgbClr val="FFC000"/>
                </a:solidFill>
                <a:effectLst>
                  <a:outerShdw blurRad="38100" dist="38100" dir="2700000" algn="tl">
                    <a:srgbClr val="000000">
                      <a:alpha val="43137"/>
                    </a:srgbClr>
                  </a:outerShdw>
                </a:effectLst>
              </a:rPr>
              <a:t>and spiritual salvation. </a:t>
            </a:r>
          </a:p>
          <a:p>
            <a:pPr eaLnBrk="1" hangingPunct="1">
              <a:buFont typeface="Arial" charset="0"/>
              <a:buChar char="•"/>
              <a:defRPr/>
            </a:pPr>
            <a:r>
              <a:rPr lang="en-US" altLang="en-US" sz="2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Establish Priorities</a:t>
            </a:r>
            <a:r>
              <a:rPr lang="en-US" altLang="en-US" sz="2400" b="1" dirty="0" smtClean="0">
                <a:solidFill>
                  <a:srgbClr val="FFC000"/>
                </a:solidFill>
                <a:effectLst>
                  <a:outerShdw blurRad="38100" dist="38100" dir="2700000" algn="tl">
                    <a:srgbClr val="000000">
                      <a:alpha val="43137"/>
                    </a:srgbClr>
                  </a:outerShdw>
                </a:effectLst>
              </a:rPr>
              <a:t>—determine what  is really important and allocate your time accordingly. </a:t>
            </a:r>
          </a:p>
          <a:p>
            <a:pPr eaLnBrk="1" hangingPunct="1">
              <a:buFont typeface="Arial" charset="0"/>
              <a:buChar char="•"/>
              <a:defRPr/>
            </a:pPr>
            <a:r>
              <a:rPr lang="en-US" altLang="en-US" sz="2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Vision &amp; Goals</a:t>
            </a:r>
            <a:r>
              <a:rPr lang="en-US" altLang="en-US" sz="2400" b="1" dirty="0" smtClean="0">
                <a:solidFill>
                  <a:srgbClr val="FFC000"/>
                </a:solidFill>
                <a:effectLst>
                  <a:outerShdw blurRad="38100" dist="38100" dir="2700000" algn="tl">
                    <a:srgbClr val="000000">
                      <a:alpha val="43137"/>
                    </a:srgbClr>
                  </a:outerShdw>
                </a:effectLst>
              </a:rPr>
              <a:t>—determine where you want to end up and how you are going to get there at each stage of life.   ~</a:t>
            </a:r>
          </a:p>
          <a:p>
            <a:pPr marL="114300" indent="0" eaLnBrk="1" hangingPunct="1">
              <a:buFont typeface="Arial" charset="0"/>
              <a:buNone/>
              <a:defRPr/>
            </a:pPr>
            <a:endParaRPr lang="en-US" altLang="en-US" sz="2400" dirty="0" smtClean="0">
              <a:solidFill>
                <a:srgbClr val="FFC000"/>
              </a:solidFill>
              <a:effectLst>
                <a:outerShdw blurRad="38100" dist="38100" dir="2700000" algn="tl">
                  <a:srgbClr val="000000">
                    <a:alpha val="43137"/>
                  </a:srgbClr>
                </a:outerShdw>
              </a:effectLst>
            </a:endParaRPr>
          </a:p>
          <a:p>
            <a:pPr eaLnBrk="1" hangingPunct="1">
              <a:buFont typeface="Arial" charset="0"/>
              <a:buChar char="•"/>
              <a:defRPr/>
            </a:pPr>
            <a:endParaRPr lang="en-US" altLang="en-US" sz="1800" dirty="0" smtClean="0">
              <a:solidFill>
                <a:schemeClr val="accent2"/>
              </a:solidFill>
            </a:endParaRPr>
          </a:p>
          <a:p>
            <a:pPr eaLnBrk="1" hangingPunct="1">
              <a:buFont typeface="Arial" charset="0"/>
              <a:buChar char="•"/>
              <a:defRPr/>
            </a:pPr>
            <a:endParaRPr lang="en-US" altLang="en-US" sz="1800" dirty="0" smtClean="0"/>
          </a:p>
          <a:p>
            <a:pPr eaLnBrk="1" hangingPunct="1">
              <a:buFont typeface="Arial" charset="0"/>
              <a:buChar char="•"/>
              <a:defRPr/>
            </a:pPr>
            <a:endParaRPr lang="en-US" altLang="en-US" sz="1600" dirty="0" smtClean="0">
              <a:solidFill>
                <a:schemeClr val="accent2"/>
              </a:solidFill>
            </a:endParaRPr>
          </a:p>
          <a:p>
            <a:pPr lvl="1" eaLnBrk="1" hangingPunct="1">
              <a:buFont typeface="Arial" charset="0"/>
              <a:buChar char="•"/>
              <a:defRPr/>
            </a:pPr>
            <a:endParaRPr lang="en-US" altLang="en-US" sz="1200" dirty="0" smtClean="0"/>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23</a:t>
            </a:fld>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08709601"/>
      </p:ext>
    </p:extLst>
  </p:cSld>
  <p:clrMapOvr>
    <a:masterClrMapping/>
  </p:clrMapOvr>
  <mc:AlternateContent xmlns:mc="http://schemas.openxmlformats.org/markup-compatibility/2006">
    <mc:Choice xmlns:p14="http://schemas.microsoft.com/office/powerpoint/2010/main" Requires="p14">
      <p:transition p14:dur="10" advTm="68249"/>
    </mc:Choice>
    <mc:Fallback>
      <p:transition advTm="68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68362"/>
          </a:xfrm>
        </p:spPr>
        <p:txBody>
          <a:bodyPr anchor="t"/>
          <a:lstStyle/>
          <a:p>
            <a:pPr algn="ctr"/>
            <a:r>
              <a:rPr lang="en-US" sz="4000" b="1" dirty="0" smtClean="0">
                <a:solidFill>
                  <a:srgbClr val="FFC000"/>
                </a:solidFill>
                <a:effectLst>
                  <a:outerShdw blurRad="38100" dist="38100" dir="2700000" algn="tl">
                    <a:srgbClr val="000000">
                      <a:alpha val="43137"/>
                    </a:srgbClr>
                  </a:outerShdw>
                </a:effectLst>
              </a:rPr>
              <a:t>How to Achieve  Balance </a:t>
            </a:r>
            <a:r>
              <a:rPr lang="en-US" sz="4000" b="1" dirty="0" err="1" smtClean="0">
                <a:solidFill>
                  <a:srgbClr val="FFC000"/>
                </a:solidFill>
                <a:effectLst>
                  <a:outerShdw blurRad="38100" dist="38100" dir="2700000" algn="tl">
                    <a:srgbClr val="000000">
                      <a:alpha val="43137"/>
                    </a:srgbClr>
                  </a:outerShdw>
                </a:effectLst>
              </a:rPr>
              <a:t>cont</a:t>
            </a:r>
            <a:r>
              <a:rPr lang="en-US" sz="4000" b="1" dirty="0" smtClean="0">
                <a:solidFill>
                  <a:srgbClr val="FFC000"/>
                </a:solidFill>
                <a:effectLst>
                  <a:outerShdw blurRad="38100" dist="38100" dir="2700000" algn="tl">
                    <a:srgbClr val="000000">
                      <a:alpha val="43137"/>
                    </a:srgbClr>
                  </a:outerShdw>
                </a:effectLst>
              </a:rPr>
              <a:t>…</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lvl="0">
              <a:buClr>
                <a:srgbClr val="FDA023"/>
              </a:buClr>
              <a:buFont typeface="Arial" charset="0"/>
              <a:buChar char="•"/>
              <a:defRPr/>
            </a:pPr>
            <a:r>
              <a:rPr lang="en-US" altLang="en-US" sz="2800" spc="50" dirty="0">
                <a:ln w="9525" cmpd="sng">
                  <a:solidFill>
                    <a:srgbClr val="FDA023"/>
                  </a:solidFill>
                  <a:prstDash val="solid"/>
                </a:ln>
                <a:solidFill>
                  <a:srgbClr val="70AD47">
                    <a:tint val="1000"/>
                  </a:srgbClr>
                </a:solidFill>
                <a:effectLst>
                  <a:glow rad="38100">
                    <a:srgbClr val="FDA023">
                      <a:alpha val="40000"/>
                    </a:srgbClr>
                  </a:glow>
                  <a:outerShdw blurRad="38100" dist="38100" dir="2700000" algn="tl">
                    <a:srgbClr val="000000">
                      <a:alpha val="43137"/>
                    </a:srgbClr>
                  </a:outerShdw>
                </a:effectLst>
              </a:rPr>
              <a:t>Maintain Your Perspective</a:t>
            </a:r>
            <a:r>
              <a:rPr lang="en-US" altLang="en-US" sz="2800" b="1" dirty="0">
                <a:solidFill>
                  <a:srgbClr val="FFC000"/>
                </a:solidFill>
                <a:effectLst>
                  <a:outerShdw blurRad="38100" dist="38100" dir="2700000" algn="tl">
                    <a:srgbClr val="000000">
                      <a:alpha val="43137"/>
                    </a:srgbClr>
                  </a:outerShdw>
                </a:effectLst>
              </a:rPr>
              <a:t>—never lose sight of your purpose. </a:t>
            </a:r>
          </a:p>
          <a:p>
            <a:pPr lvl="0">
              <a:buClr>
                <a:srgbClr val="FDA023"/>
              </a:buClr>
              <a:buFont typeface="Arial" charset="0"/>
              <a:buChar char="•"/>
              <a:defRPr/>
            </a:pPr>
            <a:r>
              <a:rPr lang="en-US" altLang="en-US" sz="2800" spc="50" dirty="0">
                <a:ln w="9525" cmpd="sng">
                  <a:solidFill>
                    <a:srgbClr val="FDA023"/>
                  </a:solidFill>
                  <a:prstDash val="solid"/>
                </a:ln>
                <a:solidFill>
                  <a:srgbClr val="70AD47">
                    <a:tint val="1000"/>
                  </a:srgbClr>
                </a:solidFill>
                <a:effectLst>
                  <a:glow rad="38100">
                    <a:srgbClr val="FDA023">
                      <a:alpha val="40000"/>
                    </a:srgbClr>
                  </a:glow>
                </a:effectLst>
              </a:rPr>
              <a:t>Worry</a:t>
            </a:r>
            <a:r>
              <a:rPr lang="en-US" altLang="en-US" sz="2800" b="1" dirty="0">
                <a:solidFill>
                  <a:srgbClr val="FFC000"/>
                </a:solidFill>
                <a:effectLst>
                  <a:outerShdw blurRad="38100" dist="38100" dir="2700000" algn="tl">
                    <a:srgbClr val="000000">
                      <a:alpha val="43137"/>
                    </a:srgbClr>
                  </a:outerShdw>
                </a:effectLst>
              </a:rPr>
              <a:t>—don’t worry about things you can’t change.</a:t>
            </a:r>
          </a:p>
          <a:p>
            <a:pPr lvl="0">
              <a:buClr>
                <a:srgbClr val="FDA023"/>
              </a:buClr>
              <a:buFont typeface="Arial" charset="0"/>
              <a:buChar char="•"/>
              <a:defRPr/>
            </a:pPr>
            <a:r>
              <a:rPr lang="en-US" altLang="en-US" sz="2800" spc="50" dirty="0">
                <a:ln w="9525" cmpd="sng">
                  <a:solidFill>
                    <a:srgbClr val="FDA023"/>
                  </a:solidFill>
                  <a:prstDash val="solid"/>
                </a:ln>
                <a:solidFill>
                  <a:srgbClr val="70AD47">
                    <a:tint val="1000"/>
                  </a:srgbClr>
                </a:solidFill>
                <a:effectLst>
                  <a:glow rad="38100">
                    <a:srgbClr val="FDA023">
                      <a:alpha val="40000"/>
                    </a:srgbClr>
                  </a:glow>
                  <a:outerShdw blurRad="38100" dist="38100" dir="2700000" algn="tl">
                    <a:srgbClr val="000000">
                      <a:alpha val="43137"/>
                    </a:srgbClr>
                  </a:outerShdw>
                </a:effectLst>
              </a:rPr>
              <a:t>Become More Effective</a:t>
            </a:r>
            <a:r>
              <a:rPr lang="en-US" altLang="en-US" sz="2800" b="1" dirty="0">
                <a:solidFill>
                  <a:srgbClr val="FFC000"/>
                </a:solidFill>
                <a:effectLst>
                  <a:outerShdw blurRad="38100" dist="38100" dir="2700000" algn="tl">
                    <a:srgbClr val="000000">
                      <a:alpha val="43137"/>
                    </a:srgbClr>
                  </a:outerShdw>
                </a:effectLst>
              </a:rPr>
              <a:t>—the more effective you are at doing things, the more time you will have to devote to other priorities. </a:t>
            </a:r>
          </a:p>
          <a:p>
            <a:pPr lvl="0">
              <a:buClr>
                <a:srgbClr val="FDA023"/>
              </a:buClr>
              <a:buFont typeface="Arial" charset="0"/>
              <a:buChar char="•"/>
              <a:defRPr/>
            </a:pPr>
            <a:r>
              <a:rPr lang="en-US" altLang="en-US" sz="2800" spc="50" dirty="0">
                <a:ln w="9525" cmpd="sng">
                  <a:solidFill>
                    <a:srgbClr val="FDA023"/>
                  </a:solidFill>
                  <a:prstDash val="solid"/>
                </a:ln>
                <a:solidFill>
                  <a:srgbClr val="70AD47">
                    <a:tint val="1000"/>
                  </a:srgbClr>
                </a:solidFill>
                <a:effectLst>
                  <a:glow rad="38100">
                    <a:srgbClr val="FDA023">
                      <a:alpha val="40000"/>
                    </a:srgbClr>
                  </a:glow>
                  <a:outerShdw blurRad="38100" dist="38100" dir="2700000" algn="tl">
                    <a:srgbClr val="000000">
                      <a:alpha val="43137"/>
                    </a:srgbClr>
                  </a:outerShdw>
                </a:effectLst>
              </a:rPr>
              <a:t>Attitude is Everything</a:t>
            </a:r>
            <a:r>
              <a:rPr lang="en-US" altLang="en-US" sz="2800" b="1" dirty="0">
                <a:solidFill>
                  <a:srgbClr val="FFC000"/>
                </a:solidFill>
                <a:effectLst>
                  <a:outerShdw blurRad="38100" dist="38100" dir="2700000" algn="tl">
                    <a:srgbClr val="000000">
                      <a:alpha val="43137"/>
                    </a:srgbClr>
                  </a:outerShdw>
                </a:effectLst>
              </a:rPr>
              <a:t>—the glass is half-full.   ~</a:t>
            </a:r>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24</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95803981"/>
      </p:ext>
    </p:extLst>
  </p:cSld>
  <p:clrMapOvr>
    <a:masterClrMapping/>
  </p:clrMapOvr>
  <mc:AlternateContent xmlns:mc="http://schemas.openxmlformats.org/markup-compatibility/2006">
    <mc:Choice xmlns:p14="http://schemas.microsoft.com/office/powerpoint/2010/main" Requires="p14">
      <p:transition spd="slow" p14:dur="2000" advTm="49191"/>
    </mc:Choice>
    <mc:Fallback>
      <p:transition spd="slow" advTm="49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20000" cy="792162"/>
          </a:xfrm>
        </p:spPr>
        <p:txBody>
          <a:bodyPr anchor="t"/>
          <a:lstStyle/>
          <a:p>
            <a:pPr algn="ctr" eaLnBrk="1" fontAlgn="auto" hangingPunct="1">
              <a:spcAft>
                <a:spcPts val="0"/>
              </a:spcAft>
              <a:defRPr/>
            </a:pPr>
            <a:r>
              <a:rPr lang="en-US" dirty="0" smtClean="0"/>
              <a:t>      </a:t>
            </a:r>
            <a:r>
              <a:rPr lang="en-US" dirty="0" smtClean="0">
                <a:solidFill>
                  <a:srgbClr val="FFC000"/>
                </a:solidFill>
              </a:rPr>
              <a:t>Summary</a:t>
            </a:r>
            <a:endParaRPr lang="en-US" dirty="0">
              <a:solidFill>
                <a:srgbClr val="FFC000"/>
              </a:solidFill>
            </a:endParaRPr>
          </a:p>
        </p:txBody>
      </p:sp>
      <p:sp>
        <p:nvSpPr>
          <p:cNvPr id="22531" name="Content Placeholder 1"/>
          <p:cNvSpPr>
            <a:spLocks noGrp="1"/>
          </p:cNvSpPr>
          <p:nvPr>
            <p:ph idx="1"/>
          </p:nvPr>
        </p:nvSpPr>
        <p:spPr>
          <a:xfrm>
            <a:off x="457200" y="1219200"/>
            <a:ext cx="7620000" cy="5181600"/>
          </a:xfrm>
        </p:spPr>
        <p:txBody>
          <a:bodyPr>
            <a:normAutofit fontScale="92500" lnSpcReduction="20000"/>
          </a:bodyPr>
          <a:lstStyle/>
          <a:p>
            <a:pPr eaLnBrk="1" hangingPunct="1"/>
            <a:r>
              <a:rPr lang="en-US" altLang="en-US" sz="3000" spc="50" dirty="0" smtClean="0">
                <a:ln w="9525" cmpd="sng">
                  <a:solidFill>
                    <a:schemeClr val="accent1"/>
                  </a:solidFill>
                  <a:prstDash val="solid"/>
                </a:ln>
                <a:solidFill>
                  <a:srgbClr val="70AD47">
                    <a:tint val="1000"/>
                  </a:srgbClr>
                </a:solidFill>
                <a:effectLst>
                  <a:glow rad="38100">
                    <a:schemeClr val="accent1">
                      <a:alpha val="40000"/>
                    </a:schemeClr>
                  </a:glow>
                </a:effectLst>
              </a:rPr>
              <a:t>Strive to achieve appropriate balance </a:t>
            </a:r>
            <a:r>
              <a:rPr lang="en-US" altLang="en-US" sz="3000" spc="50" dirty="0" smtClean="0">
                <a:ln w="9525" cmpd="sng">
                  <a:solidFill>
                    <a:schemeClr val="accent1"/>
                  </a:solidFill>
                  <a:prstDash val="solid"/>
                </a:ln>
                <a:solidFill>
                  <a:schemeClr val="accent1">
                    <a:lumMod val="40000"/>
                    <a:lumOff val="60000"/>
                  </a:schemeClr>
                </a:solidFill>
                <a:effectLst>
                  <a:glow rad="38100">
                    <a:schemeClr val="accent1">
                      <a:alpha val="40000"/>
                    </a:schemeClr>
                  </a:glow>
                </a:effectLst>
              </a:rPr>
              <a:t>between personal/professional and spiritual goals</a:t>
            </a:r>
          </a:p>
          <a:p>
            <a:pPr eaLnBrk="1" hangingPunct="1"/>
            <a:r>
              <a:rPr lang="en-US" altLang="en-US" sz="3000" spc="50" dirty="0" smtClean="0">
                <a:ln w="9525" cmpd="sng">
                  <a:solidFill>
                    <a:schemeClr val="accent1"/>
                  </a:solidFill>
                  <a:prstDash val="solid"/>
                </a:ln>
                <a:solidFill>
                  <a:schemeClr val="accent1">
                    <a:lumMod val="40000"/>
                    <a:lumOff val="60000"/>
                  </a:schemeClr>
                </a:solidFill>
                <a:effectLst>
                  <a:glow rad="38100">
                    <a:schemeClr val="accent1">
                      <a:alpha val="40000"/>
                    </a:schemeClr>
                  </a:glow>
                </a:effectLst>
              </a:rPr>
              <a:t>Life is full of distractions…deal with it</a:t>
            </a:r>
          </a:p>
          <a:p>
            <a:pPr eaLnBrk="1" hangingPunct="1"/>
            <a:r>
              <a:rPr lang="en-US" altLang="en-US" sz="3000" spc="50" dirty="0" smtClean="0">
                <a:ln w="9525" cmpd="sng">
                  <a:solidFill>
                    <a:schemeClr val="accent1"/>
                  </a:solidFill>
                  <a:prstDash val="solid"/>
                </a:ln>
                <a:solidFill>
                  <a:srgbClr val="70AD47">
                    <a:tint val="1000"/>
                  </a:srgbClr>
                </a:solidFill>
                <a:effectLst>
                  <a:glow rad="38100">
                    <a:schemeClr val="accent1">
                      <a:alpha val="40000"/>
                    </a:schemeClr>
                  </a:glow>
                </a:effectLst>
              </a:rPr>
              <a:t>Maintain your purpose and perspective…</a:t>
            </a:r>
          </a:p>
          <a:p>
            <a:pPr lvl="1" eaLnBrk="1" hangingPunct="1"/>
            <a:r>
              <a:rPr lang="en-US" altLang="en-US" sz="3000" spc="50" dirty="0" smtClean="0">
                <a:ln w="9525" cmpd="sng">
                  <a:solidFill>
                    <a:schemeClr val="accent1"/>
                  </a:solidFill>
                  <a:prstDash val="solid"/>
                </a:ln>
                <a:solidFill>
                  <a:schemeClr val="accent1">
                    <a:lumMod val="40000"/>
                    <a:lumOff val="60000"/>
                  </a:schemeClr>
                </a:solidFill>
                <a:effectLst>
                  <a:glow rad="38100">
                    <a:schemeClr val="accent1">
                      <a:alpha val="40000"/>
                    </a:schemeClr>
                  </a:glow>
                </a:effectLst>
              </a:rPr>
              <a:t>Your Personal/Professional Goal is to achieve FULFILLMENT</a:t>
            </a:r>
          </a:p>
          <a:p>
            <a:pPr lvl="1" eaLnBrk="1" hangingPunct="1"/>
            <a:r>
              <a:rPr lang="en-US" altLang="en-US" sz="3000" spc="50" dirty="0" smtClean="0">
                <a:ln w="9525" cmpd="sng">
                  <a:solidFill>
                    <a:schemeClr val="accent1"/>
                  </a:solidFill>
                  <a:prstDash val="solid"/>
                </a:ln>
                <a:solidFill>
                  <a:schemeClr val="accent1">
                    <a:lumMod val="40000"/>
                    <a:lumOff val="60000"/>
                  </a:schemeClr>
                </a:solidFill>
                <a:effectLst>
                  <a:glow rad="38100">
                    <a:schemeClr val="accent1">
                      <a:alpha val="40000"/>
                    </a:schemeClr>
                  </a:glow>
                </a:effectLst>
              </a:rPr>
              <a:t>Your Spiritual Goal is to achieve SALVATION</a:t>
            </a:r>
          </a:p>
          <a:p>
            <a:pPr eaLnBrk="1" hangingPunct="1"/>
            <a:r>
              <a:rPr lang="en-US" altLang="en-US" sz="3000" spc="50" dirty="0" smtClean="0">
                <a:ln w="9525" cmpd="sng">
                  <a:solidFill>
                    <a:schemeClr val="accent1"/>
                  </a:solidFill>
                  <a:prstDash val="solid"/>
                </a:ln>
                <a:solidFill>
                  <a:schemeClr val="accent1">
                    <a:lumMod val="40000"/>
                    <a:lumOff val="60000"/>
                  </a:schemeClr>
                </a:solidFill>
                <a:effectLst>
                  <a:glow rad="38100">
                    <a:schemeClr val="accent1">
                      <a:alpha val="40000"/>
                    </a:schemeClr>
                  </a:glow>
                </a:effectLst>
              </a:rPr>
              <a:t>Maintaining the proper BALANCE in life amounts to </a:t>
            </a:r>
            <a:r>
              <a:rPr lang="en-US" altLang="en-US" sz="3000" spc="50" dirty="0" smtClean="0">
                <a:ln w="9525" cmpd="sng">
                  <a:solidFill>
                    <a:schemeClr val="accent1"/>
                  </a:solidFill>
                  <a:prstDash val="solid"/>
                </a:ln>
                <a:solidFill>
                  <a:srgbClr val="70AD47">
                    <a:tint val="1000"/>
                  </a:srgbClr>
                </a:solidFill>
                <a:effectLst>
                  <a:glow rad="38100">
                    <a:schemeClr val="accent1">
                      <a:alpha val="40000"/>
                    </a:schemeClr>
                  </a:glow>
                </a:effectLst>
              </a:rPr>
              <a:t>aligning your PRIORITIES with your available TIME</a:t>
            </a:r>
          </a:p>
          <a:p>
            <a:pPr eaLnBrk="1" hangingPunct="1"/>
            <a:r>
              <a:rPr lang="en-US" altLang="en-US" sz="3000" spc="50" dirty="0" smtClean="0">
                <a:ln w="9525" cmpd="sng">
                  <a:solidFill>
                    <a:schemeClr val="accent1"/>
                  </a:solidFill>
                  <a:prstDash val="solid"/>
                </a:ln>
                <a:solidFill>
                  <a:schemeClr val="accent1">
                    <a:lumMod val="40000"/>
                    <a:lumOff val="60000"/>
                  </a:schemeClr>
                </a:solidFill>
                <a:effectLst>
                  <a:glow rad="38100">
                    <a:schemeClr val="accent1">
                      <a:alpha val="40000"/>
                    </a:schemeClr>
                  </a:glow>
                </a:effectLst>
              </a:rPr>
              <a:t>When in doubt, </a:t>
            </a:r>
            <a:r>
              <a:rPr lang="en-US" altLang="en-US" sz="3000" spc="50" dirty="0" smtClean="0">
                <a:ln w="9525" cmpd="sng">
                  <a:solidFill>
                    <a:schemeClr val="accent1"/>
                  </a:solidFill>
                  <a:prstDash val="solid"/>
                </a:ln>
                <a:solidFill>
                  <a:srgbClr val="70AD47">
                    <a:tint val="1000"/>
                  </a:srgbClr>
                </a:solidFill>
                <a:effectLst>
                  <a:glow rad="38100">
                    <a:schemeClr val="accent1">
                      <a:alpha val="40000"/>
                    </a:schemeClr>
                  </a:glow>
                </a:effectLst>
              </a:rPr>
              <a:t>give priority to the Spiritual side </a:t>
            </a:r>
            <a:r>
              <a:rPr lang="en-US" altLang="en-US" sz="2800" spc="50" dirty="0" smtClean="0">
                <a:ln w="9525" cmpd="sng">
                  <a:solidFill>
                    <a:schemeClr val="accent1"/>
                  </a:solidFill>
                  <a:prstDash val="solid"/>
                </a:ln>
                <a:solidFill>
                  <a:srgbClr val="70AD47">
                    <a:tint val="1000"/>
                  </a:srgbClr>
                </a:solidFill>
                <a:effectLst>
                  <a:glow rad="38100">
                    <a:schemeClr val="accent1">
                      <a:alpha val="40000"/>
                    </a:schemeClr>
                  </a:glow>
                </a:effectLst>
              </a:rPr>
              <a:t>~</a:t>
            </a:r>
          </a:p>
        </p:txBody>
      </p:sp>
      <p:sp>
        <p:nvSpPr>
          <p:cNvPr id="4" name="Footer Placeholder 3"/>
          <p:cNvSpPr>
            <a:spLocks noGrp="1"/>
          </p:cNvSpPr>
          <p:nvPr>
            <p:ph type="ftr" sz="quarter" idx="11"/>
          </p:nvPr>
        </p:nvSpPr>
        <p:spPr/>
        <p:txBody>
          <a:bodyPr/>
          <a:lstStyle/>
          <a:p>
            <a:r>
              <a:rPr lang="en-US" dirty="0"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25</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09134770"/>
      </p:ext>
    </p:extLst>
  </p:cSld>
  <p:clrMapOvr>
    <a:masterClrMapping/>
  </p:clrMapOvr>
  <mc:AlternateContent xmlns:mc="http://schemas.openxmlformats.org/markup-compatibility/2006">
    <mc:Choice xmlns:p14="http://schemas.microsoft.com/office/powerpoint/2010/main" Requires="p14">
      <p:transition p14:dur="10" advTm="62273"/>
    </mc:Choice>
    <mc:Fallback>
      <p:transition advTm="62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3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31">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5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3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53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eaLnBrk="1" fontAlgn="auto" hangingPunct="1">
              <a:spcAft>
                <a:spcPts val="0"/>
              </a:spcAft>
              <a:defRPr/>
            </a:pPr>
            <a:r>
              <a:rPr lang="en-US" dirty="0" smtClean="0">
                <a:solidFill>
                  <a:srgbClr val="FFC000"/>
                </a:solidFill>
              </a:rPr>
              <a:t>Take Home Thought</a:t>
            </a:r>
            <a:endParaRPr lang="en-US" dirty="0">
              <a:solidFill>
                <a:srgbClr val="FFC000"/>
              </a:solidFill>
            </a:endParaRPr>
          </a:p>
        </p:txBody>
      </p:sp>
      <p:sp>
        <p:nvSpPr>
          <p:cNvPr id="24579" name="Content Placeholder 1"/>
          <p:cNvSpPr>
            <a:spLocks noGrp="1"/>
          </p:cNvSpPr>
          <p:nvPr>
            <p:ph idx="1"/>
          </p:nvPr>
        </p:nvSpPr>
        <p:spPr>
          <a:xfrm>
            <a:off x="838200" y="1600200"/>
            <a:ext cx="6858000" cy="4800600"/>
          </a:xfrm>
        </p:spPr>
        <p:txBody>
          <a:bodyPr/>
          <a:lstStyle/>
          <a:p>
            <a:pPr eaLnBrk="1" hangingPunct="1">
              <a:buFont typeface="Arial" charset="0"/>
              <a:buChar char="•"/>
              <a:defRPr/>
            </a:pPr>
            <a:endParaRPr lang="en-US" altLang="en-US" sz="2800" b="1" i="1" dirty="0" smtClean="0">
              <a:solidFill>
                <a:schemeClr val="accent2"/>
              </a:solidFill>
            </a:endParaRPr>
          </a:p>
          <a:p>
            <a:pPr marL="114300" indent="0" eaLnBrk="1" hangingPunct="1">
              <a:buFont typeface="Arial" charset="0"/>
              <a:buNone/>
              <a:defRPr/>
            </a:pPr>
            <a:r>
              <a:rPr lang="en-US" altLang="en-US" sz="2800" i="1" spc="50" dirty="0" smtClean="0">
                <a:ln w="9525" cmpd="sng">
                  <a:solidFill>
                    <a:schemeClr val="accent1"/>
                  </a:solidFill>
                  <a:prstDash val="solid"/>
                </a:ln>
                <a:solidFill>
                  <a:srgbClr val="70AD47">
                    <a:tint val="1000"/>
                  </a:srgbClr>
                </a:solidFill>
                <a:effectLst>
                  <a:glow rad="38100">
                    <a:schemeClr val="accent1">
                      <a:alpha val="40000"/>
                    </a:schemeClr>
                  </a:glow>
                </a:effectLst>
              </a:rPr>
              <a:t>“We do not look on what we can see right now, the troubles around us, but we look forward to the joys of Heaven. The troubles will soon be over, but the joys to come will last forever.”     		</a:t>
            </a:r>
            <a:r>
              <a:rPr lang="en-US" altLang="en-US" sz="1800" i="1" spc="50" dirty="0" smtClean="0">
                <a:ln w="9525" cmpd="sng">
                  <a:solidFill>
                    <a:schemeClr val="accent1"/>
                  </a:solidFill>
                  <a:prstDash val="solid"/>
                </a:ln>
                <a:solidFill>
                  <a:srgbClr val="70AD47">
                    <a:tint val="1000"/>
                  </a:srgbClr>
                </a:solidFill>
                <a:effectLst>
                  <a:glow rad="38100">
                    <a:schemeClr val="accent1">
                      <a:alpha val="40000"/>
                    </a:schemeClr>
                  </a:glow>
                </a:effectLst>
              </a:rPr>
              <a:t>~2 Corinthian 4:18</a:t>
            </a:r>
            <a:endParaRPr lang="en-US" altLang="en-US" sz="2000" i="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 name="Footer Placeholder 1"/>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26</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3478612"/>
      </p:ext>
    </p:extLst>
  </p:cSld>
  <p:clrMapOvr>
    <a:masterClrMapping/>
  </p:clrMapOvr>
  <mc:AlternateContent xmlns:mc="http://schemas.openxmlformats.org/markup-compatibility/2006">
    <mc:Choice xmlns:p14="http://schemas.microsoft.com/office/powerpoint/2010/main" Requires="p14">
      <p:transition p14:dur="10" advTm="23606"/>
    </mc:Choice>
    <mc:Fallback>
      <p:transition advTm="23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defRPr/>
            </a:pPr>
            <a:r>
              <a:rPr lang="en-US" sz="4000" b="1" dirty="0" smtClean="0">
                <a:solidFill>
                  <a:srgbClr val="FFC000"/>
                </a:solidFill>
                <a:effectLst>
                  <a:outerShdw blurRad="38100" dist="38100" dir="2700000" algn="tl">
                    <a:srgbClr val="000000">
                      <a:alpha val="43137"/>
                    </a:srgbClr>
                  </a:outerShdw>
                </a:effectLst>
              </a:rPr>
              <a:t>Closing</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71600"/>
            <a:ext cx="7620000" cy="5029200"/>
          </a:xfrm>
        </p:spPr>
        <p:txBody>
          <a:bodyPr/>
          <a:lstStyle/>
          <a:p>
            <a:pPr eaLnBrk="1" hangingPunct="1">
              <a:buFont typeface="Arial" charset="0"/>
              <a:buChar char="•"/>
              <a:defRPr/>
            </a:pPr>
            <a:r>
              <a:rPr lang="en-US" sz="2400" b="1" dirty="0" smtClean="0">
                <a:solidFill>
                  <a:srgbClr val="FFC000"/>
                </a:solidFill>
                <a:effectLst>
                  <a:outerShdw blurRad="38100" dist="38100" dir="2700000" algn="tl">
                    <a:srgbClr val="000000">
                      <a:alpha val="43137"/>
                    </a:srgbClr>
                  </a:outerShdw>
                </a:effectLst>
              </a:rPr>
              <a:t>I was in New York City on business many years ago and was able to get a single ticket to the original Broadway production of “The Man of La Mancha” with Richard Kiley playing Don Quixote.</a:t>
            </a:r>
          </a:p>
          <a:p>
            <a:pPr eaLnBrk="1" hangingPunct="1">
              <a:buFont typeface="Arial" charset="0"/>
              <a:buChar char="•"/>
              <a:defRPr/>
            </a:pPr>
            <a:r>
              <a:rPr lang="en-US" sz="2400" b="1" dirty="0" smtClean="0">
                <a:solidFill>
                  <a:srgbClr val="FFC000"/>
                </a:solidFill>
                <a:effectLst>
                  <a:outerShdw blurRad="38100" dist="38100" dir="2700000" algn="tl">
                    <a:srgbClr val="000000">
                      <a:alpha val="43137"/>
                    </a:srgbClr>
                  </a:outerShdw>
                </a:effectLst>
              </a:rPr>
              <a:t>I was blown away when I heard “The Impossible Dream” for the first time.</a:t>
            </a:r>
          </a:p>
          <a:p>
            <a:pPr eaLnBrk="1" hangingPunct="1">
              <a:buFont typeface="Arial" charset="0"/>
              <a:buChar char="•"/>
              <a:defRPr/>
            </a:pPr>
            <a:r>
              <a:rPr lang="en-US" sz="2400" b="1" dirty="0" smtClean="0">
                <a:solidFill>
                  <a:srgbClr val="FFC000"/>
                </a:solidFill>
                <a:effectLst>
                  <a:outerShdw blurRad="38100" dist="38100" dir="2700000" algn="tl">
                    <a:srgbClr val="000000">
                      <a:alpha val="43137"/>
                    </a:srgbClr>
                  </a:outerShdw>
                </a:effectLst>
              </a:rPr>
              <a:t>It has stuck with me all these years as an inspiration and consolation in stressful or expectant times.</a:t>
            </a:r>
          </a:p>
          <a:p>
            <a:pPr eaLnBrk="1" hangingPunct="1">
              <a:buFont typeface="Arial" charset="0"/>
              <a:buChar char="•"/>
              <a:defRPr/>
            </a:pPr>
            <a:r>
              <a:rPr lang="en-US" sz="2400" b="1" dirty="0" smtClean="0">
                <a:solidFill>
                  <a:srgbClr val="FFC000"/>
                </a:solidFill>
                <a:effectLst>
                  <a:outerShdw blurRad="38100" dist="38100" dir="2700000" algn="tl">
                    <a:srgbClr val="000000">
                      <a:alpha val="43137"/>
                    </a:srgbClr>
                  </a:outerShdw>
                </a:effectLst>
              </a:rPr>
              <a:t>As we all ponder our life balance, sit back, close your eyes, listen and pray for the strength to tackle the challenge of bringing balance to your life…   ~</a:t>
            </a:r>
            <a:endParaRPr lang="en-US" sz="2400" b="1" dirty="0">
              <a:solidFill>
                <a:srgbClr val="FFC000"/>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27</a:t>
            </a:fld>
            <a:endParaRPr lang="en-US" dirty="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266779564"/>
      </p:ext>
    </p:extLst>
  </p:cSld>
  <p:clrMapOvr>
    <a:masterClrMapping/>
  </p:clrMapOvr>
  <mc:AlternateContent xmlns:mc="http://schemas.openxmlformats.org/markup-compatibility/2006">
    <mc:Choice xmlns:p14="http://schemas.microsoft.com/office/powerpoint/2010/main" Requires="p14">
      <p:transition p14:dur="10" advTm="57106"/>
    </mc:Choice>
    <mc:Fallback>
      <p:transition advTm="5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t>      </a:t>
            </a:r>
            <a:r>
              <a:rPr lang="en-US" sz="4000" b="1" dirty="0" smtClean="0">
                <a:solidFill>
                  <a:srgbClr val="FFC000"/>
                </a:solidFill>
                <a:effectLst>
                  <a:outerShdw blurRad="38100" dist="38100" dir="2700000" algn="tl">
                    <a:srgbClr val="000000">
                      <a:alpha val="43137"/>
                    </a:srgbClr>
                  </a:outerShdw>
                </a:effectLst>
              </a:rPr>
              <a:t>The Impossible Dream</a:t>
            </a:r>
            <a:endParaRPr lang="en-US" sz="4000" b="1" dirty="0">
              <a:solidFill>
                <a:srgbClr val="FFC000"/>
              </a:solidFill>
              <a:effectLst>
                <a:outerShdw blurRad="38100" dist="38100" dir="2700000" algn="tl">
                  <a:srgbClr val="000000">
                    <a:alpha val="43137"/>
                  </a:srgbClr>
                </a:outerShdw>
              </a:effectLst>
            </a:endParaRPr>
          </a:p>
        </p:txBody>
      </p:sp>
      <p:sp>
        <p:nvSpPr>
          <p:cNvPr id="26627" name="Content Placeholder 4"/>
          <p:cNvSpPr>
            <a:spLocks noGrp="1"/>
          </p:cNvSpPr>
          <p:nvPr>
            <p:ph sz="half" idx="2"/>
          </p:nvPr>
        </p:nvSpPr>
        <p:spPr>
          <a:xfrm>
            <a:off x="457200" y="1524000"/>
            <a:ext cx="3657600" cy="4602163"/>
          </a:xfrm>
        </p:spPr>
        <p:txBody>
          <a:bodyPr/>
          <a:lstStyle/>
          <a:p>
            <a:pPr marL="0" eaLnBrk="1" hangingPunct="1">
              <a:spcBef>
                <a:spcPts val="0"/>
              </a:spcBef>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To dream the I</a:t>
            </a:r>
            <a:r>
              <a:rPr lang="en-US" altLang="en-US" sz="2000" b="1" i="1" dirty="0" smtClean="0">
                <a:solidFill>
                  <a:srgbClr val="FFC000"/>
                </a:solidFill>
                <a:effectLst>
                  <a:outerShdw blurRad="38100" dist="38100" dir="2700000" algn="tl">
                    <a:srgbClr val="000000">
                      <a:alpha val="43137"/>
                    </a:srgbClr>
                  </a:outerShdw>
                </a:effectLst>
              </a:rPr>
              <a:t>mpossible Dream.</a:t>
            </a:r>
            <a:r>
              <a:rPr lang="en-US" altLang="en-US" sz="1800" b="1" i="1" dirty="0" smtClean="0">
                <a:solidFill>
                  <a:srgbClr val="FFC000"/>
                </a:solidFill>
                <a:effectLst>
                  <a:outerShdw blurRad="38100" dist="38100" dir="2700000" algn="tl">
                    <a:srgbClr val="000000">
                      <a:alpha val="43137"/>
                    </a:srgbClr>
                  </a:outerShdw>
                </a:effectLst>
              </a:rPr>
              <a:t/>
            </a:r>
            <a:br>
              <a:rPr lang="en-US" altLang="en-US" sz="1800" b="1" i="1" dirty="0" smtClean="0">
                <a:solidFill>
                  <a:srgbClr val="FFC000"/>
                </a:solidFill>
                <a:effectLst>
                  <a:outerShdw blurRad="38100" dist="38100" dir="2700000" algn="tl">
                    <a:srgbClr val="000000">
                      <a:alpha val="43137"/>
                    </a:srgbClr>
                  </a:outerShdw>
                </a:effectLst>
              </a:rPr>
            </a:br>
            <a:r>
              <a:rPr lang="en-US" altLang="en-US" sz="1800" b="1" i="1" dirty="0" smtClean="0">
                <a:solidFill>
                  <a:srgbClr val="FFC000"/>
                </a:solidFill>
                <a:effectLst>
                  <a:outerShdw blurRad="38100" dist="38100" dir="2700000" algn="tl">
                    <a:srgbClr val="000000">
                      <a:alpha val="43137"/>
                    </a:srgbClr>
                  </a:outerShdw>
                </a:effectLst>
              </a:rPr>
              <a:t>To fight the unbeatable foe.</a:t>
            </a:r>
            <a:br>
              <a:rPr lang="en-US" altLang="en-US" sz="1800" b="1" i="1" dirty="0" smtClean="0">
                <a:solidFill>
                  <a:srgbClr val="FFC000"/>
                </a:solidFill>
                <a:effectLst>
                  <a:outerShdw blurRad="38100" dist="38100" dir="2700000" algn="tl">
                    <a:srgbClr val="000000">
                      <a:alpha val="43137"/>
                    </a:srgbClr>
                  </a:outerShdw>
                </a:effectLst>
              </a:rPr>
            </a:br>
            <a:r>
              <a:rPr lang="en-US" altLang="en-US" sz="1800" b="1" i="1" dirty="0" smtClean="0">
                <a:solidFill>
                  <a:srgbClr val="FFC000"/>
                </a:solidFill>
                <a:effectLst>
                  <a:outerShdw blurRad="38100" dist="38100" dir="2700000" algn="tl">
                    <a:srgbClr val="000000">
                      <a:alpha val="43137"/>
                    </a:srgbClr>
                  </a:outerShdw>
                </a:effectLst>
              </a:rPr>
              <a:t>To bear with unbearable sorrow. </a:t>
            </a:r>
          </a:p>
          <a:p>
            <a:pPr marL="0" eaLnBrk="1" hangingPunct="1">
              <a:spcBef>
                <a:spcPts val="0"/>
              </a:spcBef>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To run where the brave dare not go. To right the unrightable wrong. </a:t>
            </a:r>
          </a:p>
          <a:p>
            <a:pPr marL="0" eaLnBrk="1" hangingPunct="1">
              <a:spcBef>
                <a:spcPts val="0"/>
              </a:spcBef>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To love pure and chaste from afar. </a:t>
            </a:r>
          </a:p>
          <a:p>
            <a:pPr marL="0" eaLnBrk="1" hangingPunct="1">
              <a:spcBef>
                <a:spcPts val="0"/>
              </a:spcBef>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To try when your arms are too weary. To reach the unreachable star.</a:t>
            </a:r>
          </a:p>
          <a:p>
            <a:pPr marL="0" eaLnBrk="1" hangingPunct="1">
              <a:spcBef>
                <a:spcPts val="0"/>
              </a:spcBef>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This is my quest to follow that star, No matter how hopeless</a:t>
            </a:r>
            <a:br>
              <a:rPr lang="en-US" altLang="en-US" sz="1800" b="1" i="1" dirty="0" smtClean="0">
                <a:solidFill>
                  <a:srgbClr val="FFC000"/>
                </a:solidFill>
                <a:effectLst>
                  <a:outerShdw blurRad="38100" dist="38100" dir="2700000" algn="tl">
                    <a:srgbClr val="000000">
                      <a:alpha val="43137"/>
                    </a:srgbClr>
                  </a:outerShdw>
                </a:effectLst>
              </a:rPr>
            </a:br>
            <a:r>
              <a:rPr lang="en-US" altLang="en-US" sz="1800" b="1" i="1" dirty="0" smtClean="0">
                <a:solidFill>
                  <a:srgbClr val="FFC000"/>
                </a:solidFill>
                <a:effectLst>
                  <a:outerShdw blurRad="38100" dist="38100" dir="2700000" algn="tl">
                    <a:srgbClr val="000000">
                      <a:alpha val="43137"/>
                    </a:srgbClr>
                  </a:outerShdw>
                </a:effectLst>
              </a:rPr>
              <a:t>No matter how far.</a:t>
            </a:r>
          </a:p>
          <a:p>
            <a:pPr marL="0" eaLnBrk="1" hangingPunct="1">
              <a:spcBef>
                <a:spcPts val="0"/>
              </a:spcBef>
              <a:buFont typeface="Wingdings 3" pitchFamily="18" charset="2"/>
              <a:buNone/>
              <a:defRPr/>
            </a:pPr>
            <a:r>
              <a:rPr lang="en-US" altLang="en-US" sz="1800" b="1" i="1" dirty="0">
                <a:solidFill>
                  <a:srgbClr val="FFC000"/>
                </a:solidFill>
                <a:effectLst>
                  <a:outerShdw blurRad="38100" dist="38100" dir="2700000" algn="tl">
                    <a:srgbClr val="000000">
                      <a:alpha val="43137"/>
                    </a:srgbClr>
                  </a:outerShdw>
                </a:effectLst>
              </a:rPr>
              <a:t>To fight for the right without question </a:t>
            </a:r>
            <a:r>
              <a:rPr lang="en-US" altLang="en-US" sz="1800" b="1" i="1" dirty="0" smtClean="0">
                <a:solidFill>
                  <a:srgbClr val="FFC000"/>
                </a:solidFill>
                <a:effectLst>
                  <a:outerShdw blurRad="38100" dist="38100" dir="2700000" algn="tl">
                    <a:srgbClr val="000000">
                      <a:alpha val="43137"/>
                    </a:srgbClr>
                  </a:outerShdw>
                </a:effectLst>
              </a:rPr>
              <a:t>or pause.</a:t>
            </a:r>
          </a:p>
        </p:txBody>
      </p:sp>
      <p:sp>
        <p:nvSpPr>
          <p:cNvPr id="31748" name="Content Placeholder 5"/>
          <p:cNvSpPr>
            <a:spLocks noGrp="1"/>
          </p:cNvSpPr>
          <p:nvPr>
            <p:ph sz="quarter" idx="4"/>
          </p:nvPr>
        </p:nvSpPr>
        <p:spPr>
          <a:xfrm>
            <a:off x="4419600" y="1524000"/>
            <a:ext cx="3657600" cy="4602163"/>
          </a:xfrm>
        </p:spPr>
        <p:txBody>
          <a:bodyPr rtlCol="0">
            <a:normAutofit/>
          </a:bodyPr>
          <a:lstStyle/>
          <a:p>
            <a:pPr marL="0" eaLnBrk="1" fontAlgn="auto" hangingPunct="1">
              <a:spcBef>
                <a:spcPct val="0"/>
              </a:spcBef>
              <a:spcAft>
                <a:spcPts val="0"/>
              </a:spcAft>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To be willing to march into Hell</a:t>
            </a:r>
          </a:p>
          <a:p>
            <a:pPr marL="0" eaLnBrk="1" fontAlgn="auto" hangingPunct="1">
              <a:spcBef>
                <a:spcPct val="0"/>
              </a:spcBef>
              <a:spcAft>
                <a:spcPts val="0"/>
              </a:spcAft>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For a heavenly cause.</a:t>
            </a:r>
          </a:p>
          <a:p>
            <a:pPr marL="0" eaLnBrk="1" fontAlgn="auto" hangingPunct="1">
              <a:spcBef>
                <a:spcPct val="0"/>
              </a:spcBef>
              <a:spcAft>
                <a:spcPts val="0"/>
              </a:spcAft>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And I know if I'll only be true </a:t>
            </a:r>
            <a:br>
              <a:rPr lang="en-US" altLang="en-US" sz="1800" b="1" i="1" dirty="0" smtClean="0">
                <a:solidFill>
                  <a:srgbClr val="FFC000"/>
                </a:solidFill>
                <a:effectLst>
                  <a:outerShdw blurRad="38100" dist="38100" dir="2700000" algn="tl">
                    <a:srgbClr val="000000">
                      <a:alpha val="43137"/>
                    </a:srgbClr>
                  </a:outerShdw>
                </a:effectLst>
              </a:rPr>
            </a:br>
            <a:r>
              <a:rPr lang="en-US" altLang="en-US" sz="1800" b="1" i="1" dirty="0" smtClean="0">
                <a:solidFill>
                  <a:srgbClr val="FFC000"/>
                </a:solidFill>
                <a:effectLst>
                  <a:outerShdw blurRad="38100" dist="38100" dir="2700000" algn="tl">
                    <a:srgbClr val="000000">
                      <a:alpha val="43137"/>
                    </a:srgbClr>
                  </a:outerShdw>
                </a:effectLst>
              </a:rPr>
              <a:t>To this glorious quest,</a:t>
            </a:r>
            <a:br>
              <a:rPr lang="en-US" altLang="en-US" sz="1800" b="1" i="1" dirty="0" smtClean="0">
                <a:solidFill>
                  <a:srgbClr val="FFC000"/>
                </a:solidFill>
                <a:effectLst>
                  <a:outerShdw blurRad="38100" dist="38100" dir="2700000" algn="tl">
                    <a:srgbClr val="000000">
                      <a:alpha val="43137"/>
                    </a:srgbClr>
                  </a:outerShdw>
                </a:effectLst>
              </a:rPr>
            </a:br>
            <a:r>
              <a:rPr lang="en-US" altLang="en-US" sz="1800" b="1" i="1" dirty="0" smtClean="0">
                <a:solidFill>
                  <a:srgbClr val="FFC000"/>
                </a:solidFill>
                <a:effectLst>
                  <a:outerShdw blurRad="38100" dist="38100" dir="2700000" algn="tl">
                    <a:srgbClr val="000000">
                      <a:alpha val="43137"/>
                    </a:srgbClr>
                  </a:outerShdw>
                </a:effectLst>
              </a:rPr>
              <a:t>That my heart will lie peaceful and calm when I'm laid to my rest. </a:t>
            </a:r>
          </a:p>
          <a:p>
            <a:pPr marL="0" eaLnBrk="1" fontAlgn="auto" hangingPunct="1">
              <a:spcBef>
                <a:spcPct val="0"/>
              </a:spcBef>
              <a:spcAft>
                <a:spcPts val="0"/>
              </a:spcAft>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And the world will be better for this, That one man, scorned and covered with scars, Still strove with his last ounce of courage…</a:t>
            </a:r>
            <a:br>
              <a:rPr lang="en-US" altLang="en-US" sz="1800" b="1" i="1" dirty="0" smtClean="0">
                <a:solidFill>
                  <a:srgbClr val="FFC000"/>
                </a:solidFill>
                <a:effectLst>
                  <a:outerShdw blurRad="38100" dist="38100" dir="2700000" algn="tl">
                    <a:srgbClr val="000000">
                      <a:alpha val="43137"/>
                    </a:srgbClr>
                  </a:outerShdw>
                </a:effectLst>
              </a:rPr>
            </a:br>
            <a:endParaRPr lang="en-US" altLang="en-US" sz="1800" b="1" i="1" dirty="0" smtClean="0">
              <a:solidFill>
                <a:srgbClr val="FFC000"/>
              </a:solidFill>
              <a:effectLst>
                <a:outerShdw blurRad="38100" dist="38100" dir="2700000" algn="tl">
                  <a:srgbClr val="000000">
                    <a:alpha val="43137"/>
                  </a:srgbClr>
                </a:outerShdw>
              </a:effectLst>
            </a:endParaRPr>
          </a:p>
          <a:p>
            <a:pPr marL="0" eaLnBrk="1" fontAlgn="auto" hangingPunct="1">
              <a:spcBef>
                <a:spcPct val="0"/>
              </a:spcBef>
              <a:spcAft>
                <a:spcPts val="0"/>
              </a:spcAft>
              <a:buFont typeface="Wingdings 3" pitchFamily="18" charset="2"/>
              <a:buNone/>
              <a:defRPr/>
            </a:pPr>
            <a:r>
              <a:rPr lang="en-US" altLang="en-US" sz="1800" b="1" i="1" dirty="0" smtClean="0">
                <a:solidFill>
                  <a:srgbClr val="FFC000"/>
                </a:solidFill>
                <a:effectLst>
                  <a:outerShdw blurRad="38100" dist="38100" dir="2700000" algn="tl">
                    <a:srgbClr val="000000">
                      <a:alpha val="43137"/>
                    </a:srgbClr>
                  </a:outerShdw>
                </a:effectLst>
              </a:rPr>
              <a:t>To reach the unreachable star!</a:t>
            </a:r>
          </a:p>
        </p:txBody>
      </p:sp>
      <p:pic>
        <p:nvPicPr>
          <p:cNvPr id="3" name="11 The Impossible Dream (The Ques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86200" y="5257800"/>
            <a:ext cx="609600" cy="609600"/>
          </a:xfrm>
          <a:prstGeom prst="rect">
            <a:avLst/>
          </a:prstGeom>
        </p:spPr>
      </p:pic>
      <p:sp>
        <p:nvSpPr>
          <p:cNvPr id="5" name="Footer Placeholder 4"/>
          <p:cNvSpPr>
            <a:spLocks noGrp="1"/>
          </p:cNvSpPr>
          <p:nvPr>
            <p:ph type="ftr" sz="quarter" idx="11"/>
          </p:nvPr>
        </p:nvSpPr>
        <p:spPr/>
        <p:txBody>
          <a:bodyPr/>
          <a:lstStyle/>
          <a:p>
            <a:r>
              <a:rPr lang="en-US" smtClean="0"/>
              <a:t>Office of Formation &amp; Discipleship, Archdiocese of Atlanta</a:t>
            </a:r>
            <a:endParaRPr lang="en-US" dirty="0"/>
          </a:p>
        </p:txBody>
      </p:sp>
      <p:sp>
        <p:nvSpPr>
          <p:cNvPr id="6" name="Slide Number Placeholder 5"/>
          <p:cNvSpPr>
            <a:spLocks noGrp="1"/>
          </p:cNvSpPr>
          <p:nvPr>
            <p:ph type="sldNum" sz="quarter" idx="12"/>
          </p:nvPr>
        </p:nvSpPr>
        <p:spPr/>
        <p:txBody>
          <a:bodyPr/>
          <a:lstStyle/>
          <a:p>
            <a:fld id="{5DC8B179-68B6-472F-86CC-34DC35BC591E}" type="slidenum">
              <a:rPr lang="en-US" smtClean="0"/>
              <a:t>28</a:t>
            </a:fld>
            <a:endParaRPr lang="en-US" dirty="0"/>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6363929"/>
      </p:ext>
    </p:extLst>
  </p:cSld>
  <p:clrMapOvr>
    <a:masterClrMapping/>
  </p:clrMapOvr>
  <mc:AlternateContent xmlns:mc="http://schemas.openxmlformats.org/markup-compatibility/2006">
    <mc:Choice xmlns:p14="http://schemas.microsoft.com/office/powerpoint/2010/main" Requires="p14">
      <p:transition p14:dur="10" advTm="24078"/>
    </mc:Choice>
    <mc:Fallback>
      <p:transition advTm="24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2662" fill="hold"/>
                                        <p:tgtEl>
                                          <p:spTgt spid="3"/>
                                        </p:tgtEl>
                                      </p:cBhvr>
                                    </p:cmd>
                                  </p:childTnLst>
                                </p:cTn>
                              </p:par>
                            </p:childTnLst>
                          </p:cTn>
                        </p:par>
                      </p:childTnLst>
                    </p:cTn>
                  </p:par>
                </p:childTnLst>
              </p:cTn>
              <p:nextCondLst>
                <p:cond evt="onClick" delay="0">
                  <p:tgtEl>
                    <p:spTgt spid="3"/>
                  </p:tgtEl>
                </p:cond>
              </p:nextCondLst>
            </p:seq>
            <p:audio>
              <p:cMediaNode vol="37879">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mod="1"/>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15962"/>
          </a:xfrm>
        </p:spPr>
        <p:txBody>
          <a:bodyPr anchor="t"/>
          <a:lstStyle/>
          <a:p>
            <a:pPr algn="ctr">
              <a:defRPr/>
            </a:pPr>
            <a:r>
              <a:rPr lang="en-US" sz="4000" b="1" dirty="0" smtClean="0">
                <a:solidFill>
                  <a:srgbClr val="FFC000"/>
                </a:solidFill>
                <a:effectLst>
                  <a:outerShdw blurRad="38100" dist="38100" dir="2700000" algn="tl">
                    <a:srgbClr val="000000">
                      <a:alpha val="43137"/>
                    </a:srgbClr>
                  </a:outerShdw>
                </a:effectLst>
              </a:rPr>
              <a:t>Your Goal</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7620000" cy="5181600"/>
          </a:xfrm>
        </p:spPr>
        <p:txBody>
          <a:bodyPr>
            <a:normAutofit/>
          </a:bodyPr>
          <a:lstStyle/>
          <a:p>
            <a:pPr>
              <a:buFont typeface="Arial" charset="0"/>
              <a:buChar char="•"/>
              <a:defRPr/>
            </a:pPr>
            <a:r>
              <a:rPr lang="en-US" sz="3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Balance makes for a happy and productive life</a:t>
            </a:r>
          </a:p>
          <a:p>
            <a:pPr>
              <a:buFont typeface="Arial" charset="0"/>
              <a:buChar char="•"/>
              <a:defRPr/>
            </a:pPr>
            <a:r>
              <a:rPr lang="en-US" sz="3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Live life to the fullest, personally and spiritually </a:t>
            </a:r>
          </a:p>
          <a:p>
            <a:pPr>
              <a:buFont typeface="Arial" charset="0"/>
              <a:buChar char="•"/>
              <a:defRPr/>
            </a:pPr>
            <a:r>
              <a:rPr lang="en-US" sz="3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Keep God at the center of your universe and you will never go wrong</a:t>
            </a:r>
          </a:p>
          <a:p>
            <a:pPr>
              <a:buFont typeface="Arial" charset="0"/>
              <a:buChar char="•"/>
              <a:defRPr/>
            </a:pPr>
            <a:r>
              <a:rPr lang="en-US" sz="3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Dream and work toward a balanced life</a:t>
            </a:r>
          </a:p>
          <a:p>
            <a:pPr>
              <a:buFont typeface="Arial" charset="0"/>
              <a:buChar char="•"/>
              <a:defRPr/>
            </a:pPr>
            <a:r>
              <a:rPr lang="en-US" sz="3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But, it will only happen if you start NOW! ~</a:t>
            </a:r>
            <a:endParaRPr lang="en-US" sz="3200"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29</a:t>
            </a:fld>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14554780"/>
      </p:ext>
    </p:extLst>
  </p:cSld>
  <p:clrMapOvr>
    <a:masterClrMapping/>
  </p:clrMapOvr>
  <mc:AlternateContent xmlns:mc="http://schemas.openxmlformats.org/markup-compatibility/2006">
    <mc:Choice xmlns:p14="http://schemas.microsoft.com/office/powerpoint/2010/main" Requires="p14">
      <p:transition p14:dur="10" advTm="35092"/>
    </mc:Choice>
    <mc:Fallback>
      <p:transition advTm="35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nchor="t"/>
          <a:lstStyle/>
          <a:p>
            <a:pPr algn="ctr"/>
            <a:r>
              <a:rPr lang="en-US" b="1" dirty="0" smtClean="0">
                <a:solidFill>
                  <a:schemeClr val="accent1">
                    <a:lumMod val="75000"/>
                  </a:schemeClr>
                </a:solidFill>
                <a:effectLst>
                  <a:outerShdw blurRad="38100" dist="38100" dir="2700000" algn="tl">
                    <a:srgbClr val="000000">
                      <a:alpha val="43137"/>
                    </a:srgbClr>
                  </a:outerShdw>
                </a:effectLst>
              </a:rPr>
              <a:t>Opening Prayer</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95400"/>
            <a:ext cx="7620000" cy="5105400"/>
          </a:xfrm>
        </p:spPr>
        <p:txBody>
          <a:bodyPr>
            <a:normAutofit lnSpcReduction="10000"/>
          </a:bodyPr>
          <a:lstStyle/>
          <a:p>
            <a:pPr marL="114300" indent="0">
              <a:buNone/>
            </a:pPr>
            <a:r>
              <a:rPr lang="en-US" b="1" dirty="0">
                <a:ln w="0"/>
                <a:solidFill>
                  <a:schemeClr val="accent1"/>
                </a:solidFill>
                <a:effectLst>
                  <a:outerShdw blurRad="38100" dist="25400" dir="5400000" algn="ctr" rotWithShape="0">
                    <a:srgbClr val="6E747A">
                      <a:alpha val="43000"/>
                    </a:srgbClr>
                  </a:outerShdw>
                </a:effectLst>
              </a:rPr>
              <a:t>Dear </a:t>
            </a:r>
            <a:r>
              <a:rPr lang="en-US" b="1" dirty="0" smtClean="0">
                <a:ln w="0"/>
                <a:solidFill>
                  <a:schemeClr val="accent1"/>
                </a:solidFill>
                <a:effectLst>
                  <a:outerShdw blurRad="38100" dist="25400" dir="5400000" algn="ctr" rotWithShape="0">
                    <a:srgbClr val="6E747A">
                      <a:alpha val="43000"/>
                    </a:srgbClr>
                  </a:outerShdw>
                </a:effectLst>
              </a:rPr>
              <a:t>God…I </a:t>
            </a:r>
            <a:r>
              <a:rPr lang="en-US" b="1" dirty="0">
                <a:ln w="0"/>
                <a:solidFill>
                  <a:schemeClr val="accent1"/>
                </a:solidFill>
                <a:effectLst>
                  <a:outerShdw blurRad="38100" dist="25400" dir="5400000" algn="ctr" rotWithShape="0">
                    <a:srgbClr val="6E747A">
                      <a:alpha val="43000"/>
                    </a:srgbClr>
                  </a:outerShdw>
                </a:effectLst>
              </a:rPr>
              <a:t>know that You have created me with a purpose and plan. I know it is Your desire that I too have a life filled with joy, purpose and victory. Please help me today to fulfill the destiny You have planned for my life. I know that in order to do this, I must live a life obedient to Your Word, and a life of balance, with my priorities in the proper place and my heart focused on You.</a:t>
            </a:r>
          </a:p>
          <a:p>
            <a:pPr marL="114300" indent="0">
              <a:buNone/>
            </a:pPr>
            <a:r>
              <a:rPr lang="en-US" b="1" dirty="0" smtClean="0">
                <a:ln w="0"/>
                <a:solidFill>
                  <a:schemeClr val="accent1"/>
                </a:solidFill>
                <a:effectLst>
                  <a:outerShdw blurRad="38100" dist="25400" dir="5400000" algn="ctr" rotWithShape="0">
                    <a:srgbClr val="6E747A">
                      <a:alpha val="43000"/>
                    </a:srgbClr>
                  </a:outerShdw>
                </a:effectLst>
              </a:rPr>
              <a:t>Help </a:t>
            </a:r>
            <a:r>
              <a:rPr lang="en-US" b="1" dirty="0">
                <a:ln w="0"/>
                <a:solidFill>
                  <a:schemeClr val="accent1"/>
                </a:solidFill>
                <a:effectLst>
                  <a:outerShdw blurRad="38100" dist="25400" dir="5400000" algn="ctr" rotWithShape="0">
                    <a:srgbClr val="6E747A">
                      <a:alpha val="43000"/>
                    </a:srgbClr>
                  </a:outerShdw>
                </a:effectLst>
              </a:rPr>
              <a:t>me to attain that balance in all areas of my life. Examine my heart, and show me those places where I may be out of balance. Help me to focus on the things that are most important, and keep me from being distracted by the things that would steal my time and attention. Protect me from those things that try to keep me from reaching my goals and achieving the dreams that you have put in my heart</a:t>
            </a:r>
            <a:r>
              <a:rPr lang="en-US" b="1" dirty="0" smtClean="0">
                <a:ln w="0"/>
                <a:solidFill>
                  <a:schemeClr val="accent1"/>
                </a:solidFill>
                <a:effectLst>
                  <a:outerShdw blurRad="38100" dist="25400" dir="5400000" algn="ctr" rotWithShape="0">
                    <a:srgbClr val="6E747A">
                      <a:alpha val="43000"/>
                    </a:srgbClr>
                  </a:outerShdw>
                </a:effectLst>
              </a:rPr>
              <a:t>. In the name of Jesus, Amen. </a:t>
            </a:r>
            <a:endParaRPr lang="en-US" b="1" dirty="0">
              <a:ln w="0"/>
              <a:solidFill>
                <a:schemeClr val="accent1"/>
              </a:solidFill>
              <a:effectLst>
                <a:outerShdw blurRad="38100" dist="25400" dir="5400000" algn="ctr" rotWithShape="0">
                  <a:srgbClr val="6E747A">
                    <a:alpha val="43000"/>
                  </a:srgbClr>
                </a:outerShdw>
              </a:effectLst>
            </a:endParaRPr>
          </a:p>
        </p:txBody>
      </p:sp>
      <p:sp>
        <p:nvSpPr>
          <p:cNvPr id="6" name="Footer Placeholder 5"/>
          <p:cNvSpPr>
            <a:spLocks noGrp="1"/>
          </p:cNvSpPr>
          <p:nvPr>
            <p:ph type="ftr" sz="quarter" idx="11"/>
          </p:nvPr>
        </p:nvSpPr>
        <p:spPr/>
        <p:txBody>
          <a:bodyPr/>
          <a:lstStyle/>
          <a:p>
            <a:r>
              <a:rPr lang="en-US" smtClean="0"/>
              <a:t>Office of Formation &amp; Discipleship, Archdiocese of Atlanta</a:t>
            </a:r>
            <a:endParaRPr lang="en-US" dirty="0"/>
          </a:p>
        </p:txBody>
      </p:sp>
      <p:sp>
        <p:nvSpPr>
          <p:cNvPr id="7" name="Slide Number Placeholder 6"/>
          <p:cNvSpPr>
            <a:spLocks noGrp="1"/>
          </p:cNvSpPr>
          <p:nvPr>
            <p:ph type="sldNum" sz="quarter" idx="12"/>
          </p:nvPr>
        </p:nvSpPr>
        <p:spPr/>
        <p:txBody>
          <a:bodyPr/>
          <a:lstStyle/>
          <a:p>
            <a:fld id="{5DC8B179-68B6-472F-86CC-34DC35BC591E}" type="slidenum">
              <a:rPr lang="en-US" smtClean="0"/>
              <a:t>3</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21921053"/>
      </p:ext>
    </p:extLst>
  </p:cSld>
  <p:clrMapOvr>
    <a:masterClrMapping/>
  </p:clrMapOvr>
  <mc:AlternateContent xmlns:mc="http://schemas.openxmlformats.org/markup-compatibility/2006">
    <mc:Choice xmlns:p14="http://schemas.microsoft.com/office/powerpoint/2010/main" Requires="p14">
      <p:transition spd="slow" p14:dur="2000" advTm="76322"/>
    </mc:Choice>
    <mc:Fallback>
      <p:transition spd="slow" advTm="76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solidFill>
                  <a:srgbClr val="FFC000"/>
                </a:solidFill>
                <a:effectLst>
                  <a:outerShdw blurRad="38100" dist="38100" dir="2700000" algn="tl">
                    <a:srgbClr val="000000">
                      <a:alpha val="43137"/>
                    </a:srgbClr>
                  </a:outerShdw>
                </a:effectLst>
              </a:rPr>
              <a:t>Contact</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sz="3200" b="1" dirty="0" smtClean="0">
                <a:solidFill>
                  <a:srgbClr val="FFC000"/>
                </a:solidFill>
                <a:effectLst>
                  <a:outerShdw blurRad="38100" dist="38100" dir="2700000" algn="tl">
                    <a:srgbClr val="000000">
                      <a:alpha val="43137"/>
                    </a:srgbClr>
                  </a:outerShdw>
                </a:effectLst>
              </a:rPr>
              <a:t>If you have questions or desire additional information, you can contact me, Bill Clarke</a:t>
            </a:r>
          </a:p>
          <a:p>
            <a:r>
              <a:rPr lang="en-US" sz="3200" b="1" dirty="0" smtClean="0">
                <a:solidFill>
                  <a:srgbClr val="FFC000"/>
                </a:solidFill>
                <a:effectLst>
                  <a:outerShdw blurRad="38100" dist="38100" dir="2700000" algn="tl">
                    <a:srgbClr val="000000">
                      <a:alpha val="43137"/>
                    </a:srgbClr>
                  </a:outerShdw>
                </a:effectLst>
              </a:rPr>
              <a:t>Direct Line:	(404) 920-7635</a:t>
            </a:r>
          </a:p>
          <a:p>
            <a:r>
              <a:rPr lang="en-US" sz="3200" b="1" dirty="0" smtClean="0">
                <a:solidFill>
                  <a:srgbClr val="FFC000"/>
                </a:solidFill>
                <a:effectLst>
                  <a:outerShdw blurRad="38100" dist="38100" dir="2700000" algn="tl">
                    <a:srgbClr val="000000">
                      <a:alpha val="43137"/>
                    </a:srgbClr>
                  </a:outerShdw>
                </a:effectLst>
              </a:rPr>
              <a:t>Email:		</a:t>
            </a:r>
            <a:r>
              <a:rPr lang="en-US" sz="3200" b="1" dirty="0" smtClean="0">
                <a:solidFill>
                  <a:srgbClr val="FFC000"/>
                </a:solidFill>
                <a:effectLst>
                  <a:outerShdw blurRad="38100" dist="38100" dir="2700000" algn="tl">
                    <a:srgbClr val="000000">
                      <a:alpha val="43137"/>
                    </a:srgbClr>
                  </a:outerShdw>
                </a:effectLst>
                <a:hlinkClick r:id="rId5"/>
              </a:rPr>
              <a:t>wclarke@archatl.com</a:t>
            </a:r>
            <a:endParaRPr lang="en-US" sz="3200" b="1" dirty="0" smtClean="0">
              <a:solidFill>
                <a:srgbClr val="FFC000"/>
              </a:solidFill>
              <a:effectLst>
                <a:outerShdw blurRad="38100" dist="38100" dir="2700000" algn="tl">
                  <a:srgbClr val="000000">
                    <a:alpha val="43137"/>
                  </a:srgbClr>
                </a:outerShdw>
              </a:effectLst>
            </a:endParaRPr>
          </a:p>
        </p:txBody>
      </p:sp>
      <p:sp>
        <p:nvSpPr>
          <p:cNvPr id="4" name="Footer Placeholder 3"/>
          <p:cNvSpPr>
            <a:spLocks noGrp="1"/>
          </p:cNvSpPr>
          <p:nvPr>
            <p:ph type="ftr" sz="quarter" idx="11"/>
          </p:nvPr>
        </p:nvSpPr>
        <p:spPr>
          <a:xfrm rot="16200000">
            <a:off x="7472610" y="3934460"/>
            <a:ext cx="2595881" cy="36576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65E9C"/>
                </a:solidFill>
                <a:effectLst/>
                <a:uLnTx/>
                <a:uFillTx/>
                <a:latin typeface="Calibri"/>
                <a:ea typeface="+mn-ea"/>
                <a:cs typeface="+mn-cs"/>
              </a:rPr>
              <a:t>Office of Formation &amp; Discipleship        Catholic Archdiocese of Atlanta</a:t>
            </a:r>
            <a:endParaRPr kumimoji="0" lang="en-US" sz="1200" b="0" i="0" u="none" strike="noStrike" kern="1200" cap="none" spc="0" normalizeH="0" baseline="0" noProof="0" dirty="0">
              <a:ln>
                <a:noFill/>
              </a:ln>
              <a:solidFill>
                <a:srgbClr val="465E9C"/>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DC8B179-68B6-472F-86CC-34DC35BC591E}"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63914946"/>
      </p:ext>
    </p:extLst>
  </p:cSld>
  <p:clrMapOvr>
    <a:masterClrMapping/>
  </p:clrMapOvr>
  <mc:AlternateContent xmlns:mc="http://schemas.openxmlformats.org/markup-compatibility/2006" xmlns:p14="http://schemas.microsoft.com/office/powerpoint/2010/main">
    <mc:Choice Requires="p14">
      <p:transition spd="slow" p14:dur="2000" advTm="23206"/>
    </mc:Choice>
    <mc:Fallback xmlns="">
      <p:transition spd="slow" advTm="23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srgbClr val="465E9C"/>
                </a:solidFill>
                <a:effectLst/>
                <a:uLnTx/>
                <a:uFillTx/>
                <a:latin typeface="Calibri"/>
                <a:ea typeface="+mn-ea"/>
                <a:cs typeface="+mn-cs"/>
              </a:rPr>
              <a:t>Office of Formation &amp; Discipleship        Catholic Archdiocese of Atlanta</a:t>
            </a:r>
            <a:endParaRPr kumimoji="0" lang="en-US" sz="1200" b="0" i="0" u="none" strike="noStrike" kern="1200" cap="none" spc="0" normalizeH="0" baseline="0" noProof="0" dirty="0">
              <a:ln>
                <a:noFill/>
              </a:ln>
              <a:solidFill>
                <a:srgbClr val="465E9C"/>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DC8B179-68B6-472F-86CC-34DC35BC591E}"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6147" name="Picture 3" descr="C:\Users\wclarke\AppData\Local\Microsoft\Windows\Temporary Internet Files\Content.IE5\C11ZBS61\MC900434475[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399" y="838200"/>
            <a:ext cx="404592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wclarke\AppData\Local\Microsoft\Windows\Temporary Internet Files\Content.IE5\08MQXEO8\MC90010483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76600" y="2476040"/>
            <a:ext cx="1828800" cy="114391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pic>
        <p:nvPicPr>
          <p:cNvPr id="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866" y="4032272"/>
            <a:ext cx="3885334" cy="140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543819"/>
      </p:ext>
    </p:extLst>
  </p:cSld>
  <p:clrMapOvr>
    <a:masterClrMapping/>
  </p:clrMapOvr>
  <mc:AlternateContent xmlns:mc="http://schemas.openxmlformats.org/markup-compatibility/2006" xmlns:p14="http://schemas.microsoft.com/office/powerpoint/2010/main">
    <mc:Choice Requires="p14">
      <p:transition spd="slow" p14:dur="2000" advTm="19539"/>
    </mc:Choice>
    <mc:Fallback xmlns="">
      <p:transition spd="slow" advTm="19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nchor="t"/>
          <a:lstStyle/>
          <a:p>
            <a:pPr algn="ctr"/>
            <a:r>
              <a:rPr lang="en-US" b="1" dirty="0" smtClean="0">
                <a:solidFill>
                  <a:srgbClr val="FFC000"/>
                </a:solidFill>
                <a:effectLst>
                  <a:outerShdw blurRad="38100" dist="38100" dir="2700000" algn="tl">
                    <a:srgbClr val="000000">
                      <a:alpha val="43137"/>
                    </a:srgbClr>
                  </a:outerShdw>
                </a:effectLst>
              </a:rPr>
              <a:t>Agenda</a:t>
            </a:r>
            <a:endParaRPr lang="en-US"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7620000" cy="5181600"/>
          </a:xfrm>
        </p:spPr>
        <p:txBody>
          <a:bodyPr numCol="2">
            <a:normAutofit/>
          </a:bodyPr>
          <a:lstStyle/>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Objective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Understanding Balance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Out of Balance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Personal vs. Spiritual Balance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Leading a Balanced Life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Causes of Out of Balance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Balance Defined</a:t>
            </a:r>
          </a:p>
          <a:p>
            <a:endParaRPr lang="en-US" sz="2400" spc="50" dirty="0">
              <a:ln w="9525" cmpd="sng">
                <a:solidFill>
                  <a:schemeClr val="accent1"/>
                </a:solidFill>
                <a:prstDash val="solid"/>
              </a:ln>
              <a:solidFill>
                <a:srgbClr val="70AD47">
                  <a:tint val="1000"/>
                </a:srgbClr>
              </a:solidFill>
              <a:effectLst>
                <a:glow rad="38100">
                  <a:schemeClr val="accent1">
                    <a:alpha val="40000"/>
                  </a:schemeClr>
                </a:glow>
              </a:effectLst>
            </a:endParaRPr>
          </a:p>
          <a:p>
            <a:endPar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endPar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Personal &amp; Spiritual Guidelines</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Requirements to Achieve Balance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Priority &amp; Time Alignment</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Exercise &amp; Evaluation</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Desired Balance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How to Achieve Balance</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Take Home Thought</a:t>
            </a:r>
          </a:p>
          <a:p>
            <a:r>
              <a:rPr lang="en-US" sz="2400" spc="50" dirty="0" smtClean="0">
                <a:ln w="9525" cmpd="sng">
                  <a:solidFill>
                    <a:schemeClr val="accent1"/>
                  </a:solidFill>
                  <a:prstDash val="solid"/>
                </a:ln>
                <a:solidFill>
                  <a:srgbClr val="70AD47">
                    <a:tint val="1000"/>
                  </a:srgbClr>
                </a:solidFill>
                <a:effectLst>
                  <a:glow rad="38100">
                    <a:schemeClr val="accent1">
                      <a:alpha val="40000"/>
                    </a:schemeClr>
                  </a:glow>
                </a:effectLst>
              </a:rPr>
              <a:t>Closing    ~</a:t>
            </a:r>
            <a:endParaRPr lang="en-US" sz="2300"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6" name="Footer Placeholder 5"/>
          <p:cNvSpPr>
            <a:spLocks noGrp="1"/>
          </p:cNvSpPr>
          <p:nvPr>
            <p:ph type="ftr" sz="quarter" idx="11"/>
          </p:nvPr>
        </p:nvSpPr>
        <p:spPr/>
        <p:txBody>
          <a:bodyPr/>
          <a:lstStyle/>
          <a:p>
            <a:r>
              <a:rPr lang="en-US" smtClean="0"/>
              <a:t>Office of Formation &amp; Discipleship, Archdiocese of Atlanta</a:t>
            </a:r>
            <a:endParaRPr lang="en-US" dirty="0"/>
          </a:p>
        </p:txBody>
      </p:sp>
      <p:sp>
        <p:nvSpPr>
          <p:cNvPr id="7" name="Slide Number Placeholder 6"/>
          <p:cNvSpPr>
            <a:spLocks noGrp="1"/>
          </p:cNvSpPr>
          <p:nvPr>
            <p:ph type="sldNum" sz="quarter" idx="12"/>
          </p:nvPr>
        </p:nvSpPr>
        <p:spPr/>
        <p:txBody>
          <a:bodyPr/>
          <a:lstStyle/>
          <a:p>
            <a:fld id="{5DC8B179-68B6-472F-86CC-34DC35BC591E}" type="slidenum">
              <a:rPr lang="en-US" smtClean="0"/>
              <a:t>4</a:t>
            </a:fld>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93848885"/>
      </p:ext>
    </p:extLst>
  </p:cSld>
  <p:clrMapOvr>
    <a:masterClrMapping/>
  </p:clrMapOvr>
  <mc:AlternateContent xmlns:mc="http://schemas.openxmlformats.org/markup-compatibility/2006">
    <mc:Choice xmlns:p14="http://schemas.microsoft.com/office/powerpoint/2010/main" Requires="p14">
      <p:transition spd="slow" p14:dur="2000" advTm="60161"/>
    </mc:Choice>
    <mc:Fallback>
      <p:transition spd="slow" advTm="60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7620000" cy="868362"/>
          </a:xfrm>
        </p:spPr>
        <p:txBody>
          <a:bodyPr anchor="t"/>
          <a:lstStyle/>
          <a:p>
            <a:pPr algn="ctr" eaLnBrk="1" fontAlgn="auto" hangingPunct="1">
              <a:spcAft>
                <a:spcPts val="0"/>
              </a:spcAft>
              <a:defRPr/>
            </a:pPr>
            <a:r>
              <a:rPr lang="en-US" sz="4000" b="1" dirty="0" smtClean="0">
                <a:solidFill>
                  <a:srgbClr val="FFC000"/>
                </a:solidFill>
                <a:effectLst>
                  <a:outerShdw blurRad="38100" dist="38100" dir="2700000" algn="tl">
                    <a:srgbClr val="000000">
                      <a:alpha val="43137"/>
                    </a:srgbClr>
                  </a:outerShdw>
                </a:effectLst>
              </a:rPr>
              <a:t>Objective  </a:t>
            </a:r>
            <a:endParaRPr lang="en-US" b="1" dirty="0">
              <a:solidFill>
                <a:srgbClr val="FFC000"/>
              </a:solidFill>
              <a:effectLst>
                <a:outerShdw blurRad="38100" dist="38100" dir="2700000" algn="tl">
                  <a:srgbClr val="000000">
                    <a:alpha val="43137"/>
                  </a:srgbClr>
                </a:outerShdw>
              </a:effectLst>
            </a:endParaRPr>
          </a:p>
        </p:txBody>
      </p:sp>
      <p:sp>
        <p:nvSpPr>
          <p:cNvPr id="2" name="Content Placeholder 1"/>
          <p:cNvSpPr>
            <a:spLocks noGrp="1"/>
          </p:cNvSpPr>
          <p:nvPr>
            <p:ph idx="1"/>
          </p:nvPr>
        </p:nvSpPr>
        <p:spPr/>
        <p:txBody>
          <a:bodyPr>
            <a:normAutofit/>
          </a:bodyPr>
          <a:lstStyle/>
          <a:p>
            <a:pPr marL="624078" indent="-514350" eaLnBrk="1" fontAlgn="auto" hangingPunct="1">
              <a:spcBef>
                <a:spcPts val="0"/>
              </a:spcBef>
              <a:spcAft>
                <a:spcPts val="0"/>
              </a:spcAft>
              <a:buClr>
                <a:srgbClr val="FFC000"/>
              </a:buClr>
              <a:buFont typeface="+mj-lt"/>
              <a:buAutoNum type="arabicPeriod"/>
              <a:defRPr/>
            </a:pPr>
            <a:r>
              <a:rPr lang="en-US" sz="3000" dirty="0" smtClean="0">
                <a:solidFill>
                  <a:srgbClr val="FFC000"/>
                </a:solidFill>
              </a:rPr>
              <a:t>Determine status of your </a:t>
            </a:r>
            <a:r>
              <a:rPr lang="en-US" sz="30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CURRENT LIFE BALANCE  </a:t>
            </a:r>
          </a:p>
          <a:p>
            <a:pPr marL="624078" indent="-514350" eaLnBrk="1" fontAlgn="auto" hangingPunct="1">
              <a:spcBef>
                <a:spcPts val="0"/>
              </a:spcBef>
              <a:spcAft>
                <a:spcPts val="0"/>
              </a:spcAft>
              <a:buClr>
                <a:srgbClr val="FFC000"/>
              </a:buClr>
              <a:buFont typeface="+mj-lt"/>
              <a:buAutoNum type="arabicPeriod"/>
              <a:defRPr/>
            </a:pPr>
            <a:r>
              <a:rPr lang="en-US" sz="3000" dirty="0" smtClean="0">
                <a:solidFill>
                  <a:srgbClr val="FFC000"/>
                </a:solidFill>
              </a:rPr>
              <a:t>Identify your </a:t>
            </a:r>
            <a:r>
              <a:rPr lang="en-US" sz="30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PRIORITIES</a:t>
            </a:r>
            <a:r>
              <a:rPr lang="en-US" sz="3000" dirty="0" smtClean="0">
                <a:solidFill>
                  <a:srgbClr val="FFC000"/>
                </a:solidFill>
              </a:rPr>
              <a:t> and the </a:t>
            </a:r>
            <a:r>
              <a:rPr lang="en-US" sz="30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TIME</a:t>
            </a:r>
            <a:r>
              <a:rPr lang="en-US" sz="3000" dirty="0" smtClean="0">
                <a:solidFill>
                  <a:srgbClr val="FFC000"/>
                </a:solidFill>
              </a:rPr>
              <a:t> you allocate to them  </a:t>
            </a:r>
            <a:endParaRPr lang="en-US" sz="3000" dirty="0" smtClean="0">
              <a:solidFill>
                <a:schemeClr val="accent1">
                  <a:lumMod val="20000"/>
                  <a:lumOff val="80000"/>
                </a:schemeClr>
              </a:solidFill>
            </a:endParaRPr>
          </a:p>
          <a:p>
            <a:pPr marL="624078" indent="-514350" eaLnBrk="1" fontAlgn="auto" hangingPunct="1">
              <a:spcBef>
                <a:spcPts val="0"/>
              </a:spcBef>
              <a:spcAft>
                <a:spcPts val="0"/>
              </a:spcAft>
              <a:buClr>
                <a:srgbClr val="FFC000"/>
              </a:buClr>
              <a:buFont typeface="+mj-lt"/>
              <a:buAutoNum type="arabicPeriod"/>
              <a:defRPr/>
            </a:pPr>
            <a:r>
              <a:rPr lang="en-US" sz="3000" dirty="0" smtClean="0">
                <a:solidFill>
                  <a:srgbClr val="FFC000"/>
                </a:solidFill>
              </a:rPr>
              <a:t>Decide what you must do to </a:t>
            </a:r>
            <a:r>
              <a:rPr lang="en-US" sz="30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ESTABLISH THE APPROPRIATE BALANCE</a:t>
            </a:r>
            <a:r>
              <a:rPr lang="en-US" sz="3000" dirty="0" smtClean="0">
                <a:solidFill>
                  <a:srgbClr val="FFC000"/>
                </a:solidFill>
                <a:effectLst>
                  <a:outerShdw blurRad="38100" dist="38100" dir="2700000" algn="tl">
                    <a:srgbClr val="000000">
                      <a:alpha val="43137"/>
                    </a:srgbClr>
                  </a:outerShdw>
                </a:effectLst>
              </a:rPr>
              <a:t> </a:t>
            </a:r>
            <a:r>
              <a:rPr lang="en-US" sz="3000" dirty="0" smtClean="0">
                <a:solidFill>
                  <a:srgbClr val="FFC000"/>
                </a:solidFill>
              </a:rPr>
              <a:t>between your personal, professional and spiritual life   ~ </a:t>
            </a:r>
          </a:p>
          <a:p>
            <a:pPr marL="109728" indent="0" eaLnBrk="1" fontAlgn="auto" hangingPunct="1">
              <a:spcAft>
                <a:spcPts val="0"/>
              </a:spcAft>
              <a:buFont typeface="Arial" charset="0"/>
              <a:buNone/>
              <a:defRPr/>
            </a:pPr>
            <a:endParaRPr lang="en-US" sz="2400" dirty="0">
              <a:solidFill>
                <a:srgbClr val="FFC000"/>
              </a:solidFill>
            </a:endParaRPr>
          </a:p>
        </p:txBody>
      </p:sp>
      <p:sp>
        <p:nvSpPr>
          <p:cNvPr id="3" name="Footer Placeholder 2"/>
          <p:cNvSpPr>
            <a:spLocks noGrp="1"/>
          </p:cNvSpPr>
          <p:nvPr>
            <p:ph type="ftr" sz="quarter" idx="11"/>
          </p:nvPr>
        </p:nvSpPr>
        <p:spPr/>
        <p:txBody>
          <a:bodyPr/>
          <a:lstStyle/>
          <a:p>
            <a:r>
              <a:rPr lang="en-US" smtClean="0"/>
              <a:t>Office of Formation &amp; Discipleship, Archdiocese of Atlanta</a:t>
            </a:r>
            <a:endParaRPr lang="en-US" dirty="0"/>
          </a:p>
        </p:txBody>
      </p:sp>
      <p:sp>
        <p:nvSpPr>
          <p:cNvPr id="4" name="Slide Number Placeholder 3"/>
          <p:cNvSpPr>
            <a:spLocks noGrp="1"/>
          </p:cNvSpPr>
          <p:nvPr>
            <p:ph type="sldNum" sz="quarter" idx="12"/>
          </p:nvPr>
        </p:nvSpPr>
        <p:spPr/>
        <p:txBody>
          <a:bodyPr/>
          <a:lstStyle/>
          <a:p>
            <a:fld id="{5DC8B179-68B6-472F-86CC-34DC35BC591E}" type="slidenum">
              <a:rPr lang="en-US" smtClean="0"/>
              <a:t>5</a:t>
            </a:fld>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13876578"/>
      </p:ext>
    </p:extLst>
  </p:cSld>
  <p:clrMapOvr>
    <a:masterClrMapping/>
  </p:clrMapOvr>
  <mc:AlternateContent xmlns:mc="http://schemas.openxmlformats.org/markup-compatibility/2006">
    <mc:Choice xmlns:p14="http://schemas.microsoft.com/office/powerpoint/2010/main" Requires="p14">
      <p:transition p14:dur="10" advTm="36596"/>
    </mc:Choice>
    <mc:Fallback>
      <p:transition advTm="36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20000" cy="792162"/>
          </a:xfrm>
        </p:spPr>
        <p:txBody>
          <a:bodyPr anchor="t"/>
          <a:lstStyle/>
          <a:p>
            <a:pPr algn="ctr" eaLnBrk="1" fontAlgn="auto" hangingPunct="1">
              <a:spcAft>
                <a:spcPts val="0"/>
              </a:spcAft>
              <a:defRPr/>
            </a:pPr>
            <a:r>
              <a:rPr lang="en-US" sz="4000" b="1" dirty="0" smtClean="0">
                <a:solidFill>
                  <a:srgbClr val="FFC000"/>
                </a:solidFill>
                <a:effectLst>
                  <a:outerShdw blurRad="38100" dist="38100" dir="2700000" algn="tl">
                    <a:srgbClr val="000000">
                      <a:alpha val="43137"/>
                    </a:srgbClr>
                  </a:outerShdw>
                </a:effectLst>
              </a:rPr>
              <a:t>      Understanding Balance</a:t>
            </a:r>
            <a:endParaRPr lang="en-US" sz="4000" b="1" dirty="0">
              <a:solidFill>
                <a:srgbClr val="FFC000"/>
              </a:solidFill>
              <a:effectLst>
                <a:outerShdw blurRad="38100" dist="38100" dir="2700000" algn="tl">
                  <a:srgbClr val="000000">
                    <a:alpha val="43137"/>
                  </a:srgbClr>
                </a:outerShdw>
              </a:effectLst>
            </a:endParaRPr>
          </a:p>
        </p:txBody>
      </p:sp>
      <p:sp>
        <p:nvSpPr>
          <p:cNvPr id="7171" name="Content Placeholder 1"/>
          <p:cNvSpPr>
            <a:spLocks noGrp="1"/>
          </p:cNvSpPr>
          <p:nvPr>
            <p:ph idx="1"/>
          </p:nvPr>
        </p:nvSpPr>
        <p:spPr>
          <a:xfrm>
            <a:off x="457200" y="1524000"/>
            <a:ext cx="7620000" cy="4876800"/>
          </a:xfrm>
        </p:spPr>
        <p:txBody>
          <a:bodyPr>
            <a:normAutofit fontScale="92500" lnSpcReduction="10000"/>
          </a:bodyPr>
          <a:lstStyle/>
          <a:p>
            <a:pPr eaLnBrk="1" hangingPunct="1">
              <a:spcBef>
                <a:spcPts val="0"/>
              </a:spcBef>
              <a:buFont typeface="Arial" charset="0"/>
              <a:buChar char="•"/>
              <a:defRPr/>
            </a:pPr>
            <a:r>
              <a:rPr lang="en-US" altLang="en-US" sz="3200" b="1" dirty="0" smtClean="0">
                <a:solidFill>
                  <a:srgbClr val="FFC000"/>
                </a:solidFill>
                <a:effectLst>
                  <a:outerShdw blurRad="38100" dist="38100" dir="2700000" algn="tl">
                    <a:srgbClr val="000000">
                      <a:alpha val="43137"/>
                    </a:srgbClr>
                  </a:outerShdw>
                </a:effectLst>
              </a:rPr>
              <a:t>Our lives break down into three activities:</a:t>
            </a:r>
          </a:p>
          <a:p>
            <a:pPr lvl="1" eaLnBrk="1" hangingPunct="1">
              <a:spcBef>
                <a:spcPts val="0"/>
              </a:spcBef>
              <a:buFont typeface="Arial" charset="0"/>
              <a:buChar char="•"/>
              <a:defRPr/>
            </a:pPr>
            <a:r>
              <a:rPr lang="en-US" altLang="en-US" sz="3200" spc="50" dirty="0" smtClean="0">
                <a:ln w="9525" cmpd="sng">
                  <a:solidFill>
                    <a:schemeClr val="accent1"/>
                  </a:solidFill>
                  <a:prstDash val="solid"/>
                </a:ln>
                <a:solidFill>
                  <a:srgbClr val="70AD47">
                    <a:tint val="1000"/>
                  </a:srgbClr>
                </a:solidFill>
                <a:effectLst>
                  <a:glow rad="38100">
                    <a:schemeClr val="accent1">
                      <a:alpha val="40000"/>
                    </a:schemeClr>
                  </a:glow>
                </a:effectLst>
              </a:rPr>
              <a:t>Personal</a:t>
            </a:r>
            <a:r>
              <a:rPr lang="en-US" altLang="en-US" sz="3200" b="1" dirty="0" smtClean="0">
                <a:solidFill>
                  <a:srgbClr val="FFC000"/>
                </a:solidFill>
                <a:effectLst>
                  <a:outerShdw blurRad="38100" dist="38100" dir="2700000" algn="tl">
                    <a:srgbClr val="000000">
                      <a:alpha val="43137"/>
                    </a:srgbClr>
                  </a:outerShdw>
                </a:effectLst>
              </a:rPr>
              <a:t>…all the things we do for ourselves </a:t>
            </a:r>
          </a:p>
          <a:p>
            <a:pPr lvl="1" eaLnBrk="1" hangingPunct="1">
              <a:spcBef>
                <a:spcPts val="0"/>
              </a:spcBef>
              <a:buFont typeface="Arial" charset="0"/>
              <a:buChar char="•"/>
              <a:defRPr/>
            </a:pPr>
            <a:r>
              <a:rPr lang="en-US" altLang="en-US" sz="3200" spc="50" dirty="0" smtClean="0">
                <a:ln w="9525" cmpd="sng">
                  <a:solidFill>
                    <a:schemeClr val="accent1"/>
                  </a:solidFill>
                  <a:prstDash val="solid"/>
                </a:ln>
                <a:solidFill>
                  <a:srgbClr val="70AD47">
                    <a:tint val="1000"/>
                  </a:srgbClr>
                </a:solidFill>
                <a:effectLst>
                  <a:glow rad="38100">
                    <a:schemeClr val="accent1">
                      <a:alpha val="40000"/>
                    </a:schemeClr>
                  </a:glow>
                </a:effectLst>
              </a:rPr>
              <a:t>Professional</a:t>
            </a:r>
            <a:r>
              <a:rPr lang="en-US" altLang="en-US" sz="3200" b="1" dirty="0" smtClean="0">
                <a:solidFill>
                  <a:srgbClr val="FFC000"/>
                </a:solidFill>
                <a:effectLst>
                  <a:outerShdw blurRad="38100" dist="38100" dir="2700000" algn="tl">
                    <a:srgbClr val="000000">
                      <a:alpha val="43137"/>
                    </a:srgbClr>
                  </a:outerShdw>
                </a:effectLst>
              </a:rPr>
              <a:t>…all the things we do on the job</a:t>
            </a:r>
          </a:p>
          <a:p>
            <a:pPr lvl="1" eaLnBrk="1" hangingPunct="1">
              <a:spcBef>
                <a:spcPts val="0"/>
              </a:spcBef>
              <a:buFont typeface="Arial" charset="0"/>
              <a:buChar char="•"/>
              <a:defRPr/>
            </a:pPr>
            <a:r>
              <a:rPr lang="en-US" altLang="en-US" sz="3200" spc="50" dirty="0" smtClean="0">
                <a:ln w="9525" cmpd="sng">
                  <a:solidFill>
                    <a:schemeClr val="accent1"/>
                  </a:solidFill>
                  <a:prstDash val="solid"/>
                </a:ln>
                <a:solidFill>
                  <a:srgbClr val="70AD47">
                    <a:tint val="1000"/>
                  </a:srgbClr>
                </a:solidFill>
                <a:effectLst>
                  <a:glow rad="38100">
                    <a:schemeClr val="accent1">
                      <a:alpha val="40000"/>
                    </a:schemeClr>
                  </a:glow>
                </a:effectLst>
              </a:rPr>
              <a:t>Spiritual</a:t>
            </a:r>
            <a:r>
              <a:rPr lang="en-US" altLang="en-US" sz="3200" b="1" dirty="0" smtClean="0">
                <a:solidFill>
                  <a:srgbClr val="FFC000"/>
                </a:solidFill>
                <a:effectLst>
                  <a:outerShdw blurRad="38100" dist="38100" dir="2700000" algn="tl">
                    <a:srgbClr val="000000">
                      <a:alpha val="43137"/>
                    </a:srgbClr>
                  </a:outerShdw>
                </a:effectLst>
              </a:rPr>
              <a:t>…all the things we do to achieve eternal salvation</a:t>
            </a:r>
          </a:p>
          <a:p>
            <a:pPr marL="411480" lvl="1" indent="0" eaLnBrk="1" hangingPunct="1">
              <a:spcBef>
                <a:spcPts val="0"/>
              </a:spcBef>
              <a:buNone/>
              <a:defRPr/>
            </a:pPr>
            <a:endParaRPr lang="en-US" altLang="en-US" sz="3200" b="1" dirty="0" smtClean="0">
              <a:solidFill>
                <a:srgbClr val="FFC000"/>
              </a:solidFill>
              <a:effectLst>
                <a:outerShdw blurRad="38100" dist="38100" dir="2700000" algn="tl">
                  <a:srgbClr val="000000">
                    <a:alpha val="43137"/>
                  </a:srgbClr>
                </a:outerShdw>
              </a:effectLst>
            </a:endParaRPr>
          </a:p>
          <a:p>
            <a:pPr eaLnBrk="1" hangingPunct="1">
              <a:spcBef>
                <a:spcPts val="0"/>
              </a:spcBef>
              <a:buFont typeface="Arial" charset="0"/>
              <a:buChar char="•"/>
              <a:defRPr/>
            </a:pPr>
            <a:r>
              <a:rPr lang="en-US" altLang="en-US" sz="3200" b="1" dirty="0" smtClean="0">
                <a:solidFill>
                  <a:srgbClr val="FFC000"/>
                </a:solidFill>
                <a:effectLst>
                  <a:outerShdw blurRad="38100" dist="38100" dir="2700000" algn="tl">
                    <a:srgbClr val="000000">
                      <a:alpha val="43137"/>
                    </a:srgbClr>
                  </a:outerShdw>
                </a:effectLst>
              </a:rPr>
              <a:t>Goal = establish the </a:t>
            </a:r>
            <a:r>
              <a:rPr lang="en-US" altLang="en-US" sz="3200" spc="50" dirty="0" smtClean="0">
                <a:ln w="9525" cmpd="sng">
                  <a:solidFill>
                    <a:schemeClr val="accent1"/>
                  </a:solidFill>
                  <a:prstDash val="solid"/>
                </a:ln>
                <a:solidFill>
                  <a:srgbClr val="70AD47">
                    <a:tint val="1000"/>
                  </a:srgbClr>
                </a:solidFill>
                <a:effectLst>
                  <a:glow rad="38100">
                    <a:schemeClr val="accent1">
                      <a:alpha val="40000"/>
                    </a:schemeClr>
                  </a:glow>
                </a:effectLst>
              </a:rPr>
              <a:t>APPROPRIATE BALANCE</a:t>
            </a:r>
            <a:r>
              <a:rPr lang="en-US" altLang="en-US" sz="3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r>
              <a:rPr lang="en-US" altLang="en-US" sz="3200" b="1" dirty="0" smtClean="0">
                <a:solidFill>
                  <a:srgbClr val="FFC000"/>
                </a:solidFill>
                <a:effectLst>
                  <a:outerShdw blurRad="38100" dist="38100" dir="2700000" algn="tl">
                    <a:srgbClr val="000000">
                      <a:alpha val="43137"/>
                    </a:srgbClr>
                  </a:outerShdw>
                </a:effectLst>
              </a:rPr>
              <a:t>between our personal, professional &amp; spiritual lives    ~</a:t>
            </a:r>
          </a:p>
          <a:p>
            <a:pPr eaLnBrk="1" hangingPunct="1">
              <a:buFont typeface="Arial" charset="0"/>
              <a:buChar char="•"/>
              <a:defRPr/>
            </a:pPr>
            <a:endParaRPr lang="en-US" altLang="en-US" sz="2800" dirty="0" smtClean="0"/>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6</a:t>
            </a:fld>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19503731"/>
      </p:ext>
    </p:extLst>
  </p:cSld>
  <p:clrMapOvr>
    <a:masterClrMapping/>
  </p:clrMapOvr>
  <mc:AlternateContent xmlns:mc="http://schemas.openxmlformats.org/markup-compatibility/2006">
    <mc:Choice xmlns:p14="http://schemas.microsoft.com/office/powerpoint/2010/main" Requires="p14">
      <p:transition p14:dur="10" advTm="51718"/>
    </mc:Choice>
    <mc:Fallback>
      <p:transition advTm="5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792162"/>
          </a:xfrm>
        </p:spPr>
        <p:txBody>
          <a:bodyPr anchor="t"/>
          <a:lstStyle/>
          <a:p>
            <a:pPr algn="ctr"/>
            <a:r>
              <a:rPr lang="en-US" sz="4000" b="1" dirty="0" smtClean="0">
                <a:solidFill>
                  <a:srgbClr val="FFC000"/>
                </a:solidFill>
                <a:effectLst>
                  <a:outerShdw blurRad="38100" dist="38100" dir="2700000" algn="tl">
                    <a:srgbClr val="000000">
                      <a:alpha val="43137"/>
                    </a:srgbClr>
                  </a:outerShdw>
                </a:effectLst>
              </a:rPr>
              <a:t>Out of Balance</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95400"/>
            <a:ext cx="7620000" cy="5105400"/>
          </a:xfrm>
        </p:spPr>
        <p:txBody>
          <a:bodyPr>
            <a:normAutofit/>
          </a:bodyPr>
          <a:lstStyle/>
          <a:p>
            <a:pPr marL="114300" indent="0">
              <a:buNone/>
            </a:pPr>
            <a:endParaRPr lang="en-US" sz="1100" b="1" dirty="0">
              <a:solidFill>
                <a:srgbClr val="FFC000"/>
              </a:solidFill>
              <a:effectLst>
                <a:outerShdw blurRad="38100" dist="38100" dir="2700000" algn="tl">
                  <a:srgbClr val="000000">
                    <a:alpha val="43137"/>
                  </a:srgbClr>
                </a:outerShdw>
              </a:effectLst>
            </a:endParaRPr>
          </a:p>
          <a:p>
            <a:pPr marL="411480" lvl="1" indent="0" algn="ctr">
              <a:buNone/>
            </a:pPr>
            <a:r>
              <a:rPr lang="en-US" sz="3600" b="1" dirty="0">
                <a:solidFill>
                  <a:srgbClr val="FFC000"/>
                </a:solidFill>
                <a:effectLst>
                  <a:outerShdw blurRad="38100" dist="38100" dir="2700000" algn="tl">
                    <a:srgbClr val="000000">
                      <a:alpha val="43137"/>
                    </a:srgbClr>
                  </a:outerShdw>
                </a:effectLst>
              </a:rPr>
              <a:t>Out of balance happens when…</a:t>
            </a:r>
            <a:endParaRPr lang="en-US" sz="44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marL="411480" lvl="1" indent="0" algn="ctr">
              <a:buNone/>
            </a:pPr>
            <a:r>
              <a:rPr lang="en-US" sz="4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OUR LIFE LEADS US</a:t>
            </a:r>
          </a:p>
          <a:p>
            <a:pPr marL="114300" indent="0">
              <a:buNone/>
            </a:pPr>
            <a:endParaRPr lang="en-US" sz="1600" b="1" spc="50" dirty="0" smtClean="0">
              <a:ln w="9525" cmpd="sng">
                <a:solidFill>
                  <a:schemeClr val="accent1"/>
                </a:solidFill>
                <a:prstDash val="solid"/>
              </a:ln>
              <a:solidFill>
                <a:srgbClr val="70AD47">
                  <a:tint val="1000"/>
                </a:srgbClr>
              </a:solidFill>
              <a:effectLst>
                <a:glow rad="38100">
                  <a:schemeClr val="accent1">
                    <a:alpha val="40000"/>
                  </a:schemeClr>
                </a:glow>
              </a:effectLst>
            </a:endParaRPr>
          </a:p>
          <a:p>
            <a:pPr marL="114300" indent="0" algn="ctr">
              <a:buNone/>
            </a:pPr>
            <a:r>
              <a:rPr lang="en-US" sz="3600" b="1" dirty="0" smtClean="0">
                <a:solidFill>
                  <a:srgbClr val="FFC000"/>
                </a:solidFill>
                <a:effectLst>
                  <a:outerShdw blurRad="38100" dist="38100" dir="2700000" algn="tl">
                    <a:srgbClr val="000000">
                      <a:alpha val="43137"/>
                    </a:srgbClr>
                  </a:outerShdw>
                </a:effectLst>
              </a:rPr>
              <a:t>We allow our lifestyle commitments to determine our priorities and time allocation ~ </a:t>
            </a:r>
          </a:p>
          <a:p>
            <a:pPr marL="114300" indent="0" algn="ctr">
              <a:buNone/>
            </a:pPr>
            <a:endParaRPr lang="en-US" sz="3600" b="1" dirty="0">
              <a:solidFill>
                <a:srgbClr val="FFC000"/>
              </a:solidFill>
              <a:effectLst>
                <a:outerShdw blurRad="38100" dist="38100" dir="2700000" algn="tl">
                  <a:srgbClr val="000000">
                    <a:alpha val="43137"/>
                  </a:srgbClr>
                </a:outerShdw>
              </a:effectLst>
            </a:endParaRPr>
          </a:p>
        </p:txBody>
      </p:sp>
      <p:sp>
        <p:nvSpPr>
          <p:cNvPr id="6" name="Footer Placeholder 5"/>
          <p:cNvSpPr>
            <a:spLocks noGrp="1"/>
          </p:cNvSpPr>
          <p:nvPr>
            <p:ph type="ftr" sz="quarter" idx="11"/>
          </p:nvPr>
        </p:nvSpPr>
        <p:spPr/>
        <p:txBody>
          <a:bodyPr/>
          <a:lstStyle/>
          <a:p>
            <a:r>
              <a:rPr lang="en-US" smtClean="0"/>
              <a:t>Office of Formation &amp; Discipleship, Archdiocese of Atlanta</a:t>
            </a:r>
            <a:endParaRPr lang="en-US" dirty="0"/>
          </a:p>
        </p:txBody>
      </p:sp>
      <p:sp>
        <p:nvSpPr>
          <p:cNvPr id="7" name="Slide Number Placeholder 6"/>
          <p:cNvSpPr>
            <a:spLocks noGrp="1"/>
          </p:cNvSpPr>
          <p:nvPr>
            <p:ph type="sldNum" sz="quarter" idx="12"/>
          </p:nvPr>
        </p:nvSpPr>
        <p:spPr/>
        <p:txBody>
          <a:bodyPr/>
          <a:lstStyle/>
          <a:p>
            <a:fld id="{5DC8B179-68B6-472F-86CC-34DC35BC591E}" type="slidenum">
              <a:rPr lang="en-US" smtClean="0"/>
              <a:t>7</a:t>
            </a:fld>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23146594"/>
      </p:ext>
    </p:extLst>
  </p:cSld>
  <p:clrMapOvr>
    <a:masterClrMapping/>
  </p:clrMapOvr>
  <mc:AlternateContent xmlns:mc="http://schemas.openxmlformats.org/markup-compatibility/2006">
    <mc:Choice xmlns:p14="http://schemas.microsoft.com/office/powerpoint/2010/main" Requires="p14">
      <p:transition spd="slow" p14:dur="2000" advTm="26156"/>
    </mc:Choice>
    <mc:Fallback>
      <p:transition spd="slow" advTm="26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7696200" cy="715962"/>
          </a:xfrm>
        </p:spPr>
        <p:txBody>
          <a:bodyPr>
            <a:normAutofit fontScale="90000"/>
          </a:bodyPr>
          <a:lstStyle/>
          <a:p>
            <a:pPr algn="ctr" eaLnBrk="1" fontAlgn="auto" hangingPunct="1">
              <a:spcAft>
                <a:spcPts val="0"/>
              </a:spcAft>
              <a:defRPr/>
            </a:pPr>
            <a:r>
              <a:rPr lang="en-US" b="1" dirty="0" smtClean="0">
                <a:solidFill>
                  <a:srgbClr val="FFC000"/>
                </a:solidFill>
                <a:effectLst>
                  <a:outerShdw blurRad="38100" dist="38100" dir="2700000" algn="tl">
                    <a:srgbClr val="000000">
                      <a:alpha val="43137"/>
                    </a:srgbClr>
                  </a:outerShdw>
                </a:effectLst>
              </a:rPr>
              <a:t>Personal/Professional Balance  </a:t>
            </a:r>
            <a:r>
              <a:rPr lang="en-US" dirty="0" smtClean="0"/>
              <a:t>           </a:t>
            </a:r>
            <a:endParaRPr lang="en-US" sz="4200" b="1" dirty="0">
              <a:solidFill>
                <a:srgbClr val="FFC000"/>
              </a:solidFill>
              <a:effectLst>
                <a:outerShdw blurRad="38100" dist="38100" dir="2700000" algn="tl">
                  <a:srgbClr val="000000">
                    <a:alpha val="43137"/>
                  </a:srgbClr>
                </a:outerShdw>
              </a:effectLst>
            </a:endParaRPr>
          </a:p>
        </p:txBody>
      </p:sp>
      <p:sp>
        <p:nvSpPr>
          <p:cNvPr id="9219" name="Content Placeholder 1"/>
          <p:cNvSpPr>
            <a:spLocks noGrp="1"/>
          </p:cNvSpPr>
          <p:nvPr>
            <p:ph idx="1"/>
          </p:nvPr>
        </p:nvSpPr>
        <p:spPr>
          <a:xfrm flipH="1">
            <a:off x="457200" y="1166813"/>
            <a:ext cx="7391400" cy="5005387"/>
          </a:xfrm>
        </p:spPr>
        <p:txBody>
          <a:bodyPr>
            <a:normAutofit/>
          </a:bodyPr>
          <a:lstStyle/>
          <a:p>
            <a:pPr marL="114300" indent="0" algn="ctr" eaLnBrk="1" hangingPunct="1">
              <a:spcBef>
                <a:spcPts val="0"/>
              </a:spcBef>
              <a:buNone/>
              <a:defRPr/>
            </a:pPr>
            <a:r>
              <a:rPr lang="en-US" altLang="en-US" sz="44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Today’s Personal Reality: EVERYONE IS TOO BUSY!</a:t>
            </a:r>
            <a:endParaRPr lang="en-US" altLang="en-US" sz="1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a:p>
            <a:pPr marL="114300" indent="0" algn="ctr" eaLnBrk="1" hangingPunct="1">
              <a:spcBef>
                <a:spcPts val="0"/>
              </a:spcBef>
              <a:buNone/>
              <a:defRPr/>
            </a:pPr>
            <a:r>
              <a:rPr lang="en-US" altLang="en-US" sz="1200" spc="50" dirty="0" smtClean="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          </a:t>
            </a:r>
          </a:p>
          <a:p>
            <a:pPr marL="114300" lvl="0" indent="0" algn="ctr">
              <a:spcBef>
                <a:spcPts val="0"/>
              </a:spcBef>
              <a:buClr>
                <a:srgbClr val="FDA023"/>
              </a:buClr>
              <a:buNone/>
              <a:defRPr/>
            </a:pPr>
            <a:r>
              <a:rPr lang="en-US" altLang="en-US" sz="3600" b="1" dirty="0" smtClean="0">
                <a:solidFill>
                  <a:srgbClr val="FFC000"/>
                </a:solidFill>
                <a:effectLst>
                  <a:outerShdw blurRad="38100" dist="38100" dir="2700000" algn="tl">
                    <a:srgbClr val="000000">
                      <a:alpha val="43137"/>
                    </a:srgbClr>
                  </a:outerShdw>
                </a:effectLst>
              </a:rPr>
              <a:t>We try to squeeze in too much… </a:t>
            </a:r>
            <a:endParaRPr lang="en-US" altLang="en-US" sz="3600" b="1" dirty="0">
              <a:solidFill>
                <a:srgbClr val="FFC000"/>
              </a:solidFill>
              <a:effectLst>
                <a:outerShdw blurRad="38100" dist="38100" dir="2700000" algn="tl">
                  <a:srgbClr val="000000">
                    <a:alpha val="43137"/>
                  </a:srgbClr>
                </a:outerShdw>
              </a:effectLst>
            </a:endParaRPr>
          </a:p>
          <a:p>
            <a:pPr marL="411480" lvl="1" indent="0" algn="ctr">
              <a:spcBef>
                <a:spcPts val="0"/>
              </a:spcBef>
              <a:buClr>
                <a:srgbClr val="FDA023"/>
              </a:buClr>
              <a:buNone/>
              <a:defRPr/>
            </a:pPr>
            <a:r>
              <a:rPr lang="en-US" altLang="en-US" sz="3600" spc="50" dirty="0" smtClean="0">
                <a:ln w="9525" cmpd="sng">
                  <a:solidFill>
                    <a:schemeClr val="accent1"/>
                  </a:solidFill>
                  <a:prstDash val="solid"/>
                </a:ln>
                <a:solidFill>
                  <a:srgbClr val="FFC000"/>
                </a:solidFill>
                <a:effectLst>
                  <a:glow rad="38100">
                    <a:schemeClr val="accent1">
                      <a:alpha val="40000"/>
                    </a:schemeClr>
                  </a:glow>
                  <a:outerShdw blurRad="38100" dist="38100" dir="2700000" algn="tl">
                    <a:srgbClr val="000000">
                      <a:alpha val="43137"/>
                    </a:srgbClr>
                  </a:outerShdw>
                </a:effectLst>
              </a:rPr>
              <a:t>Family, Home, Career, Church,  Social Life, Education, Community, Finances, Artistic, Leisure, Sports, Fun, Health, etc.   ~</a:t>
            </a:r>
          </a:p>
          <a:p>
            <a:pPr marL="114300" indent="0" algn="ctr">
              <a:spcBef>
                <a:spcPts val="0"/>
              </a:spcBef>
              <a:buNone/>
              <a:defRPr/>
            </a:pPr>
            <a:endParaRPr lang="en-US" altLang="en-US" sz="3500" b="1" dirty="0" smtClean="0">
              <a:solidFill>
                <a:srgbClr val="FFC000"/>
              </a:solidFill>
              <a:effectLst>
                <a:outerShdw blurRad="38100" dist="38100" dir="2700000" algn="tl">
                  <a:srgbClr val="000000">
                    <a:alpha val="43137"/>
                  </a:srgbClr>
                </a:outerShdw>
              </a:effectLst>
            </a:endParaRPr>
          </a:p>
          <a:p>
            <a:pPr marL="411480" lvl="1" indent="0" eaLnBrk="1" hangingPunct="1">
              <a:buNone/>
              <a:defRPr/>
            </a:pPr>
            <a:endParaRPr lang="en-US" altLang="en-US" sz="3600" dirty="0" smtClean="0"/>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8</a:t>
            </a:fld>
            <a:endParaRPr lang="en-US"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2001813"/>
      </p:ext>
    </p:extLst>
  </p:cSld>
  <p:clrMapOvr>
    <a:masterClrMapping/>
  </p:clrMapOvr>
  <mc:AlternateContent xmlns:mc="http://schemas.openxmlformats.org/markup-compatibility/2006">
    <mc:Choice xmlns:p14="http://schemas.microsoft.com/office/powerpoint/2010/main" Requires="p14">
      <p:transition p14:dur="10" advTm="46177"/>
    </mc:Choice>
    <mc:Fallback>
      <p:transition advTm="46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868362"/>
          </a:xfrm>
        </p:spPr>
        <p:txBody>
          <a:bodyPr anchor="t"/>
          <a:lstStyle/>
          <a:p>
            <a:pPr algn="ctr"/>
            <a:r>
              <a:rPr lang="en-US" sz="3200" b="1" dirty="0" smtClean="0">
                <a:solidFill>
                  <a:srgbClr val="FFC000"/>
                </a:solidFill>
                <a:effectLst>
                  <a:outerShdw blurRad="38100" dist="38100" dir="2700000" algn="tl">
                    <a:srgbClr val="000000">
                      <a:alpha val="43137"/>
                    </a:srgbClr>
                  </a:outerShdw>
                </a:effectLst>
              </a:rPr>
              <a:t>Goal of Personal &amp; Professional Balance</a:t>
            </a:r>
            <a:endParaRPr lang="en-US" sz="32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219200"/>
            <a:ext cx="7620000" cy="5181600"/>
          </a:xfrm>
        </p:spPr>
        <p:txBody>
          <a:bodyPr>
            <a:normAutofit/>
          </a:bodyPr>
          <a:lstStyle/>
          <a:p>
            <a:pPr marL="114300" lvl="0" indent="0" algn="ctr">
              <a:spcBef>
                <a:spcPts val="0"/>
              </a:spcBef>
              <a:buClr>
                <a:srgbClr val="FDA023"/>
              </a:buClr>
              <a:buNone/>
              <a:defRPr/>
            </a:pPr>
            <a:r>
              <a:rPr lang="en-US" altLang="en-US" sz="4000" b="1" dirty="0" smtClean="0">
                <a:solidFill>
                  <a:srgbClr val="FFC000"/>
                </a:solidFill>
                <a:effectLst>
                  <a:outerShdw blurRad="38100" dist="38100" dir="2700000" algn="tl">
                    <a:srgbClr val="000000">
                      <a:alpha val="43137"/>
                    </a:srgbClr>
                  </a:outerShdw>
                </a:effectLst>
              </a:rPr>
              <a:t>Goal </a:t>
            </a:r>
            <a:r>
              <a:rPr lang="en-US" altLang="en-US" sz="4000" b="1" dirty="0">
                <a:solidFill>
                  <a:srgbClr val="FFC000"/>
                </a:solidFill>
                <a:effectLst>
                  <a:outerShdw blurRad="38100" dist="38100" dir="2700000" algn="tl">
                    <a:srgbClr val="000000">
                      <a:alpha val="43137"/>
                    </a:srgbClr>
                  </a:outerShdw>
                </a:effectLst>
              </a:rPr>
              <a:t>of </a:t>
            </a:r>
            <a:r>
              <a:rPr lang="en-US" altLang="en-US" sz="4000" b="1" dirty="0" smtClean="0">
                <a:solidFill>
                  <a:srgbClr val="FFC000"/>
                </a:solidFill>
                <a:effectLst>
                  <a:outerShdw blurRad="38100" dist="38100" dir="2700000" algn="tl">
                    <a:srgbClr val="000000">
                      <a:alpha val="43137"/>
                    </a:srgbClr>
                  </a:outerShdw>
                </a:effectLst>
              </a:rPr>
              <a:t>all personal &amp; professional activities is to achieve</a:t>
            </a:r>
          </a:p>
          <a:p>
            <a:pPr marL="114300" lvl="0" indent="0" algn="ctr">
              <a:spcBef>
                <a:spcPts val="0"/>
              </a:spcBef>
              <a:buClr>
                <a:srgbClr val="FDA023"/>
              </a:buClr>
              <a:buNone/>
              <a:defRPr/>
            </a:pPr>
            <a:r>
              <a:rPr lang="en-US" altLang="en-US" sz="440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PERSONAL FULFILLMENT</a:t>
            </a:r>
          </a:p>
          <a:p>
            <a:pPr marL="114300" lvl="0" indent="0">
              <a:spcBef>
                <a:spcPts val="0"/>
              </a:spcBef>
              <a:buClr>
                <a:srgbClr val="FDA023"/>
              </a:buClr>
              <a:buNone/>
              <a:defRPr/>
            </a:pPr>
            <a:endParaRPr lang="en-US" altLang="en-US" sz="1400" spc="50" dirty="0">
              <a:ln w="9525" cmpd="sng">
                <a:solidFill>
                  <a:srgbClr val="FDA023"/>
                </a:solidFill>
                <a:prstDash val="solid"/>
              </a:ln>
              <a:solidFill>
                <a:srgbClr val="FFC000"/>
              </a:solidFill>
              <a:effectLst>
                <a:glow rad="38100">
                  <a:schemeClr val="accent1">
                    <a:alpha val="40000"/>
                  </a:schemeClr>
                </a:glow>
                <a:outerShdw blurRad="38100" dist="38100" dir="2700000" algn="tl">
                  <a:srgbClr val="000000">
                    <a:alpha val="43137"/>
                  </a:srgbClr>
                </a:outerShdw>
              </a:effectLst>
            </a:endParaRPr>
          </a:p>
          <a:p>
            <a:pPr>
              <a:spcBef>
                <a:spcPts val="0"/>
              </a:spcBef>
              <a:buClr>
                <a:srgbClr val="AA2B1E"/>
              </a:buClr>
              <a:buFont typeface="Arial" charset="0"/>
              <a:buChar char="•"/>
              <a:defRPr/>
            </a:pPr>
            <a:r>
              <a:rPr lang="en-US" altLang="en-US" sz="4000" b="1" dirty="0" smtClean="0">
                <a:solidFill>
                  <a:srgbClr val="FFC000"/>
                </a:solidFill>
                <a:effectLst>
                  <a:outerShdw blurRad="38100" dist="38100" dir="2700000" algn="tl">
                    <a:srgbClr val="000000">
                      <a:alpha val="43137"/>
                    </a:srgbClr>
                  </a:outerShdw>
                </a:effectLst>
              </a:rPr>
              <a:t>At life’s end, a sense that we have led a good, productive life </a:t>
            </a:r>
          </a:p>
          <a:p>
            <a:pPr>
              <a:spcBef>
                <a:spcPts val="0"/>
              </a:spcBef>
              <a:buClr>
                <a:srgbClr val="AA2B1E"/>
              </a:buClr>
              <a:buFont typeface="Arial" charset="0"/>
              <a:buChar char="•"/>
              <a:defRPr/>
            </a:pPr>
            <a:r>
              <a:rPr lang="en-US" altLang="en-US" sz="4000" b="1" dirty="0" smtClean="0">
                <a:solidFill>
                  <a:srgbClr val="FFC000"/>
                </a:solidFill>
                <a:effectLst>
                  <a:outerShdw blurRad="38100" dist="38100" dir="2700000" algn="tl">
                    <a:srgbClr val="000000">
                      <a:alpha val="43137"/>
                    </a:srgbClr>
                  </a:outerShdw>
                </a:effectLst>
              </a:rPr>
              <a:t>A </a:t>
            </a:r>
            <a:r>
              <a:rPr lang="en-US" altLang="en-US" sz="4000" b="1" dirty="0">
                <a:solidFill>
                  <a:srgbClr val="FFC000"/>
                </a:solidFill>
                <a:effectLst>
                  <a:outerShdw blurRad="38100" dist="38100" dir="2700000" algn="tl">
                    <a:srgbClr val="000000">
                      <a:alpha val="43137"/>
                    </a:srgbClr>
                  </a:outerShdw>
                </a:effectLst>
              </a:rPr>
              <a:t>life well </a:t>
            </a:r>
            <a:r>
              <a:rPr lang="en-US" altLang="en-US" sz="4000" b="1" dirty="0" smtClean="0">
                <a:solidFill>
                  <a:srgbClr val="FFC000"/>
                </a:solidFill>
                <a:effectLst>
                  <a:outerShdw blurRad="38100" dist="38100" dir="2700000" algn="tl">
                    <a:srgbClr val="000000">
                      <a:alpha val="43137"/>
                    </a:srgbClr>
                  </a:outerShdw>
                </a:effectLst>
              </a:rPr>
              <a:t>spent  ~</a:t>
            </a:r>
            <a:endParaRPr lang="en-US" sz="4000" dirty="0"/>
          </a:p>
        </p:txBody>
      </p:sp>
      <p:sp>
        <p:nvSpPr>
          <p:cNvPr id="4" name="Footer Placeholder 3"/>
          <p:cNvSpPr>
            <a:spLocks noGrp="1"/>
          </p:cNvSpPr>
          <p:nvPr>
            <p:ph type="ftr" sz="quarter" idx="11"/>
          </p:nvPr>
        </p:nvSpPr>
        <p:spPr/>
        <p:txBody>
          <a:bodyPr/>
          <a:lstStyle/>
          <a:p>
            <a:r>
              <a:rPr lang="en-US" smtClean="0"/>
              <a:t>Office of Formation &amp; Discipleship, Archdiocese of Atlanta</a:t>
            </a:r>
            <a:endParaRPr lang="en-US" dirty="0"/>
          </a:p>
        </p:txBody>
      </p:sp>
      <p:sp>
        <p:nvSpPr>
          <p:cNvPr id="5" name="Slide Number Placeholder 4"/>
          <p:cNvSpPr>
            <a:spLocks noGrp="1"/>
          </p:cNvSpPr>
          <p:nvPr>
            <p:ph type="sldNum" sz="quarter" idx="12"/>
          </p:nvPr>
        </p:nvSpPr>
        <p:spPr/>
        <p:txBody>
          <a:bodyPr/>
          <a:lstStyle/>
          <a:p>
            <a:fld id="{5DC8B179-68B6-472F-86CC-34DC35BC591E}" type="slidenum">
              <a:rPr lang="en-US" smtClean="0"/>
              <a:t>9</a:t>
            </a:fld>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56649820"/>
      </p:ext>
    </p:extLst>
  </p:cSld>
  <p:clrMapOvr>
    <a:masterClrMapping/>
  </p:clrMapOvr>
  <mc:AlternateContent xmlns:mc="http://schemas.openxmlformats.org/markup-compatibility/2006">
    <mc:Choice xmlns:p14="http://schemas.microsoft.com/office/powerpoint/2010/main" Requires="p14">
      <p:transition spd="slow" p14:dur="2000" advTm="47110"/>
    </mc:Choice>
    <mc:Fallback>
      <p:transition spd="slow" advTm="47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7|2.4|3|5.5|3|2.5|1.9|3.7|3.1|3.2|9.3|3.1|1.9|1.7"/>
</p:tagLst>
</file>

<file path=ppt/tags/tag10.xml><?xml version="1.0" encoding="utf-8"?>
<p:tagLst xmlns:a="http://schemas.openxmlformats.org/drawingml/2006/main" xmlns:r="http://schemas.openxmlformats.org/officeDocument/2006/relationships" xmlns:p="http://schemas.openxmlformats.org/presentationml/2006/main">
  <p:tag name="TIMING" val="|5.2|9.6"/>
</p:tagLst>
</file>

<file path=ppt/tags/tag11.xml><?xml version="1.0" encoding="utf-8"?>
<p:tagLst xmlns:a="http://schemas.openxmlformats.org/drawingml/2006/main" xmlns:r="http://schemas.openxmlformats.org/officeDocument/2006/relationships" xmlns:p="http://schemas.openxmlformats.org/presentationml/2006/main">
  <p:tag name="TIMING" val="|5.8"/>
</p:tagLst>
</file>

<file path=ppt/tags/tag12.xml><?xml version="1.0" encoding="utf-8"?>
<p:tagLst xmlns:a="http://schemas.openxmlformats.org/drawingml/2006/main" xmlns:r="http://schemas.openxmlformats.org/officeDocument/2006/relationships" xmlns:p="http://schemas.openxmlformats.org/presentationml/2006/main">
  <p:tag name="TIMING" val="|5.4|7.2|3.8|3.6|5.4|4.6|4.7|2.8|3|6"/>
</p:tagLst>
</file>

<file path=ppt/tags/tag13.xml><?xml version="1.0" encoding="utf-8"?>
<p:tagLst xmlns:a="http://schemas.openxmlformats.org/drawingml/2006/main" xmlns:r="http://schemas.openxmlformats.org/officeDocument/2006/relationships" xmlns:p="http://schemas.openxmlformats.org/presentationml/2006/main">
  <p:tag name="TIMING" val="|3.9"/>
</p:tagLst>
</file>

<file path=ppt/tags/tag14.xml><?xml version="1.0" encoding="utf-8"?>
<p:tagLst xmlns:a="http://schemas.openxmlformats.org/drawingml/2006/main" xmlns:r="http://schemas.openxmlformats.org/officeDocument/2006/relationships" xmlns:p="http://schemas.openxmlformats.org/presentationml/2006/main">
  <p:tag name="TIMING" val="|5.9|19.4"/>
</p:tagLst>
</file>

<file path=ppt/tags/tag15.xml><?xml version="1.0" encoding="utf-8"?>
<p:tagLst xmlns:a="http://schemas.openxmlformats.org/drawingml/2006/main" xmlns:r="http://schemas.openxmlformats.org/officeDocument/2006/relationships" xmlns:p="http://schemas.openxmlformats.org/presentationml/2006/main">
  <p:tag name="TIMING" val="|8|13.2|10"/>
</p:tagLst>
</file>

<file path=ppt/tags/tag16.xml><?xml version="1.0" encoding="utf-8"?>
<p:tagLst xmlns:a="http://schemas.openxmlformats.org/drawingml/2006/main" xmlns:r="http://schemas.openxmlformats.org/officeDocument/2006/relationships" xmlns:p="http://schemas.openxmlformats.org/presentationml/2006/main">
  <p:tag name="TIMING" val="|5.4|1.3|1.9|8.4"/>
</p:tagLst>
</file>

<file path=ppt/tags/tag17.xml><?xml version="1.0" encoding="utf-8"?>
<p:tagLst xmlns:a="http://schemas.openxmlformats.org/drawingml/2006/main" xmlns:r="http://schemas.openxmlformats.org/officeDocument/2006/relationships" xmlns:p="http://schemas.openxmlformats.org/presentationml/2006/main">
  <p:tag name="TIMING" val="|8|6.9|13.9|9.5"/>
</p:tagLst>
</file>

<file path=ppt/tags/tag18.xml><?xml version="1.0" encoding="utf-8"?>
<p:tagLst xmlns:a="http://schemas.openxmlformats.org/drawingml/2006/main" xmlns:r="http://schemas.openxmlformats.org/officeDocument/2006/relationships" xmlns:p="http://schemas.openxmlformats.org/presentationml/2006/main">
  <p:tag name="TIMING" val="|4.5|11.3|19.8|9.1"/>
</p:tagLst>
</file>

<file path=ppt/tags/tag19.xml><?xml version="1.0" encoding="utf-8"?>
<p:tagLst xmlns:a="http://schemas.openxmlformats.org/drawingml/2006/main" xmlns:r="http://schemas.openxmlformats.org/officeDocument/2006/relationships" xmlns:p="http://schemas.openxmlformats.org/presentationml/2006/main">
  <p:tag name="TIMING" val="|9.7|15.1|18.6|10.9"/>
</p:tagLst>
</file>

<file path=ppt/tags/tag2.xml><?xml version="1.0" encoding="utf-8"?>
<p:tagLst xmlns:a="http://schemas.openxmlformats.org/drawingml/2006/main" xmlns:r="http://schemas.openxmlformats.org/officeDocument/2006/relationships" xmlns:p="http://schemas.openxmlformats.org/presentationml/2006/main">
  <p:tag name="TIMING" val="|6.6|8.1|8"/>
</p:tagLst>
</file>

<file path=ppt/tags/tag20.xml><?xml version="1.0" encoding="utf-8"?>
<p:tagLst xmlns:a="http://schemas.openxmlformats.org/drawingml/2006/main" xmlns:r="http://schemas.openxmlformats.org/officeDocument/2006/relationships" xmlns:p="http://schemas.openxmlformats.org/presentationml/2006/main">
  <p:tag name="TIMING" val="|6|8.3|7.4|14.6"/>
</p:tagLst>
</file>

<file path=ppt/tags/tag21.xml><?xml version="1.0" encoding="utf-8"?>
<p:tagLst xmlns:a="http://schemas.openxmlformats.org/drawingml/2006/main" xmlns:r="http://schemas.openxmlformats.org/officeDocument/2006/relationships" xmlns:p="http://schemas.openxmlformats.org/presentationml/2006/main">
  <p:tag name="TIMING" val="|4.7|9.1|7.2|20.6|10.5"/>
</p:tagLst>
</file>

<file path=ppt/tags/tag22.xml><?xml version="1.0" encoding="utf-8"?>
<p:tagLst xmlns:a="http://schemas.openxmlformats.org/drawingml/2006/main" xmlns:r="http://schemas.openxmlformats.org/officeDocument/2006/relationships" xmlns:p="http://schemas.openxmlformats.org/presentationml/2006/main">
  <p:tag name="TIMING" val="|4.1|15.6|7.1|10.3"/>
</p:tagLst>
</file>

<file path=ppt/tags/tag23.xml><?xml version="1.0" encoding="utf-8"?>
<p:tagLst xmlns:a="http://schemas.openxmlformats.org/drawingml/2006/main" xmlns:r="http://schemas.openxmlformats.org/officeDocument/2006/relationships" xmlns:p="http://schemas.openxmlformats.org/presentationml/2006/main">
  <p:tag name="TIMING" val="|5.9|6.4|6.2|5.7|3.8"/>
</p:tagLst>
</file>

<file path=ppt/tags/tag3.xml><?xml version="1.0" encoding="utf-8"?>
<p:tagLst xmlns:a="http://schemas.openxmlformats.org/drawingml/2006/main" xmlns:r="http://schemas.openxmlformats.org/officeDocument/2006/relationships" xmlns:p="http://schemas.openxmlformats.org/presentationml/2006/main">
  <p:tag name="TIMING" val="|6.9|6.7|5.5|5.1|7.7"/>
</p:tagLst>
</file>

<file path=ppt/tags/tag4.xml><?xml version="1.0" encoding="utf-8"?>
<p:tagLst xmlns:a="http://schemas.openxmlformats.org/drawingml/2006/main" xmlns:r="http://schemas.openxmlformats.org/officeDocument/2006/relationships" xmlns:p="http://schemas.openxmlformats.org/presentationml/2006/main">
  <p:tag name="TIMING" val="|5.3|4.1|3.6"/>
</p:tagLst>
</file>

<file path=ppt/tags/tag5.xml><?xml version="1.0" encoding="utf-8"?>
<p:tagLst xmlns:a="http://schemas.openxmlformats.org/drawingml/2006/main" xmlns:r="http://schemas.openxmlformats.org/officeDocument/2006/relationships" xmlns:p="http://schemas.openxmlformats.org/presentationml/2006/main">
  <p:tag name="TIMING" val="|6.2|11.1|1.1|4.5"/>
</p:tagLst>
</file>

<file path=ppt/tags/tag6.xml><?xml version="1.0" encoding="utf-8"?>
<p:tagLst xmlns:a="http://schemas.openxmlformats.org/drawingml/2006/main" xmlns:r="http://schemas.openxmlformats.org/officeDocument/2006/relationships" xmlns:p="http://schemas.openxmlformats.org/presentationml/2006/main">
  <p:tag name="TIMING" val="|6.4|5.6|3.4|9.1"/>
</p:tagLst>
</file>

<file path=ppt/tags/tag7.xml><?xml version="1.0" encoding="utf-8"?>
<p:tagLst xmlns:a="http://schemas.openxmlformats.org/drawingml/2006/main" xmlns:r="http://schemas.openxmlformats.org/officeDocument/2006/relationships" xmlns:p="http://schemas.openxmlformats.org/presentationml/2006/main">
  <p:tag name="TIMING" val="|7.2|13.9|11.2"/>
</p:tagLst>
</file>

<file path=ppt/tags/tag8.xml><?xml version="1.0" encoding="utf-8"?>
<p:tagLst xmlns:a="http://schemas.openxmlformats.org/drawingml/2006/main" xmlns:r="http://schemas.openxmlformats.org/officeDocument/2006/relationships" xmlns:p="http://schemas.openxmlformats.org/presentationml/2006/main">
  <p:tag name="TIMING" val="|6.8|6.7|5.2"/>
</p:tagLst>
</file>

<file path=ppt/tags/tag9.xml><?xml version="1.0" encoding="utf-8"?>
<p:tagLst xmlns:a="http://schemas.openxmlformats.org/drawingml/2006/main" xmlns:r="http://schemas.openxmlformats.org/officeDocument/2006/relationships" xmlns:p="http://schemas.openxmlformats.org/presentationml/2006/main">
  <p:tag name="TIMING" val="|4.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1_Adjacency">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3290</TotalTime>
  <Words>1893</Words>
  <Application>Microsoft Office PowerPoint</Application>
  <PresentationFormat>On-screen Show (4:3)</PresentationFormat>
  <Paragraphs>356</Paragraphs>
  <Slides>31</Slides>
  <Notes>3</Notes>
  <HiddenSlides>0</HiddenSlides>
  <MMClips>32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Arial</vt:lpstr>
      <vt:lpstr>Calibri</vt:lpstr>
      <vt:lpstr>Cambria</vt:lpstr>
      <vt:lpstr>Times New Roman</vt:lpstr>
      <vt:lpstr>Wingdings 3</vt:lpstr>
      <vt:lpstr>Adjacency</vt:lpstr>
      <vt:lpstr>1_Adjacency</vt:lpstr>
      <vt:lpstr>Achieving  Life Balance</vt:lpstr>
      <vt:lpstr>Introduction</vt:lpstr>
      <vt:lpstr>Opening Prayer</vt:lpstr>
      <vt:lpstr>Agenda</vt:lpstr>
      <vt:lpstr>Objective  </vt:lpstr>
      <vt:lpstr>      Understanding Balance</vt:lpstr>
      <vt:lpstr>Out of Balance</vt:lpstr>
      <vt:lpstr>Personal/Professional Balance             </vt:lpstr>
      <vt:lpstr>Goal of Personal &amp; Professional Balance</vt:lpstr>
      <vt:lpstr>Spiritual Reality</vt:lpstr>
      <vt:lpstr>Goal of SPIRITUAL Balance</vt:lpstr>
      <vt:lpstr>Lest we forget…</vt:lpstr>
      <vt:lpstr>      Leading a Balanced Life</vt:lpstr>
      <vt:lpstr>Key Requirement</vt:lpstr>
      <vt:lpstr>      What Causes Out of Balance?</vt:lpstr>
      <vt:lpstr>Balance Defined</vt:lpstr>
      <vt:lpstr>Personal &amp; Spiritual Balance</vt:lpstr>
      <vt:lpstr>      Requirements to Achieve Balance</vt:lpstr>
      <vt:lpstr>      Aligning Priority &amp; Time </vt:lpstr>
      <vt:lpstr>Priority/Time Exercise</vt:lpstr>
      <vt:lpstr>      State of Balance Evaluation</vt:lpstr>
      <vt:lpstr>Desired Balance</vt:lpstr>
      <vt:lpstr>      How to Achieve Balance</vt:lpstr>
      <vt:lpstr>How to Achieve  Balance cont…</vt:lpstr>
      <vt:lpstr>      Summary</vt:lpstr>
      <vt:lpstr>Take Home Thought</vt:lpstr>
      <vt:lpstr>Closing</vt:lpstr>
      <vt:lpstr>      The Impossible Dream</vt:lpstr>
      <vt:lpstr>Your Goal</vt:lpstr>
      <vt:lpstr>Contact</vt:lpstr>
      <vt:lpstr>PowerPoint Presentation</vt:lpstr>
    </vt:vector>
  </TitlesOfParts>
  <Company>Archdiocese of Atlanta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Make More Effective Presentations</dc:title>
  <dc:creator>William L. Clarke</dc:creator>
  <cp:lastModifiedBy>William L. Clarke</cp:lastModifiedBy>
  <cp:revision>112</cp:revision>
  <cp:lastPrinted>2018-05-15T15:01:54Z</cp:lastPrinted>
  <dcterms:created xsi:type="dcterms:W3CDTF">2013-08-19T15:17:22Z</dcterms:created>
  <dcterms:modified xsi:type="dcterms:W3CDTF">2018-05-23T18:04:19Z</dcterms:modified>
</cp:coreProperties>
</file>