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4" r:id="rId3"/>
    <p:sldId id="305" r:id="rId4"/>
    <p:sldId id="299" r:id="rId5"/>
    <p:sldId id="300" r:id="rId6"/>
    <p:sldId id="260" r:id="rId7"/>
    <p:sldId id="301" r:id="rId8"/>
    <p:sldId id="262" r:id="rId9"/>
    <p:sldId id="263" r:id="rId10"/>
    <p:sldId id="267" r:id="rId11"/>
    <p:sldId id="265" r:id="rId12"/>
    <p:sldId id="257" r:id="rId13"/>
    <p:sldId id="296" r:id="rId14"/>
    <p:sldId id="289" r:id="rId15"/>
    <p:sldId id="269" r:id="rId16"/>
    <p:sldId id="268" r:id="rId17"/>
    <p:sldId id="270" r:id="rId18"/>
    <p:sldId id="271" r:id="rId19"/>
    <p:sldId id="272" r:id="rId20"/>
    <p:sldId id="306" r:id="rId21"/>
    <p:sldId id="273" r:id="rId22"/>
    <p:sldId id="274" r:id="rId23"/>
    <p:sldId id="275" r:id="rId24"/>
    <p:sldId id="276" r:id="rId25"/>
    <p:sldId id="277" r:id="rId26"/>
    <p:sldId id="307" r:id="rId27"/>
    <p:sldId id="278" r:id="rId28"/>
    <p:sldId id="308" r:id="rId29"/>
    <p:sldId id="279" r:id="rId30"/>
    <p:sldId id="309" r:id="rId31"/>
    <p:sldId id="280" r:id="rId32"/>
    <p:sldId id="281" r:id="rId33"/>
    <p:sldId id="282" r:id="rId34"/>
    <p:sldId id="310" r:id="rId35"/>
    <p:sldId id="283" r:id="rId36"/>
    <p:sldId id="284" r:id="rId37"/>
    <p:sldId id="285" r:id="rId38"/>
    <p:sldId id="311" r:id="rId39"/>
    <p:sldId id="286" r:id="rId40"/>
    <p:sldId id="291" r:id="rId41"/>
    <p:sldId id="312" r:id="rId42"/>
    <p:sldId id="294" r:id="rId43"/>
    <p:sldId id="295" r:id="rId44"/>
    <p:sldId id="292" r:id="rId45"/>
    <p:sldId id="259" r:id="rId46"/>
    <p:sldId id="288" r:id="rId47"/>
    <p:sldId id="303" r:id="rId48"/>
    <p:sldId id="31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66"/>
    <a:srgbClr val="1E3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95" d="100"/>
          <a:sy n="95" d="100"/>
        </p:scale>
        <p:origin x="104" y="30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8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473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4539345"/>
            <a:ext cx="9144000" cy="9579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7514" y="521249"/>
            <a:ext cx="7681184" cy="14725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4417" y="5711942"/>
            <a:ext cx="2423165" cy="24384"/>
          </a:xfrm>
          <a:prstGeom prst="rect">
            <a:avLst/>
          </a:prstGeom>
          <a:solidFill>
            <a:srgbClr val="002866"/>
          </a:solidFill>
        </p:spPr>
      </p:pic>
    </p:spTree>
    <p:extLst>
      <p:ext uri="{BB962C8B-B14F-4D97-AF65-F5344CB8AC3E}">
        <p14:creationId xmlns:p14="http://schemas.microsoft.com/office/powerpoint/2010/main" val="79106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282057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312965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dirty="0"/>
          </a:p>
        </p:txBody>
      </p:sp>
    </p:spTree>
    <p:extLst>
      <p:ext uri="{BB962C8B-B14F-4D97-AF65-F5344CB8AC3E}">
        <p14:creationId xmlns:p14="http://schemas.microsoft.com/office/powerpoint/2010/main" val="267946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54755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dirty="0"/>
          </a:p>
        </p:txBody>
      </p:sp>
      <p:sp>
        <p:nvSpPr>
          <p:cNvPr id="7" name="Slide Number Placeholder 6"/>
          <p:cNvSpPr>
            <a:spLocks noGrp="1"/>
          </p:cNvSpPr>
          <p:nvPr>
            <p:ph type="sldNum" sz="quarter" idx="12"/>
          </p:nvPr>
        </p:nvSpPr>
        <p:spPr/>
        <p:txBody>
          <a:bodyPr/>
          <a:lstStyle/>
          <a:p>
            <a:fld id="{D9CD3C5B-7C10-4F39-BF28-12DE659657AC}" type="slidenum">
              <a:rPr lang="en-US" smtClean="0"/>
              <a:t>‹#›</a:t>
            </a:fld>
            <a:endParaRPr lang="en-US" dirty="0"/>
          </a:p>
        </p:txBody>
      </p:sp>
    </p:spTree>
    <p:extLst>
      <p:ext uri="{BB962C8B-B14F-4D97-AF65-F5344CB8AC3E}">
        <p14:creationId xmlns:p14="http://schemas.microsoft.com/office/powerpoint/2010/main" val="348901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dirty="0"/>
          </a:p>
        </p:txBody>
      </p:sp>
    </p:spTree>
    <p:extLst>
      <p:ext uri="{BB962C8B-B14F-4D97-AF65-F5344CB8AC3E}">
        <p14:creationId xmlns:p14="http://schemas.microsoft.com/office/powerpoint/2010/main" val="209821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346703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167900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54437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218169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406811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FgssKqFHAyg" TargetMode="External"/><Relationship Id="rId1" Type="http://schemas.openxmlformats.org/officeDocument/2006/relationships/slideLayout" Target="../slideLayouts/slideLayout2.xml"/><Relationship Id="rId5" Type="http://schemas.openxmlformats.org/officeDocument/2006/relationships/hyperlink" Target="https://www.youtube.com/watch?v=93cqR-nwI8s"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bing.com/videos/search?q=bishop+barron+on+the+eucharist&amp;docid=608056118679375349&amp;mid=C276796421FC7634AD18C276796421FC7634AD18&amp;view=detail&amp;FORM=VIRE5"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N1cCloSa9i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usccb.org/bible/john/6/#51006054-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ng.com/videos/search?q=bishop+barron+on+the+eucharist&amp;&amp;view=detail&amp;mid=74066BFC12E0711A39E974066BFC12E0711A39E9&amp;&amp;FORM=VDRVRV" TargetMode="External"/><Relationship Id="rId2" Type="http://schemas.openxmlformats.org/officeDocument/2006/relationships/hyperlink" Target="http://usccb.org/bible/john/6/#51006063-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7126-7C87-43BE-BAD9-8B8F918C0128}"/>
              </a:ext>
            </a:extLst>
          </p:cNvPr>
          <p:cNvSpPr>
            <a:spLocks noGrp="1"/>
          </p:cNvSpPr>
          <p:nvPr>
            <p:ph type="ctrTitle"/>
          </p:nvPr>
        </p:nvSpPr>
        <p:spPr>
          <a:xfrm>
            <a:off x="1638300" y="2679768"/>
            <a:ext cx="8915399" cy="2262781"/>
          </a:xfrm>
        </p:spPr>
        <p:txBody>
          <a:bodyPr>
            <a:normAutofit fontScale="90000"/>
          </a:bodyPr>
          <a:lstStyle/>
          <a:p>
            <a:pPr algn="ctr"/>
            <a:r>
              <a:rPr lang="en-US" dirty="0"/>
              <a:t>Extraordinary Ministers of Holy Communion Training</a:t>
            </a:r>
          </a:p>
        </p:txBody>
      </p:sp>
    </p:spTree>
    <p:extLst>
      <p:ext uri="{BB962C8B-B14F-4D97-AF65-F5344CB8AC3E}">
        <p14:creationId xmlns:p14="http://schemas.microsoft.com/office/powerpoint/2010/main" val="197748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36A96-F87D-4A8F-A7EA-647671278EB4}"/>
              </a:ext>
            </a:extLst>
          </p:cNvPr>
          <p:cNvSpPr>
            <a:spLocks noGrp="1"/>
          </p:cNvSpPr>
          <p:nvPr>
            <p:ph type="title"/>
          </p:nvPr>
        </p:nvSpPr>
        <p:spPr/>
        <p:txBody>
          <a:bodyPr>
            <a:normAutofit/>
          </a:bodyPr>
          <a:lstStyle/>
          <a:p>
            <a:pPr algn="ctr"/>
            <a:r>
              <a:rPr lang="en-US" sz="3600" dirty="0"/>
              <a:t>Reception of the Most Blessed Sacrament</a:t>
            </a:r>
          </a:p>
        </p:txBody>
      </p:sp>
      <p:pic>
        <p:nvPicPr>
          <p:cNvPr id="5" name="Content Placeholder 4">
            <a:extLst>
              <a:ext uri="{FF2B5EF4-FFF2-40B4-BE49-F238E27FC236}">
                <a16:creationId xmlns:a16="http://schemas.microsoft.com/office/drawing/2014/main" id="{858C408B-D63F-40AB-A38C-2C6AD4B3471F}"/>
              </a:ext>
            </a:extLst>
          </p:cNvPr>
          <p:cNvPicPr>
            <a:picLocks noGrp="1" noChangeAspect="1"/>
          </p:cNvPicPr>
          <p:nvPr>
            <p:ph idx="1"/>
          </p:nvPr>
        </p:nvPicPr>
        <p:blipFill>
          <a:blip r:embed="rId2"/>
          <a:stretch>
            <a:fillRect/>
          </a:stretch>
        </p:blipFill>
        <p:spPr>
          <a:xfrm>
            <a:off x="2703250" y="1866975"/>
            <a:ext cx="6858000" cy="2349500"/>
          </a:xfrm>
        </p:spPr>
      </p:pic>
      <p:pic>
        <p:nvPicPr>
          <p:cNvPr id="7" name="Picture 6">
            <a:extLst>
              <a:ext uri="{FF2B5EF4-FFF2-40B4-BE49-F238E27FC236}">
                <a16:creationId xmlns:a16="http://schemas.microsoft.com/office/drawing/2014/main" id="{D8B004D2-6A5C-4B09-94E8-EEEEB275BDA3}"/>
              </a:ext>
            </a:extLst>
          </p:cNvPr>
          <p:cNvPicPr>
            <a:picLocks noChangeAspect="1"/>
          </p:cNvPicPr>
          <p:nvPr/>
        </p:nvPicPr>
        <p:blipFill>
          <a:blip r:embed="rId3"/>
          <a:stretch>
            <a:fillRect/>
          </a:stretch>
        </p:blipFill>
        <p:spPr>
          <a:xfrm>
            <a:off x="412896" y="3794943"/>
            <a:ext cx="2133600" cy="2076450"/>
          </a:xfrm>
          <a:prstGeom prst="rect">
            <a:avLst/>
          </a:prstGeom>
        </p:spPr>
      </p:pic>
      <p:pic>
        <p:nvPicPr>
          <p:cNvPr id="9" name="Picture 8">
            <a:extLst>
              <a:ext uri="{FF2B5EF4-FFF2-40B4-BE49-F238E27FC236}">
                <a16:creationId xmlns:a16="http://schemas.microsoft.com/office/drawing/2014/main" id="{0DE8E9D0-FD49-4D9C-AF10-441AF6BA59BD}"/>
              </a:ext>
            </a:extLst>
          </p:cNvPr>
          <p:cNvPicPr>
            <a:picLocks noChangeAspect="1"/>
          </p:cNvPicPr>
          <p:nvPr/>
        </p:nvPicPr>
        <p:blipFill>
          <a:blip r:embed="rId4"/>
          <a:stretch>
            <a:fillRect/>
          </a:stretch>
        </p:blipFill>
        <p:spPr>
          <a:xfrm>
            <a:off x="9718004" y="3041725"/>
            <a:ext cx="2133600" cy="2829668"/>
          </a:xfrm>
          <a:prstGeom prst="rect">
            <a:avLst/>
          </a:prstGeom>
        </p:spPr>
      </p:pic>
      <p:sp>
        <p:nvSpPr>
          <p:cNvPr id="3" name="TextBox 2">
            <a:extLst>
              <a:ext uri="{FF2B5EF4-FFF2-40B4-BE49-F238E27FC236}">
                <a16:creationId xmlns:a16="http://schemas.microsoft.com/office/drawing/2014/main" id="{EE91993B-732D-4C09-8D0F-78C789F03F41}"/>
              </a:ext>
            </a:extLst>
          </p:cNvPr>
          <p:cNvSpPr txBox="1"/>
          <p:nvPr/>
        </p:nvSpPr>
        <p:spPr>
          <a:xfrm>
            <a:off x="3397259" y="4547937"/>
            <a:ext cx="4812632" cy="1200329"/>
          </a:xfrm>
          <a:prstGeom prst="rect">
            <a:avLst/>
          </a:prstGeom>
          <a:noFill/>
        </p:spPr>
        <p:txBody>
          <a:bodyPr wrap="square" rtlCol="0">
            <a:spAutoFit/>
          </a:bodyPr>
          <a:lstStyle/>
          <a:p>
            <a:r>
              <a:rPr lang="en-US" dirty="0"/>
              <a:t>All of these forms of reception of the Most Blessed Sacrament are valid and should not be repressed….without permission of the Archbishop.</a:t>
            </a:r>
          </a:p>
        </p:txBody>
      </p:sp>
    </p:spTree>
    <p:extLst>
      <p:ext uri="{BB962C8B-B14F-4D97-AF65-F5344CB8AC3E}">
        <p14:creationId xmlns:p14="http://schemas.microsoft.com/office/powerpoint/2010/main" val="161939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2906-20A2-42D2-AB6D-E6357DE6F182}"/>
              </a:ext>
            </a:extLst>
          </p:cNvPr>
          <p:cNvSpPr>
            <a:spLocks noGrp="1"/>
          </p:cNvSpPr>
          <p:nvPr>
            <p:ph type="title"/>
          </p:nvPr>
        </p:nvSpPr>
        <p:spPr/>
        <p:txBody>
          <a:bodyPr>
            <a:normAutofit/>
          </a:bodyPr>
          <a:lstStyle/>
          <a:p>
            <a:pPr algn="ctr"/>
            <a:r>
              <a:rPr lang="en-US" sz="3600" dirty="0"/>
              <a:t>Grace of the Eucharist</a:t>
            </a:r>
          </a:p>
        </p:txBody>
      </p:sp>
      <p:sp>
        <p:nvSpPr>
          <p:cNvPr id="3" name="Content Placeholder 2">
            <a:extLst>
              <a:ext uri="{FF2B5EF4-FFF2-40B4-BE49-F238E27FC236}">
                <a16:creationId xmlns:a16="http://schemas.microsoft.com/office/drawing/2014/main" id="{EDB64CDE-AD6B-4F1C-998E-A08D5A357367}"/>
              </a:ext>
            </a:extLst>
          </p:cNvPr>
          <p:cNvSpPr>
            <a:spLocks noGrp="1"/>
          </p:cNvSpPr>
          <p:nvPr>
            <p:ph idx="1"/>
          </p:nvPr>
        </p:nvSpPr>
        <p:spPr>
          <a:xfrm>
            <a:off x="838200" y="2044581"/>
            <a:ext cx="10515600" cy="2768837"/>
          </a:xfrm>
        </p:spPr>
        <p:txBody>
          <a:bodyPr>
            <a:normAutofit/>
          </a:bodyPr>
          <a:lstStyle/>
          <a:p>
            <a:r>
              <a:rPr lang="en-US" sz="1800" dirty="0"/>
              <a:t>By reception of the Blessed Sacrament we are physically joined to Jesus.</a:t>
            </a:r>
          </a:p>
          <a:p>
            <a:r>
              <a:rPr lang="en-US" sz="1800" dirty="0"/>
              <a:t>This union preserves, increases and renews the Graces we receive in Baptism.</a:t>
            </a:r>
          </a:p>
          <a:p>
            <a:r>
              <a:rPr lang="en-US" sz="1800" dirty="0"/>
              <a:t>We can become more Christ like, if we allow the Grace to work within us.</a:t>
            </a:r>
          </a:p>
          <a:p>
            <a:r>
              <a:rPr lang="en-US" sz="1800" dirty="0"/>
              <a:t>We affirm that we are one in the Body of Christ, the Church.</a:t>
            </a:r>
          </a:p>
          <a:p>
            <a:r>
              <a:rPr lang="en-US" sz="1800" dirty="0"/>
              <a:t>We are called to go into the world with our renewed faith to live and evangelize all people.</a:t>
            </a:r>
          </a:p>
        </p:txBody>
      </p:sp>
    </p:spTree>
    <p:extLst>
      <p:ext uri="{BB962C8B-B14F-4D97-AF65-F5344CB8AC3E}">
        <p14:creationId xmlns:p14="http://schemas.microsoft.com/office/powerpoint/2010/main" val="174802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DE3E-96E3-43D8-9358-5E4A6A63585C}"/>
              </a:ext>
            </a:extLst>
          </p:cNvPr>
          <p:cNvSpPr>
            <a:spLocks noGrp="1"/>
          </p:cNvSpPr>
          <p:nvPr>
            <p:ph type="title"/>
          </p:nvPr>
        </p:nvSpPr>
        <p:spPr/>
        <p:txBody>
          <a:bodyPr>
            <a:normAutofit/>
          </a:bodyPr>
          <a:lstStyle/>
          <a:p>
            <a:pPr algn="ctr"/>
            <a:r>
              <a:rPr lang="en-US" sz="3600" dirty="0"/>
              <a:t>The Real Presence</a:t>
            </a:r>
          </a:p>
        </p:txBody>
      </p:sp>
      <p:sp>
        <p:nvSpPr>
          <p:cNvPr id="3" name="Content Placeholder 2">
            <a:extLst>
              <a:ext uri="{FF2B5EF4-FFF2-40B4-BE49-F238E27FC236}">
                <a16:creationId xmlns:a16="http://schemas.microsoft.com/office/drawing/2014/main" id="{01472FA7-DBE4-44FA-90EF-04ADD082D397}"/>
              </a:ext>
            </a:extLst>
          </p:cNvPr>
          <p:cNvSpPr>
            <a:spLocks noGrp="1"/>
          </p:cNvSpPr>
          <p:nvPr>
            <p:ph idx="1"/>
          </p:nvPr>
        </p:nvSpPr>
        <p:spPr/>
        <p:txBody>
          <a:bodyPr/>
          <a:lstStyle/>
          <a:p>
            <a:endParaRPr lang="en-US" dirty="0"/>
          </a:p>
          <a:p>
            <a:r>
              <a:rPr lang="en-US" sz="1800" dirty="0">
                <a:hlinkClick r:id="rId2"/>
              </a:rPr>
              <a:t>Eucharistic Miracle of Buenos Aires</a:t>
            </a:r>
            <a:endParaRPr lang="en-US" sz="1800"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33B4522C-55C5-4C07-9144-E6765B3D71C7}"/>
              </a:ext>
            </a:extLst>
          </p:cNvPr>
          <p:cNvPicPr>
            <a:picLocks noChangeAspect="1"/>
          </p:cNvPicPr>
          <p:nvPr/>
        </p:nvPicPr>
        <p:blipFill>
          <a:blip r:embed="rId3"/>
          <a:stretch>
            <a:fillRect/>
          </a:stretch>
        </p:blipFill>
        <p:spPr>
          <a:xfrm>
            <a:off x="8220708" y="3489767"/>
            <a:ext cx="2857500" cy="1781175"/>
          </a:xfrm>
          <a:prstGeom prst="rect">
            <a:avLst/>
          </a:prstGeom>
        </p:spPr>
      </p:pic>
      <p:pic>
        <p:nvPicPr>
          <p:cNvPr id="6" name="Picture 5">
            <a:extLst>
              <a:ext uri="{FF2B5EF4-FFF2-40B4-BE49-F238E27FC236}">
                <a16:creationId xmlns:a16="http://schemas.microsoft.com/office/drawing/2014/main" id="{B96F27D4-6575-4767-8E81-86654D2968DD}"/>
              </a:ext>
            </a:extLst>
          </p:cNvPr>
          <p:cNvPicPr>
            <a:picLocks noChangeAspect="1"/>
          </p:cNvPicPr>
          <p:nvPr/>
        </p:nvPicPr>
        <p:blipFill rotWithShape="1">
          <a:blip r:embed="rId4"/>
          <a:srcRect l="3428" t="-5083" r="7643" b="5083"/>
          <a:stretch/>
        </p:blipFill>
        <p:spPr>
          <a:xfrm>
            <a:off x="2192885" y="2700295"/>
            <a:ext cx="4673138" cy="2955900"/>
          </a:xfrm>
          <a:prstGeom prst="rect">
            <a:avLst/>
          </a:prstGeom>
        </p:spPr>
      </p:pic>
      <p:sp>
        <p:nvSpPr>
          <p:cNvPr id="4" name="TextBox 3">
            <a:extLst>
              <a:ext uri="{FF2B5EF4-FFF2-40B4-BE49-F238E27FC236}">
                <a16:creationId xmlns:a16="http://schemas.microsoft.com/office/drawing/2014/main" id="{53DDF911-DAA8-40DC-9890-C6D21DE0503F}"/>
              </a:ext>
            </a:extLst>
          </p:cNvPr>
          <p:cNvSpPr txBox="1"/>
          <p:nvPr/>
        </p:nvSpPr>
        <p:spPr>
          <a:xfrm>
            <a:off x="8518282" y="2576692"/>
            <a:ext cx="2262352" cy="646331"/>
          </a:xfrm>
          <a:prstGeom prst="rect">
            <a:avLst/>
          </a:prstGeom>
          <a:noFill/>
        </p:spPr>
        <p:txBody>
          <a:bodyPr wrap="square" rtlCol="0">
            <a:spAutoFit/>
          </a:bodyPr>
          <a:lstStyle/>
          <a:p>
            <a:r>
              <a:rPr lang="en-US" dirty="0">
                <a:hlinkClick r:id="rId5"/>
              </a:rPr>
              <a:t>Scientific Proof of the Real Presence</a:t>
            </a:r>
            <a:endParaRPr lang="en-US" dirty="0"/>
          </a:p>
        </p:txBody>
      </p:sp>
    </p:spTree>
    <p:extLst>
      <p:ext uri="{BB962C8B-B14F-4D97-AF65-F5344CB8AC3E}">
        <p14:creationId xmlns:p14="http://schemas.microsoft.com/office/powerpoint/2010/main" val="190322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6FA9-CE42-4B29-BAF0-7EC5D093814B}"/>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6CCC9BA3-E725-4B93-AF88-3DAE88D8A407}"/>
              </a:ext>
            </a:extLst>
          </p:cNvPr>
          <p:cNvSpPr>
            <a:spLocks noGrp="1"/>
          </p:cNvSpPr>
          <p:nvPr>
            <p:ph idx="1"/>
          </p:nvPr>
        </p:nvSpPr>
        <p:spPr/>
        <p:txBody>
          <a:bodyPr/>
          <a:lstStyle/>
          <a:p>
            <a:endParaRPr lang="en-US"/>
          </a:p>
        </p:txBody>
      </p:sp>
      <p:pic>
        <p:nvPicPr>
          <p:cNvPr id="1028" name="Picture 4" descr="https://churchpop.com/wp-content/uploads/2018/08/eucharist.jpg">
            <a:extLst>
              <a:ext uri="{FF2B5EF4-FFF2-40B4-BE49-F238E27FC236}">
                <a16:creationId xmlns:a16="http://schemas.microsoft.com/office/drawing/2014/main" id="{C8666A1B-D4A4-486B-9011-3BB06A9F74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920"/>
          <a:stretch/>
        </p:blipFill>
        <p:spPr bwMode="auto">
          <a:xfrm>
            <a:off x="2555421" y="304164"/>
            <a:ext cx="7972949" cy="557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41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1D05-370A-4DDA-A761-D4E447B72AE7}"/>
              </a:ext>
            </a:extLst>
          </p:cNvPr>
          <p:cNvSpPr>
            <a:spLocks noGrp="1"/>
          </p:cNvSpPr>
          <p:nvPr>
            <p:ph type="title"/>
          </p:nvPr>
        </p:nvSpPr>
        <p:spPr>
          <a:xfrm>
            <a:off x="1803001" y="2148110"/>
            <a:ext cx="8911687" cy="1280890"/>
          </a:xfrm>
        </p:spPr>
        <p:txBody>
          <a:bodyPr/>
          <a:lstStyle/>
          <a:p>
            <a:pPr algn="ctr"/>
            <a:r>
              <a:rPr lang="en-US" dirty="0"/>
              <a:t>10 Minute Break</a:t>
            </a:r>
          </a:p>
        </p:txBody>
      </p:sp>
    </p:spTree>
    <p:extLst>
      <p:ext uri="{BB962C8B-B14F-4D97-AF65-F5344CB8AC3E}">
        <p14:creationId xmlns:p14="http://schemas.microsoft.com/office/powerpoint/2010/main" val="2200030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B449221-DDCC-40BE-AF9D-1F24CE9003F8}"/>
              </a:ext>
            </a:extLst>
          </p:cNvPr>
          <p:cNvPicPr>
            <a:picLocks noGrp="1" noChangeAspect="1"/>
          </p:cNvPicPr>
          <p:nvPr>
            <p:ph idx="1"/>
          </p:nvPr>
        </p:nvPicPr>
        <p:blipFill>
          <a:blip r:embed="rId2"/>
          <a:stretch>
            <a:fillRect/>
          </a:stretch>
        </p:blipFill>
        <p:spPr>
          <a:xfrm>
            <a:off x="4200407" y="0"/>
            <a:ext cx="4202676" cy="6068410"/>
          </a:xfrm>
          <a:prstGeom prst="rect">
            <a:avLst/>
          </a:prstGeom>
        </p:spPr>
      </p:pic>
    </p:spTree>
    <p:extLst>
      <p:ext uri="{BB962C8B-B14F-4D97-AF65-F5344CB8AC3E}">
        <p14:creationId xmlns:p14="http://schemas.microsoft.com/office/powerpoint/2010/main" val="127187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A19A-215A-4299-ACDB-D78C2AC2DD2B}"/>
              </a:ext>
            </a:extLst>
          </p:cNvPr>
          <p:cNvSpPr>
            <a:spLocks noGrp="1"/>
          </p:cNvSpPr>
          <p:nvPr>
            <p:ph type="title"/>
          </p:nvPr>
        </p:nvSpPr>
        <p:spPr>
          <a:xfrm>
            <a:off x="838200" y="186554"/>
            <a:ext cx="10515600" cy="1325563"/>
          </a:xfrm>
        </p:spPr>
        <p:txBody>
          <a:bodyPr>
            <a:noAutofit/>
          </a:bodyPr>
          <a:lstStyle/>
          <a:p>
            <a:pPr algn="ctr"/>
            <a:r>
              <a:rPr lang="en-US" sz="3600" dirty="0"/>
              <a:t>Guidelines for Extraordinary Ministers of Holy Communion </a:t>
            </a:r>
            <a:br>
              <a:rPr lang="en-US" sz="3600" dirty="0"/>
            </a:br>
            <a:endParaRPr lang="en-US" sz="3600" dirty="0"/>
          </a:p>
        </p:txBody>
      </p:sp>
      <p:sp>
        <p:nvSpPr>
          <p:cNvPr id="3" name="Content Placeholder 2">
            <a:extLst>
              <a:ext uri="{FF2B5EF4-FFF2-40B4-BE49-F238E27FC236}">
                <a16:creationId xmlns:a16="http://schemas.microsoft.com/office/drawing/2014/main" id="{D0C6411F-3447-437C-B7AA-F2A330FC30F9}"/>
              </a:ext>
            </a:extLst>
          </p:cNvPr>
          <p:cNvSpPr>
            <a:spLocks noGrp="1"/>
          </p:cNvSpPr>
          <p:nvPr>
            <p:ph idx="1"/>
          </p:nvPr>
        </p:nvSpPr>
        <p:spPr>
          <a:xfrm>
            <a:off x="777240" y="1512117"/>
            <a:ext cx="10515600" cy="4351338"/>
          </a:xfrm>
        </p:spPr>
        <p:txBody>
          <a:bodyPr>
            <a:noAutofit/>
          </a:bodyPr>
          <a:lstStyle/>
          <a:p>
            <a:pPr marL="0" indent="0">
              <a:buNone/>
            </a:pPr>
            <a:r>
              <a:rPr lang="en-US" sz="1800" dirty="0"/>
              <a:t>The extraordinary minister of Holy Communion </a:t>
            </a:r>
            <a:r>
              <a:rPr lang="en-US" sz="1800" b="1" dirty="0"/>
              <a:t>performs a great service to the Church</a:t>
            </a:r>
            <a:r>
              <a:rPr lang="en-US" sz="1800" dirty="0"/>
              <a:t>, by distributing Holy Communion to God’s people on those occasions where there are an insufficient number of priests and deacons to distribute Holy Communion to the people present at the mass. It is an </a:t>
            </a:r>
            <a:r>
              <a:rPr lang="en-US" sz="1800" b="1" dirty="0"/>
              <a:t>honor and a privilege to serve the Church in this capacity</a:t>
            </a:r>
            <a:r>
              <a:rPr lang="en-US" sz="1800" dirty="0"/>
              <a:t>, and of course, requires careful preparation on the part of the extraordinary minister. </a:t>
            </a:r>
          </a:p>
          <a:p>
            <a:pPr marL="0" indent="0">
              <a:buNone/>
            </a:pPr>
            <a:r>
              <a:rPr lang="en-US" sz="1800" dirty="0"/>
              <a:t>In each parish that makes use of extraordinary ministers, training and preparation is either done by the pastor, or, commonly, by an individual that he designates for that task. It is the purpose of this training to assist those individuals by providing some insight on the theological principles behind the Eucharist and the role of the extraordinary minister, the teaching and discipline of the Universal Church on that subject, the local norms for the Archdiocese of Atlanta, and some suggestions that may prove useful in their service to the Church. This training, however, is not a complete compendium on any of these topics, and, of course, the individual charged with preparing extraordinary ministers of Holy Communion will want to familiarize himself or herself in greater depth with these topics, especially through study and the cultivation of a strong personal devotion to the Most Holy Eucharist. </a:t>
            </a:r>
          </a:p>
          <a:p>
            <a:pPr marL="0" indent="0">
              <a:buNone/>
            </a:pPr>
            <a:r>
              <a:rPr lang="en-US" sz="1800" dirty="0"/>
              <a:t> </a:t>
            </a:r>
          </a:p>
        </p:txBody>
      </p:sp>
    </p:spTree>
    <p:extLst>
      <p:ext uri="{BB962C8B-B14F-4D97-AF65-F5344CB8AC3E}">
        <p14:creationId xmlns:p14="http://schemas.microsoft.com/office/powerpoint/2010/main" val="200863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1F74-DFB3-4AD9-A647-61B77CC5620E}"/>
              </a:ext>
            </a:extLst>
          </p:cNvPr>
          <p:cNvSpPr>
            <a:spLocks noGrp="1"/>
          </p:cNvSpPr>
          <p:nvPr>
            <p:ph type="title"/>
          </p:nvPr>
        </p:nvSpPr>
        <p:spPr/>
        <p:txBody>
          <a:bodyPr>
            <a:normAutofit/>
          </a:bodyPr>
          <a:lstStyle/>
          <a:p>
            <a:pPr algn="ctr"/>
            <a:r>
              <a:rPr lang="en-US" sz="3600" dirty="0"/>
              <a:t>Introduction </a:t>
            </a:r>
            <a:br>
              <a:rPr lang="en-US" sz="3600" dirty="0"/>
            </a:br>
            <a:endParaRPr lang="en-US" sz="3600" dirty="0"/>
          </a:p>
        </p:txBody>
      </p:sp>
      <p:sp>
        <p:nvSpPr>
          <p:cNvPr id="6" name="Content Placeholder 5">
            <a:extLst>
              <a:ext uri="{FF2B5EF4-FFF2-40B4-BE49-F238E27FC236}">
                <a16:creationId xmlns:a16="http://schemas.microsoft.com/office/drawing/2014/main" id="{39A035B5-1C26-43FD-AA59-CBF5A1AD40B7}"/>
              </a:ext>
            </a:extLst>
          </p:cNvPr>
          <p:cNvSpPr>
            <a:spLocks noGrp="1"/>
          </p:cNvSpPr>
          <p:nvPr>
            <p:ph idx="1"/>
          </p:nvPr>
        </p:nvSpPr>
        <p:spPr>
          <a:effectLst>
            <a:innerShdw blurRad="114300">
              <a:srgbClr val="0070C0">
                <a:alpha val="72000"/>
              </a:srgbClr>
            </a:innerShdw>
          </a:effectLst>
        </p:spPr>
        <p:txBody>
          <a:bodyPr>
            <a:normAutofit/>
          </a:bodyPr>
          <a:lstStyle/>
          <a:p>
            <a:pPr marL="0" indent="0">
              <a:buNone/>
            </a:pPr>
            <a:r>
              <a:rPr lang="en-US" sz="1800" dirty="0"/>
              <a:t>The Archdiocese of Atlanta is blessed with many large, thriving parishes where the great number of communicants at Sunday mass, coupled with a limited number of priests and deacons, presents a real need for extraordinary ministers of Holy Communion. For that reason, when the </a:t>
            </a:r>
            <a:r>
              <a:rPr lang="en-US" sz="1800" b="1" dirty="0">
                <a:solidFill>
                  <a:schemeClr val="tx1"/>
                </a:solidFill>
              </a:rPr>
              <a:t>permission to employ extraordinary ministers of Holy Communion was first given in 1971, the Archdiocese of Atlanta made use of it almost immediately.</a:t>
            </a:r>
            <a:r>
              <a:rPr lang="en-US" sz="1800" dirty="0"/>
              <a:t> Thus, when the permission to use extraordinary ministers of Holy Communion was made universal with the instruction </a:t>
            </a:r>
            <a:r>
              <a:rPr lang="en-US" sz="1800" i="1" dirty="0" err="1"/>
              <a:t>Immensae</a:t>
            </a:r>
            <a:r>
              <a:rPr lang="en-US" sz="1800" i="1" dirty="0"/>
              <a:t> </a:t>
            </a:r>
            <a:r>
              <a:rPr lang="en-US" sz="1800" i="1" dirty="0" err="1"/>
              <a:t>Caritiatis</a:t>
            </a:r>
            <a:r>
              <a:rPr lang="en-US" sz="1800" i="1" dirty="0"/>
              <a:t> </a:t>
            </a:r>
            <a:r>
              <a:rPr lang="en-US" sz="1800" dirty="0"/>
              <a:t>of 1973, the practice was already established in Atlanta. In that year, Pope Paul VI noted that in some places there was a shortage of ordinary ministers of Holy Communion, (priests and deacons) and provided for the institution of extraordinary ministers in certain circumstances. </a:t>
            </a:r>
            <a:r>
              <a:rPr lang="en-US" sz="1800" b="1" dirty="0"/>
              <a:t>Indeed, since that time, extraordinary ministers have been of great service in many parishes of the Archdiocese. </a:t>
            </a:r>
            <a:r>
              <a:rPr lang="en-US" sz="1800" dirty="0"/>
              <a:t>The presence of extraordinary ministers in the Church is a very new one in terms of the history of the Catholic Church, and is accommodated to particular circumstances of the modern world, and can be expected to develop as the Church has an opportunity to reflect upon this particular service offered to the Church. </a:t>
            </a:r>
          </a:p>
        </p:txBody>
      </p:sp>
    </p:spTree>
    <p:extLst>
      <p:ext uri="{BB962C8B-B14F-4D97-AF65-F5344CB8AC3E}">
        <p14:creationId xmlns:p14="http://schemas.microsoft.com/office/powerpoint/2010/main" val="3464703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062DD-62B4-4201-8C0E-3292760EFC64}"/>
              </a:ext>
            </a:extLst>
          </p:cNvPr>
          <p:cNvSpPr>
            <a:spLocks noGrp="1"/>
          </p:cNvSpPr>
          <p:nvPr>
            <p:ph type="title"/>
          </p:nvPr>
        </p:nvSpPr>
        <p:spPr/>
        <p:txBody>
          <a:bodyPr>
            <a:normAutofit/>
          </a:bodyPr>
          <a:lstStyle/>
          <a:p>
            <a:pPr algn="ctr"/>
            <a:r>
              <a:rPr lang="en-US" sz="3600" dirty="0"/>
              <a:t>What is an Extraordinary Minister? </a:t>
            </a:r>
            <a:br>
              <a:rPr lang="en-US" sz="3600" dirty="0"/>
            </a:br>
            <a:endParaRPr lang="en-US" sz="3600" dirty="0"/>
          </a:p>
        </p:txBody>
      </p:sp>
      <p:sp>
        <p:nvSpPr>
          <p:cNvPr id="3" name="Content Placeholder 2">
            <a:extLst>
              <a:ext uri="{FF2B5EF4-FFF2-40B4-BE49-F238E27FC236}">
                <a16:creationId xmlns:a16="http://schemas.microsoft.com/office/drawing/2014/main" id="{CD6B3870-2F5C-4737-B6A4-A87C66D56E79}"/>
              </a:ext>
            </a:extLst>
          </p:cNvPr>
          <p:cNvSpPr>
            <a:spLocks noGrp="1"/>
          </p:cNvSpPr>
          <p:nvPr>
            <p:ph idx="1"/>
          </p:nvPr>
        </p:nvSpPr>
        <p:spPr/>
        <p:txBody>
          <a:bodyPr>
            <a:normAutofit/>
          </a:bodyPr>
          <a:lstStyle/>
          <a:p>
            <a:pPr marL="0" indent="0">
              <a:buNone/>
            </a:pPr>
            <a:r>
              <a:rPr lang="en-US" sz="1800" dirty="0"/>
              <a:t>In short, an extraordinary minister of Holy Communion is a lay person or religious who has been </a:t>
            </a:r>
            <a:r>
              <a:rPr lang="en-US" sz="1800" b="1" dirty="0"/>
              <a:t>deputed by the bishop </a:t>
            </a:r>
            <a:r>
              <a:rPr lang="en-US" sz="1800" dirty="0"/>
              <a:t>for a period of time, </a:t>
            </a:r>
            <a:r>
              <a:rPr lang="en-US" sz="1800" i="1" u="sng" dirty="0"/>
              <a:t>or by a priest or deacon for a single occasion</a:t>
            </a:r>
            <a:r>
              <a:rPr lang="en-US" sz="1800" dirty="0"/>
              <a:t>, to assist the priest and deacon in distributing Holy Communion to the faithful on those occasions where a shortage of ordained clergy makes it impossible for them to distribute Holy Communion to all the faithful in a reasonable way. It is thus a privilege to which the Church invites certain individuals under given circumstances, and not a right. </a:t>
            </a:r>
          </a:p>
          <a:p>
            <a:pPr marL="0" indent="0">
              <a:buNone/>
            </a:pPr>
            <a:endParaRPr lang="en-US" sz="1800" dirty="0"/>
          </a:p>
          <a:p>
            <a:pPr marL="0" indent="0">
              <a:buNone/>
            </a:pPr>
            <a:r>
              <a:rPr lang="en-US" sz="1800" dirty="0"/>
              <a:t>…. it is to be looked at as the exercise of a function that is proper to the ordained priesthood, but which, of necessity, must be carried out by others. This highlights the </a:t>
            </a:r>
            <a:r>
              <a:rPr lang="en-US" sz="1800" i="1" u="sng" dirty="0"/>
              <a:t>extraordinary</a:t>
            </a:r>
            <a:r>
              <a:rPr lang="en-US" sz="1800" i="1" dirty="0"/>
              <a:t> </a:t>
            </a:r>
            <a:r>
              <a:rPr lang="en-US" sz="1800" dirty="0"/>
              <a:t>nature of this service, which, rather than being part of the structure of the Church, is instead tied to particular needs arising from the limited number of clergy. </a:t>
            </a:r>
          </a:p>
        </p:txBody>
      </p:sp>
    </p:spTree>
    <p:extLst>
      <p:ext uri="{BB962C8B-B14F-4D97-AF65-F5344CB8AC3E}">
        <p14:creationId xmlns:p14="http://schemas.microsoft.com/office/powerpoint/2010/main" val="302100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1BD7-AEBD-4B03-921F-5BE212ED531A}"/>
              </a:ext>
            </a:extLst>
          </p:cNvPr>
          <p:cNvSpPr>
            <a:spLocks noGrp="1"/>
          </p:cNvSpPr>
          <p:nvPr>
            <p:ph type="title"/>
          </p:nvPr>
        </p:nvSpPr>
        <p:spPr/>
        <p:txBody>
          <a:bodyPr>
            <a:noAutofit/>
          </a:bodyPr>
          <a:lstStyle/>
          <a:p>
            <a:pPr algn="ctr"/>
            <a:r>
              <a:rPr lang="en-US" sz="3600" dirty="0"/>
              <a:t>When Extraordinary Ministers may be called upon </a:t>
            </a:r>
            <a:br>
              <a:rPr lang="en-US" sz="3600" dirty="0"/>
            </a:br>
            <a:endParaRPr lang="en-US" sz="3600" dirty="0"/>
          </a:p>
        </p:txBody>
      </p:sp>
      <p:sp>
        <p:nvSpPr>
          <p:cNvPr id="3" name="Content Placeholder 2">
            <a:extLst>
              <a:ext uri="{FF2B5EF4-FFF2-40B4-BE49-F238E27FC236}">
                <a16:creationId xmlns:a16="http://schemas.microsoft.com/office/drawing/2014/main" id="{E4DF25EB-2C08-4BF1-9CED-32BAB26DE121}"/>
              </a:ext>
            </a:extLst>
          </p:cNvPr>
          <p:cNvSpPr>
            <a:spLocks noGrp="1"/>
          </p:cNvSpPr>
          <p:nvPr>
            <p:ph idx="1"/>
          </p:nvPr>
        </p:nvSpPr>
        <p:spPr>
          <a:xfrm>
            <a:off x="955714" y="1540189"/>
            <a:ext cx="10515600" cy="3777622"/>
          </a:xfrm>
        </p:spPr>
        <p:txBody>
          <a:bodyPr>
            <a:noAutofit/>
          </a:bodyPr>
          <a:lstStyle/>
          <a:p>
            <a:pPr marL="0" indent="0">
              <a:buNone/>
            </a:pPr>
            <a:r>
              <a:rPr lang="en-US" sz="1800" dirty="0"/>
              <a:t>The General Instruction of the Roman Missal provides a basic description of the occasion when extraordinary ministers should be called upon: </a:t>
            </a:r>
          </a:p>
          <a:p>
            <a:pPr marL="0" indent="0">
              <a:buNone/>
            </a:pPr>
            <a:r>
              <a:rPr lang="en-US" sz="1800" dirty="0"/>
              <a:t>“The priest may be assisted in the distribution of Communion by other Priests who happen to be present. If such Priests are not present and there is a truly large number of communicants, the </a:t>
            </a:r>
            <a:r>
              <a:rPr lang="en-US" sz="1800" b="1" dirty="0"/>
              <a:t>Priest may call upon extraordinary ministers to assist him, that is, duly instituted acolytes or even other faithful who have been duly deputed for this purpose</a:t>
            </a:r>
            <a:r>
              <a:rPr lang="en-US" sz="1800" dirty="0"/>
              <a:t>. In case of necessity, the Priest may depute suitable faithful for this single occasion. These ministers should not approach the altar before the Priest has received Communion, and they are always to receive from the hands of the Priest Celebrant the vessel containing the species of the Most Holy Eucharist for the distribution to the faithful. (GIRM 162) “</a:t>
            </a:r>
          </a:p>
        </p:txBody>
      </p:sp>
    </p:spTree>
    <p:extLst>
      <p:ext uri="{BB962C8B-B14F-4D97-AF65-F5344CB8AC3E}">
        <p14:creationId xmlns:p14="http://schemas.microsoft.com/office/powerpoint/2010/main" val="288013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07CDF-DCFF-4115-A543-F9EB6F35C642}"/>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BB5D0F21-3708-47B1-9332-ADB601BE5EBA}"/>
              </a:ext>
            </a:extLst>
          </p:cNvPr>
          <p:cNvSpPr>
            <a:spLocks noGrp="1"/>
          </p:cNvSpPr>
          <p:nvPr>
            <p:ph sz="half" idx="2"/>
          </p:nvPr>
        </p:nvSpPr>
        <p:spPr>
          <a:xfrm>
            <a:off x="8403770" y="1825625"/>
            <a:ext cx="2950029" cy="4351338"/>
          </a:xfrm>
        </p:spPr>
        <p:txBody>
          <a:bodyPr/>
          <a:lstStyle/>
          <a:p>
            <a:pPr marL="0" indent="0">
              <a:buNone/>
            </a:pPr>
            <a:r>
              <a:rPr lang="en-US" dirty="0"/>
              <a:t>Jesus is truly present in the most Blessed Sacrament of the Eucharist</a:t>
            </a:r>
          </a:p>
        </p:txBody>
      </p:sp>
      <p:pic>
        <p:nvPicPr>
          <p:cNvPr id="5" name="Content Placeholder 4">
            <a:extLst>
              <a:ext uri="{FF2B5EF4-FFF2-40B4-BE49-F238E27FC236}">
                <a16:creationId xmlns:a16="http://schemas.microsoft.com/office/drawing/2014/main" id="{C3F27B43-42F5-48C3-BEEF-4E5D0AAE8B8A}"/>
              </a:ext>
            </a:extLst>
          </p:cNvPr>
          <p:cNvPicPr>
            <a:picLocks noGrp="1" noChangeAspect="1"/>
          </p:cNvPicPr>
          <p:nvPr>
            <p:ph sz="half" idx="1"/>
          </p:nvPr>
        </p:nvPicPr>
        <p:blipFill>
          <a:blip r:embed="rId2"/>
          <a:stretch>
            <a:fillRect/>
          </a:stretch>
        </p:blipFill>
        <p:spPr>
          <a:xfrm>
            <a:off x="128995" y="278674"/>
            <a:ext cx="7608534" cy="5731760"/>
          </a:xfrm>
          <a:prstGeom prst="rect">
            <a:avLst/>
          </a:prstGeom>
        </p:spPr>
      </p:pic>
    </p:spTree>
    <p:extLst>
      <p:ext uri="{BB962C8B-B14F-4D97-AF65-F5344CB8AC3E}">
        <p14:creationId xmlns:p14="http://schemas.microsoft.com/office/powerpoint/2010/main" val="39778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1BD7-AEBD-4B03-921F-5BE212ED531A}"/>
              </a:ext>
            </a:extLst>
          </p:cNvPr>
          <p:cNvSpPr>
            <a:spLocks noGrp="1"/>
          </p:cNvSpPr>
          <p:nvPr>
            <p:ph type="title"/>
          </p:nvPr>
        </p:nvSpPr>
        <p:spPr/>
        <p:txBody>
          <a:bodyPr>
            <a:noAutofit/>
          </a:bodyPr>
          <a:lstStyle/>
          <a:p>
            <a:pPr algn="ctr"/>
            <a:r>
              <a:rPr lang="en-US" sz="3600" dirty="0"/>
              <a:t>When Extraordinary Ministers may be called upon </a:t>
            </a:r>
            <a:br>
              <a:rPr lang="en-US" sz="3600" dirty="0"/>
            </a:br>
            <a:endParaRPr lang="en-US" sz="3600" dirty="0"/>
          </a:p>
        </p:txBody>
      </p:sp>
      <p:sp>
        <p:nvSpPr>
          <p:cNvPr id="3" name="Content Placeholder 2">
            <a:extLst>
              <a:ext uri="{FF2B5EF4-FFF2-40B4-BE49-F238E27FC236}">
                <a16:creationId xmlns:a16="http://schemas.microsoft.com/office/drawing/2014/main" id="{E4DF25EB-2C08-4BF1-9CED-32BAB26DE121}"/>
              </a:ext>
            </a:extLst>
          </p:cNvPr>
          <p:cNvSpPr>
            <a:spLocks noGrp="1"/>
          </p:cNvSpPr>
          <p:nvPr>
            <p:ph idx="1"/>
          </p:nvPr>
        </p:nvSpPr>
        <p:spPr>
          <a:xfrm>
            <a:off x="983146" y="2207701"/>
            <a:ext cx="10515600" cy="3777622"/>
          </a:xfrm>
        </p:spPr>
        <p:txBody>
          <a:bodyPr>
            <a:noAutofit/>
          </a:bodyPr>
          <a:lstStyle/>
          <a:p>
            <a:pPr marL="0" indent="0">
              <a:buNone/>
            </a:pPr>
            <a:r>
              <a:rPr lang="en-US" sz="1800" dirty="0"/>
              <a:t>We see four basic occasions when the Church calls upon the service of extraordinary ministers: </a:t>
            </a:r>
          </a:p>
          <a:p>
            <a:pPr lvl="1">
              <a:buAutoNum type="arabicPeriod"/>
            </a:pPr>
            <a:r>
              <a:rPr lang="en-US" sz="1800" dirty="0"/>
              <a:t> At mass, when the presider is physically unable to distribute Holy Communion; </a:t>
            </a:r>
          </a:p>
          <a:p>
            <a:pPr lvl="1">
              <a:buAutoNum type="arabicPeriod"/>
            </a:pPr>
            <a:r>
              <a:rPr lang="en-US" sz="1800" dirty="0"/>
              <a:t> At communion services when no ordained minister is available; </a:t>
            </a:r>
          </a:p>
          <a:p>
            <a:pPr lvl="1">
              <a:buAutoNum type="arabicPeriod"/>
            </a:pPr>
            <a:r>
              <a:rPr lang="en-US" sz="1800" dirty="0"/>
              <a:t> At masses where the great number of faithful prevents the priests and deacons from distributing Holy Communion to all of them; </a:t>
            </a:r>
          </a:p>
          <a:p>
            <a:pPr lvl="1">
              <a:buAutoNum type="arabicPeriod"/>
            </a:pPr>
            <a:r>
              <a:rPr lang="en-US" sz="1800" dirty="0"/>
              <a:t> To the sick when they are unable to be visited by a priest or deacon. </a:t>
            </a:r>
          </a:p>
          <a:p>
            <a:pPr marL="0" indent="0">
              <a:buNone/>
            </a:pPr>
            <a:r>
              <a:rPr lang="en-US" sz="1800" dirty="0"/>
              <a:t>We will examine the procedures for distributing Holy Communion on each of these occasions.</a:t>
            </a:r>
          </a:p>
        </p:txBody>
      </p:sp>
    </p:spTree>
    <p:extLst>
      <p:ext uri="{BB962C8B-B14F-4D97-AF65-F5344CB8AC3E}">
        <p14:creationId xmlns:p14="http://schemas.microsoft.com/office/powerpoint/2010/main" val="364691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ABB9F-624A-400D-883B-5235F92D4303}"/>
              </a:ext>
            </a:extLst>
          </p:cNvPr>
          <p:cNvSpPr>
            <a:spLocks noGrp="1"/>
          </p:cNvSpPr>
          <p:nvPr>
            <p:ph type="title"/>
          </p:nvPr>
        </p:nvSpPr>
        <p:spPr/>
        <p:txBody>
          <a:bodyPr>
            <a:normAutofit/>
          </a:bodyPr>
          <a:lstStyle/>
          <a:p>
            <a:pPr algn="ctr"/>
            <a:r>
              <a:rPr lang="en-US" sz="3600" dirty="0"/>
              <a:t>Qualifications to Serve as an Extraordinary Minister </a:t>
            </a:r>
          </a:p>
        </p:txBody>
      </p:sp>
      <p:sp>
        <p:nvSpPr>
          <p:cNvPr id="3" name="Content Placeholder 2">
            <a:extLst>
              <a:ext uri="{FF2B5EF4-FFF2-40B4-BE49-F238E27FC236}">
                <a16:creationId xmlns:a16="http://schemas.microsoft.com/office/drawing/2014/main" id="{14666684-31AD-4B07-8077-6AE5B5F8B974}"/>
              </a:ext>
            </a:extLst>
          </p:cNvPr>
          <p:cNvSpPr>
            <a:spLocks noGrp="1"/>
          </p:cNvSpPr>
          <p:nvPr>
            <p:ph idx="1"/>
          </p:nvPr>
        </p:nvSpPr>
        <p:spPr/>
        <p:txBody>
          <a:bodyPr>
            <a:normAutofit/>
          </a:bodyPr>
          <a:lstStyle/>
          <a:p>
            <a:pPr marL="0" indent="0">
              <a:buNone/>
            </a:pPr>
            <a:r>
              <a:rPr lang="en-US" sz="1800" dirty="0"/>
              <a:t>The faithful who are special ministers of communion must be persons whose good qualities of Christian life, faith, and morals recommend them. Let them strive to be worthy of this great office, foster their own devotion to the eucharist, and show an example to the rest of the faithful by their own devotion and reverence toward the most august sacrament of the altar. No one is to be chosen whose appointment the faithful might find disquieting. (</a:t>
            </a:r>
            <a:r>
              <a:rPr lang="en-US" sz="1800" i="1" dirty="0" err="1"/>
              <a:t>Immensae</a:t>
            </a:r>
            <a:r>
              <a:rPr lang="en-US" sz="1800" i="1" dirty="0"/>
              <a:t> </a:t>
            </a:r>
            <a:r>
              <a:rPr lang="en-US" sz="1800" i="1" dirty="0" err="1"/>
              <a:t>Caritatis</a:t>
            </a:r>
            <a:r>
              <a:rPr lang="en-US" sz="1800" i="1" dirty="0"/>
              <a:t>, 1, VI</a:t>
            </a:r>
            <a:r>
              <a:rPr lang="en-US" sz="1800" dirty="0"/>
              <a:t>) </a:t>
            </a:r>
          </a:p>
          <a:p>
            <a:pPr marL="0" indent="0">
              <a:buNone/>
            </a:pPr>
            <a:endParaRPr lang="en-US" sz="1800" dirty="0"/>
          </a:p>
          <a:p>
            <a:pPr marL="0" indent="0">
              <a:buNone/>
            </a:pPr>
            <a:r>
              <a:rPr lang="en-US" sz="1800" dirty="0"/>
              <a:t>The Archdiocese of Atlanta has given some concrete expressions of these norms, namely that an extraordinary minister of Holy Communion, if married, be married within the Church, have received the sacrament of Confirmation, and be at least 16 years of age. In addition, it is necessary that the individual receive the certification of their pastor that they are properly qualified and trained. Additional expectations may be added by the individual parish. </a:t>
            </a:r>
          </a:p>
        </p:txBody>
      </p:sp>
    </p:spTree>
    <p:extLst>
      <p:ext uri="{BB962C8B-B14F-4D97-AF65-F5344CB8AC3E}">
        <p14:creationId xmlns:p14="http://schemas.microsoft.com/office/powerpoint/2010/main" val="2655436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569C-DC3B-48E5-8417-C0F926901C8C}"/>
              </a:ext>
            </a:extLst>
          </p:cNvPr>
          <p:cNvSpPr>
            <a:spLocks noGrp="1"/>
          </p:cNvSpPr>
          <p:nvPr>
            <p:ph type="title"/>
          </p:nvPr>
        </p:nvSpPr>
        <p:spPr/>
        <p:txBody>
          <a:bodyPr>
            <a:normAutofit/>
          </a:bodyPr>
          <a:lstStyle/>
          <a:p>
            <a:pPr algn="ctr"/>
            <a:r>
              <a:rPr lang="en-US" sz="3600" dirty="0"/>
              <a:t>Terminology for the Blessed Sacrament </a:t>
            </a:r>
          </a:p>
        </p:txBody>
      </p:sp>
      <p:sp>
        <p:nvSpPr>
          <p:cNvPr id="3" name="Content Placeholder 2">
            <a:extLst>
              <a:ext uri="{FF2B5EF4-FFF2-40B4-BE49-F238E27FC236}">
                <a16:creationId xmlns:a16="http://schemas.microsoft.com/office/drawing/2014/main" id="{AB4976E7-E620-41A5-AA63-793C7B33755C}"/>
              </a:ext>
            </a:extLst>
          </p:cNvPr>
          <p:cNvSpPr>
            <a:spLocks noGrp="1"/>
          </p:cNvSpPr>
          <p:nvPr>
            <p:ph idx="1"/>
          </p:nvPr>
        </p:nvSpPr>
        <p:spPr/>
        <p:txBody>
          <a:bodyPr>
            <a:normAutofit/>
          </a:bodyPr>
          <a:lstStyle/>
          <a:p>
            <a:pPr marL="0" indent="0">
              <a:buNone/>
            </a:pPr>
            <a:r>
              <a:rPr lang="en-US" sz="1800" dirty="0"/>
              <a:t>The way we speak both reflects and shapes the way we believe, and so it is important that our language regarding the Blessed Sacrament reflect our understanding of its nature, and our faith in the real presence of Christ. Although all of Christ is present under each species, it is customary to refer to the host after consecration as either simply “the Host,” or “the Sacred Body.” </a:t>
            </a:r>
          </a:p>
          <a:p>
            <a:pPr marL="0" indent="0">
              <a:buNone/>
            </a:pPr>
            <a:r>
              <a:rPr lang="en-US" sz="1800" dirty="0"/>
              <a:t>Likewise, the chalice may be referred to simply as “the chalice” or as “the precious blood.” The terms “bread” and “wine” should be used to refer to the bread and wine brought forward as gifts, but not to the consecrated species, which are no longer bread or wine, but the body and blood of the Lord. </a:t>
            </a:r>
          </a:p>
        </p:txBody>
      </p:sp>
    </p:spTree>
    <p:extLst>
      <p:ext uri="{BB962C8B-B14F-4D97-AF65-F5344CB8AC3E}">
        <p14:creationId xmlns:p14="http://schemas.microsoft.com/office/powerpoint/2010/main" val="2484677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8B3B-A90D-4B4B-9CCE-EA9812AEBE40}"/>
              </a:ext>
            </a:extLst>
          </p:cNvPr>
          <p:cNvSpPr>
            <a:spLocks noGrp="1"/>
          </p:cNvSpPr>
          <p:nvPr>
            <p:ph type="title"/>
          </p:nvPr>
        </p:nvSpPr>
        <p:spPr>
          <a:xfrm>
            <a:off x="606332" y="107165"/>
            <a:ext cx="10944497" cy="1325563"/>
          </a:xfrm>
        </p:spPr>
        <p:txBody>
          <a:bodyPr>
            <a:normAutofit/>
          </a:bodyPr>
          <a:lstStyle/>
          <a:p>
            <a:pPr algn="ctr"/>
            <a:r>
              <a:rPr lang="en-US" sz="3600" dirty="0"/>
              <a:t>Certification of Extraordinary Ministers </a:t>
            </a:r>
            <a:br>
              <a:rPr lang="en-US" sz="3600" dirty="0"/>
            </a:br>
            <a:endParaRPr lang="en-US" sz="3600" dirty="0"/>
          </a:p>
        </p:txBody>
      </p:sp>
      <p:sp>
        <p:nvSpPr>
          <p:cNvPr id="3" name="Content Placeholder 2">
            <a:extLst>
              <a:ext uri="{FF2B5EF4-FFF2-40B4-BE49-F238E27FC236}">
                <a16:creationId xmlns:a16="http://schemas.microsoft.com/office/drawing/2014/main" id="{5063D6B2-0862-45BE-B3A2-D04651DBAB72}"/>
              </a:ext>
            </a:extLst>
          </p:cNvPr>
          <p:cNvSpPr>
            <a:spLocks noGrp="1"/>
          </p:cNvSpPr>
          <p:nvPr>
            <p:ph idx="1"/>
          </p:nvPr>
        </p:nvSpPr>
        <p:spPr>
          <a:xfrm>
            <a:off x="426718" y="1073934"/>
            <a:ext cx="11303726" cy="4351338"/>
          </a:xfrm>
        </p:spPr>
        <p:txBody>
          <a:bodyPr>
            <a:noAutofit/>
          </a:bodyPr>
          <a:lstStyle/>
          <a:p>
            <a:pPr marL="0" indent="0">
              <a:buNone/>
            </a:pPr>
            <a:r>
              <a:rPr lang="en-US" sz="1800" dirty="0"/>
              <a:t>Because Extraordinary Ministers of Holy Communion serve the Church in a public capacity, it is necessary that an individual be certified before beginning service as an Extraordinary Minister. While instituted acolytes (usually seminarians and men preparing for the diaconate) become extraordinary ministers by virtue of their institution, other individuals require a specific commissioning. </a:t>
            </a:r>
          </a:p>
          <a:p>
            <a:pPr marL="0" indent="0">
              <a:buNone/>
            </a:pPr>
            <a:r>
              <a:rPr lang="en-US" sz="1800" b="1" dirty="0"/>
              <a:t>Commissioning for an Extended Period </a:t>
            </a:r>
            <a:endParaRPr lang="en-US" sz="1800" dirty="0"/>
          </a:p>
          <a:p>
            <a:pPr marL="0" indent="0">
              <a:buNone/>
            </a:pPr>
            <a:r>
              <a:rPr lang="en-US" sz="1800" dirty="0"/>
              <a:t>In most cases, Extraordinary Ministers of Holy Communion are </a:t>
            </a:r>
            <a:r>
              <a:rPr lang="en-US" sz="1800" b="1" dirty="0"/>
              <a:t>certified for an extended period of up to three years. </a:t>
            </a:r>
            <a:r>
              <a:rPr lang="en-US" sz="1800" dirty="0"/>
              <a:t>This is done by the Archbishop, upon request by the pastor of the parish. The pastor is responsible for selecting the individuals designated to serve and for verifying that they are in good standing with the Church, and that their selection would not scandalize the faithful. </a:t>
            </a:r>
          </a:p>
          <a:p>
            <a:pPr marL="0" indent="0">
              <a:buNone/>
            </a:pPr>
            <a:r>
              <a:rPr lang="en-US" sz="1800" dirty="0"/>
              <a:t>A form is supplied to aid in this process (Appendix 2). After the individuals have been selected and trained, the pastor then submits a list to the Chancellor’s office. When they receive their certification, they are able to begin functioning as Extraordinary Ministers of Holy Communion until their certification expires. </a:t>
            </a:r>
          </a:p>
          <a:p>
            <a:pPr marL="0" indent="0">
              <a:buNone/>
            </a:pPr>
            <a:r>
              <a:rPr lang="en-US" sz="1800" dirty="0"/>
              <a:t>It is advisable that, once the commission is granted, that they receive it through the </a:t>
            </a:r>
            <a:r>
              <a:rPr lang="en-US" sz="1800" i="1" dirty="0"/>
              <a:t>Order for the Commissioning of Extraordinary Ministers of Holy Communion</a:t>
            </a:r>
            <a:r>
              <a:rPr lang="en-US" sz="1800" dirty="0"/>
              <a:t>.4 (Book of Blessings, Chapter 63) </a:t>
            </a:r>
          </a:p>
        </p:txBody>
      </p:sp>
    </p:spTree>
    <p:extLst>
      <p:ext uri="{BB962C8B-B14F-4D97-AF65-F5344CB8AC3E}">
        <p14:creationId xmlns:p14="http://schemas.microsoft.com/office/powerpoint/2010/main" val="2190419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C64F4-E71E-4305-8053-260A1310FBC6}"/>
              </a:ext>
            </a:extLst>
          </p:cNvPr>
          <p:cNvSpPr>
            <a:spLocks noGrp="1"/>
          </p:cNvSpPr>
          <p:nvPr>
            <p:ph type="title"/>
          </p:nvPr>
        </p:nvSpPr>
        <p:spPr/>
        <p:txBody>
          <a:bodyPr>
            <a:normAutofit/>
          </a:bodyPr>
          <a:lstStyle/>
          <a:p>
            <a:pPr algn="ctr"/>
            <a:r>
              <a:rPr lang="en-US" sz="3600" dirty="0"/>
              <a:t>Preparation for Serving as an Extraordinary Minister </a:t>
            </a:r>
          </a:p>
        </p:txBody>
      </p:sp>
      <p:sp>
        <p:nvSpPr>
          <p:cNvPr id="3" name="Content Placeholder 2">
            <a:extLst>
              <a:ext uri="{FF2B5EF4-FFF2-40B4-BE49-F238E27FC236}">
                <a16:creationId xmlns:a16="http://schemas.microsoft.com/office/drawing/2014/main" id="{3FF2FC1A-C200-420D-B3AF-4404817C0E7E}"/>
              </a:ext>
            </a:extLst>
          </p:cNvPr>
          <p:cNvSpPr>
            <a:spLocks noGrp="1"/>
          </p:cNvSpPr>
          <p:nvPr>
            <p:ph idx="1"/>
          </p:nvPr>
        </p:nvSpPr>
        <p:spPr/>
        <p:txBody>
          <a:bodyPr>
            <a:normAutofit/>
          </a:bodyPr>
          <a:lstStyle/>
          <a:p>
            <a:pPr marL="0" indent="0">
              <a:buNone/>
            </a:pPr>
            <a:r>
              <a:rPr lang="en-US" sz="1800" dirty="0"/>
              <a:t>First of all, the minister should make sure that he/she is prepared to receive communion – that is in a state of grace, and having fasted before mass according to the norms of the Church. </a:t>
            </a:r>
          </a:p>
          <a:p>
            <a:pPr marL="0" indent="0">
              <a:buNone/>
            </a:pPr>
            <a:r>
              <a:rPr lang="en-US" sz="1800" dirty="0"/>
              <a:t>Secondly, it is important to arrive at the church early, not only to sign in and find the assigned station, but also to take time in prayer before mass to prepare for service. It may be helpful to visit the Blessed Sacrament chapel, if separate from the main body of the church, in order to pray to our Lord present in the Blessed Sacrament. </a:t>
            </a:r>
          </a:p>
          <a:p>
            <a:pPr marL="0" indent="0">
              <a:buNone/>
            </a:pPr>
            <a:r>
              <a:rPr lang="en-US" sz="1800" dirty="0"/>
              <a:t>While each parish will determine its own guidelines for the dress of extraordinary ministers of Holy Communion, extraordinary ministers should dress in a way that is dignified and shows respect for the Blessed Sacrament and the function they are carrying out. </a:t>
            </a:r>
          </a:p>
        </p:txBody>
      </p:sp>
    </p:spTree>
    <p:extLst>
      <p:ext uri="{BB962C8B-B14F-4D97-AF65-F5344CB8AC3E}">
        <p14:creationId xmlns:p14="http://schemas.microsoft.com/office/powerpoint/2010/main" val="60051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2427-45AE-439D-B3EC-C2F77451216A}"/>
              </a:ext>
            </a:extLst>
          </p:cNvPr>
          <p:cNvSpPr>
            <a:spLocks noGrp="1"/>
          </p:cNvSpPr>
          <p:nvPr>
            <p:ph type="title"/>
          </p:nvPr>
        </p:nvSpPr>
        <p:spPr>
          <a:xfrm>
            <a:off x="838200" y="-12679"/>
            <a:ext cx="10515600" cy="1325563"/>
          </a:xfrm>
        </p:spPr>
        <p:txBody>
          <a:bodyPr>
            <a:normAutofit/>
          </a:bodyPr>
          <a:lstStyle/>
          <a:p>
            <a:pPr algn="ctr"/>
            <a:r>
              <a:rPr lang="en-US" sz="3600" dirty="0"/>
              <a:t>Actions During the Mass </a:t>
            </a:r>
          </a:p>
        </p:txBody>
      </p:sp>
      <p:sp>
        <p:nvSpPr>
          <p:cNvPr id="3" name="Content Placeholder 2">
            <a:extLst>
              <a:ext uri="{FF2B5EF4-FFF2-40B4-BE49-F238E27FC236}">
                <a16:creationId xmlns:a16="http://schemas.microsoft.com/office/drawing/2014/main" id="{EB2B1626-AF6F-41BB-9942-A4027F7DEAF1}"/>
              </a:ext>
            </a:extLst>
          </p:cNvPr>
          <p:cNvSpPr>
            <a:spLocks noGrp="1"/>
          </p:cNvSpPr>
          <p:nvPr>
            <p:ph idx="1"/>
          </p:nvPr>
        </p:nvSpPr>
        <p:spPr>
          <a:xfrm>
            <a:off x="607371" y="1112584"/>
            <a:ext cx="10975029" cy="4516582"/>
          </a:xfrm>
        </p:spPr>
        <p:txBody>
          <a:bodyPr>
            <a:noAutofit/>
          </a:bodyPr>
          <a:lstStyle/>
          <a:p>
            <a:pPr marL="0" indent="0">
              <a:buNone/>
            </a:pPr>
            <a:r>
              <a:rPr lang="en-US" sz="1800" dirty="0"/>
              <a:t>During the mass, the extraordinary minister sits with the rest of the faithful, and should participate fully in the mass, listening to the readings, and joining the community in prayer. </a:t>
            </a:r>
          </a:p>
          <a:p>
            <a:pPr marL="0" indent="0">
              <a:buNone/>
            </a:pPr>
            <a:r>
              <a:rPr lang="en-US" sz="1800" b="1" dirty="0"/>
              <a:t>Approaching the Altar </a:t>
            </a:r>
            <a:endParaRPr lang="en-US" sz="1800" dirty="0"/>
          </a:p>
          <a:p>
            <a:pPr marL="0" indent="0">
              <a:buNone/>
            </a:pPr>
            <a:r>
              <a:rPr lang="en-US" sz="1800" dirty="0"/>
              <a:t>Each parish will have slightly different norms for how the extraordinary ministers are to approach the altar to receive communion and their vessels. The general norm, however, is that they not approach the altar until after the priest has received communion. (GIRM 162) </a:t>
            </a:r>
          </a:p>
          <a:p>
            <a:pPr marL="0" indent="0">
              <a:buNone/>
            </a:pPr>
            <a:r>
              <a:rPr lang="en-US" sz="1800" b="1" dirty="0"/>
              <a:t>Receiving Communion </a:t>
            </a:r>
            <a:endParaRPr lang="en-US" sz="1800" dirty="0"/>
          </a:p>
          <a:p>
            <a:pPr marL="0" indent="0">
              <a:buNone/>
            </a:pPr>
            <a:r>
              <a:rPr lang="en-US" sz="1800" dirty="0"/>
              <a:t>The precise arrangement for extraordinary ministers to receive communion will vary from parish to parish. However, it should keep in mind the norms given by the Congregation for Divine Worship: </a:t>
            </a:r>
          </a:p>
          <a:p>
            <a:pPr marL="0" indent="0">
              <a:buNone/>
            </a:pPr>
            <a:r>
              <a:rPr lang="en-US" sz="1800" dirty="0"/>
              <a:t>To avoid creating confusion, certain practices are to be avoided and eliminated where such have emerged in particular Extraordinary ministers receiving Holy Communion apart from the other faithful as though concelebrants.</a:t>
            </a:r>
          </a:p>
        </p:txBody>
      </p:sp>
    </p:spTree>
    <p:extLst>
      <p:ext uri="{BB962C8B-B14F-4D97-AF65-F5344CB8AC3E}">
        <p14:creationId xmlns:p14="http://schemas.microsoft.com/office/powerpoint/2010/main" val="3739907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2427-45AE-439D-B3EC-C2F77451216A}"/>
              </a:ext>
            </a:extLst>
          </p:cNvPr>
          <p:cNvSpPr>
            <a:spLocks noGrp="1"/>
          </p:cNvSpPr>
          <p:nvPr>
            <p:ph type="title"/>
          </p:nvPr>
        </p:nvSpPr>
        <p:spPr>
          <a:xfrm>
            <a:off x="838200" y="-12679"/>
            <a:ext cx="10515600" cy="1325563"/>
          </a:xfrm>
        </p:spPr>
        <p:txBody>
          <a:bodyPr>
            <a:normAutofit/>
          </a:bodyPr>
          <a:lstStyle/>
          <a:p>
            <a:pPr algn="ctr"/>
            <a:r>
              <a:rPr lang="en-US" sz="3600" dirty="0"/>
              <a:t>Actions During the Mass </a:t>
            </a:r>
          </a:p>
        </p:txBody>
      </p:sp>
      <p:sp>
        <p:nvSpPr>
          <p:cNvPr id="3" name="Content Placeholder 2">
            <a:extLst>
              <a:ext uri="{FF2B5EF4-FFF2-40B4-BE49-F238E27FC236}">
                <a16:creationId xmlns:a16="http://schemas.microsoft.com/office/drawing/2014/main" id="{EB2B1626-AF6F-41BB-9942-A4027F7DEAF1}"/>
              </a:ext>
            </a:extLst>
          </p:cNvPr>
          <p:cNvSpPr>
            <a:spLocks noGrp="1"/>
          </p:cNvSpPr>
          <p:nvPr>
            <p:ph idx="1"/>
          </p:nvPr>
        </p:nvSpPr>
        <p:spPr>
          <a:xfrm>
            <a:off x="607371" y="1312884"/>
            <a:ext cx="10975029" cy="4516582"/>
          </a:xfrm>
        </p:spPr>
        <p:txBody>
          <a:bodyPr>
            <a:noAutofit/>
          </a:bodyPr>
          <a:lstStyle/>
          <a:p>
            <a:pPr marL="0" indent="0">
              <a:buNone/>
            </a:pPr>
            <a:r>
              <a:rPr lang="en-US" sz="2000" b="1" dirty="0"/>
              <a:t>Receiving a Vessel </a:t>
            </a:r>
            <a:endParaRPr lang="en-US" sz="2000" dirty="0"/>
          </a:p>
          <a:p>
            <a:pPr marL="0" indent="0">
              <a:buNone/>
            </a:pPr>
            <a:r>
              <a:rPr lang="en-US" sz="2000" dirty="0"/>
              <a:t>After receiving Holy Communion, the extraordinary minister will need to receive a vessel and proceed to the location where they will distribute Holy Communion. They are always to </a:t>
            </a:r>
            <a:r>
              <a:rPr lang="en-US" sz="2000" b="1" dirty="0"/>
              <a:t>receive</a:t>
            </a:r>
            <a:r>
              <a:rPr lang="en-US" sz="2000" dirty="0"/>
              <a:t> the vessel containing the Sacred Body or Precious Blood from the priest celebrant. (GIRM 162) It is important that they know where their station is, and, if extraordinary ministers need to pass to the rear of the church, that the ushers do not permit the aisles to </a:t>
            </a:r>
            <a:r>
              <a:rPr lang="en-US" sz="1800" dirty="0"/>
              <a:t>become</a:t>
            </a:r>
            <a:r>
              <a:rPr lang="en-US" sz="2000" dirty="0"/>
              <a:t> crowded until the extraordinary ministers are at their stations. </a:t>
            </a:r>
          </a:p>
        </p:txBody>
      </p:sp>
    </p:spTree>
    <p:extLst>
      <p:ext uri="{BB962C8B-B14F-4D97-AF65-F5344CB8AC3E}">
        <p14:creationId xmlns:p14="http://schemas.microsoft.com/office/powerpoint/2010/main" val="259461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6149-B443-4EB8-A52B-6A322177B8F7}"/>
              </a:ext>
            </a:extLst>
          </p:cNvPr>
          <p:cNvSpPr>
            <a:spLocks noGrp="1"/>
          </p:cNvSpPr>
          <p:nvPr>
            <p:ph type="title"/>
          </p:nvPr>
        </p:nvSpPr>
        <p:spPr/>
        <p:txBody>
          <a:bodyPr>
            <a:normAutofit/>
          </a:bodyPr>
          <a:lstStyle/>
          <a:p>
            <a:pPr algn="ctr"/>
            <a:r>
              <a:rPr lang="en-US" sz="3600" dirty="0"/>
              <a:t>Manner of Distributing and Receiving Holy Communion </a:t>
            </a:r>
          </a:p>
        </p:txBody>
      </p:sp>
      <p:sp>
        <p:nvSpPr>
          <p:cNvPr id="3" name="Content Placeholder 2">
            <a:extLst>
              <a:ext uri="{FF2B5EF4-FFF2-40B4-BE49-F238E27FC236}">
                <a16:creationId xmlns:a16="http://schemas.microsoft.com/office/drawing/2014/main" id="{76B7855C-1980-42A5-96C0-BD3B199DF9B7}"/>
              </a:ext>
            </a:extLst>
          </p:cNvPr>
          <p:cNvSpPr>
            <a:spLocks noGrp="1"/>
          </p:cNvSpPr>
          <p:nvPr>
            <p:ph idx="1"/>
          </p:nvPr>
        </p:nvSpPr>
        <p:spPr>
          <a:xfrm>
            <a:off x="670084" y="2223299"/>
            <a:ext cx="11029011" cy="2019518"/>
          </a:xfrm>
        </p:spPr>
        <p:txBody>
          <a:bodyPr>
            <a:noAutofit/>
          </a:bodyPr>
          <a:lstStyle/>
          <a:p>
            <a:pPr marL="0" indent="0">
              <a:buNone/>
            </a:pPr>
            <a:r>
              <a:rPr lang="en-US" sz="1800" dirty="0"/>
              <a:t>While the norm for the distribution of communion in the Roman Rite remains under one species and on the tongue, specific permissions have allowed communion under both species and communion on the hand to take place. It is important to consider each of these methods of receiving communion, because they each place particular burdens on the Extraordinary Minister. </a:t>
            </a:r>
          </a:p>
        </p:txBody>
      </p:sp>
    </p:spTree>
    <p:extLst>
      <p:ext uri="{BB962C8B-B14F-4D97-AF65-F5344CB8AC3E}">
        <p14:creationId xmlns:p14="http://schemas.microsoft.com/office/powerpoint/2010/main" val="1430960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6149-B443-4EB8-A52B-6A322177B8F7}"/>
              </a:ext>
            </a:extLst>
          </p:cNvPr>
          <p:cNvSpPr>
            <a:spLocks noGrp="1"/>
          </p:cNvSpPr>
          <p:nvPr>
            <p:ph type="title"/>
          </p:nvPr>
        </p:nvSpPr>
        <p:spPr/>
        <p:txBody>
          <a:bodyPr>
            <a:normAutofit/>
          </a:bodyPr>
          <a:lstStyle/>
          <a:p>
            <a:pPr algn="ctr"/>
            <a:r>
              <a:rPr lang="en-US" sz="3600" dirty="0"/>
              <a:t>Communion on the Tongue</a:t>
            </a:r>
          </a:p>
        </p:txBody>
      </p:sp>
      <p:sp>
        <p:nvSpPr>
          <p:cNvPr id="3" name="Content Placeholder 2">
            <a:extLst>
              <a:ext uri="{FF2B5EF4-FFF2-40B4-BE49-F238E27FC236}">
                <a16:creationId xmlns:a16="http://schemas.microsoft.com/office/drawing/2014/main" id="{76B7855C-1980-42A5-96C0-BD3B199DF9B7}"/>
              </a:ext>
            </a:extLst>
          </p:cNvPr>
          <p:cNvSpPr>
            <a:spLocks noGrp="1"/>
          </p:cNvSpPr>
          <p:nvPr>
            <p:ph idx="1"/>
          </p:nvPr>
        </p:nvSpPr>
        <p:spPr>
          <a:xfrm>
            <a:off x="581494" y="1358534"/>
            <a:ext cx="11029011" cy="4553527"/>
          </a:xfrm>
        </p:spPr>
        <p:txBody>
          <a:bodyPr>
            <a:noAutofit/>
          </a:bodyPr>
          <a:lstStyle/>
          <a:p>
            <a:pPr marL="0" indent="0">
              <a:buNone/>
            </a:pPr>
            <a:r>
              <a:rPr lang="en-US" sz="1800" dirty="0"/>
              <a:t>First, we will consider communion under one species on the tongue. The communicant will generally make a sign of reverence (a bow is the norm in the United States), and then approach the minister standing. </a:t>
            </a:r>
            <a:r>
              <a:rPr lang="en-US" sz="1800" b="1" dirty="0"/>
              <a:t>While standing is the norm in the United States, communion is not to be denied to those who prefer to approach by kneeling</a:t>
            </a:r>
            <a:r>
              <a:rPr lang="en-US" sz="1800" dirty="0"/>
              <a:t>. The extraordinary minister takes the host and shows it to the communicant, saying “The Body of Christ.” Other words are not appropriate. It is best if the minister take the host between the thumb and the forefinger in such a way that they may place the host on the tongue by pressing down with the forefinger from above. This makes it easier to avoid contact with the tongue of the communicant. </a:t>
            </a:r>
          </a:p>
          <a:p>
            <a:pPr marL="0" indent="0">
              <a:buNone/>
            </a:pPr>
            <a:r>
              <a:rPr lang="en-US" sz="1800" dirty="0"/>
              <a:t>The extraordinary minister should pay attention that no small fragments of the host fall to the ground. For this reason, the instruction </a:t>
            </a:r>
            <a:r>
              <a:rPr lang="en-US" sz="1800" i="1" dirty="0" err="1"/>
              <a:t>Redemptionis</a:t>
            </a:r>
            <a:r>
              <a:rPr lang="en-US" sz="1800" i="1" dirty="0"/>
              <a:t> Sacramentum </a:t>
            </a:r>
            <a:r>
              <a:rPr lang="en-US" sz="1800" dirty="0"/>
              <a:t>states that “the Communion-plate for the communion of the faithful should be retained, in order to avoid the danger of the Sacred Host or some fragment of it falling” (</a:t>
            </a:r>
            <a:r>
              <a:rPr lang="en-US" sz="1800" i="1" dirty="0" err="1"/>
              <a:t>Redemptionis</a:t>
            </a:r>
            <a:r>
              <a:rPr lang="en-US" sz="1800" i="1" dirty="0"/>
              <a:t> Sacramentum, 93</a:t>
            </a:r>
            <a:r>
              <a:rPr lang="en-US" sz="1800" dirty="0"/>
              <a:t>). Where the communion-plate is used, it is generally held by the server in such a way that it is under the Host at all times. If it is not used, it may be helpful to keep the host over the ciborium when possible. </a:t>
            </a:r>
          </a:p>
        </p:txBody>
      </p:sp>
    </p:spTree>
    <p:extLst>
      <p:ext uri="{BB962C8B-B14F-4D97-AF65-F5344CB8AC3E}">
        <p14:creationId xmlns:p14="http://schemas.microsoft.com/office/powerpoint/2010/main" val="2213437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6427-F9E1-4ED1-957E-0F641DB08861}"/>
              </a:ext>
            </a:extLst>
          </p:cNvPr>
          <p:cNvSpPr>
            <a:spLocks noGrp="1"/>
          </p:cNvSpPr>
          <p:nvPr>
            <p:ph type="title"/>
          </p:nvPr>
        </p:nvSpPr>
        <p:spPr/>
        <p:txBody>
          <a:bodyPr>
            <a:normAutofit/>
          </a:bodyPr>
          <a:lstStyle/>
          <a:p>
            <a:pPr algn="ctr"/>
            <a:r>
              <a:rPr lang="en-US" sz="3600" dirty="0"/>
              <a:t>Communion in the Hand </a:t>
            </a:r>
          </a:p>
        </p:txBody>
      </p:sp>
      <p:sp>
        <p:nvSpPr>
          <p:cNvPr id="3" name="Content Placeholder 2">
            <a:extLst>
              <a:ext uri="{FF2B5EF4-FFF2-40B4-BE49-F238E27FC236}">
                <a16:creationId xmlns:a16="http://schemas.microsoft.com/office/drawing/2014/main" id="{C0A4193A-75B2-4D34-AF5A-5C162AC9AC37}"/>
              </a:ext>
            </a:extLst>
          </p:cNvPr>
          <p:cNvSpPr>
            <a:spLocks noGrp="1"/>
          </p:cNvSpPr>
          <p:nvPr>
            <p:ph idx="1"/>
          </p:nvPr>
        </p:nvSpPr>
        <p:spPr>
          <a:xfrm>
            <a:off x="444137" y="1771084"/>
            <a:ext cx="11303725" cy="3315832"/>
          </a:xfrm>
        </p:spPr>
        <p:txBody>
          <a:bodyPr>
            <a:noAutofit/>
          </a:bodyPr>
          <a:lstStyle/>
          <a:p>
            <a:pPr marL="0" indent="0">
              <a:buNone/>
            </a:pPr>
            <a:r>
              <a:rPr lang="en-US" sz="1800" dirty="0"/>
              <a:t>The practice of receiving communion in the hand, which is </a:t>
            </a:r>
            <a:r>
              <a:rPr lang="en-US" sz="1800" b="1" dirty="0"/>
              <a:t>permitted in the United States by a special indult from the Holy See</a:t>
            </a:r>
            <a:r>
              <a:rPr lang="en-US" sz="1800" dirty="0"/>
              <a:t>, places additional requirements on the Extraordinary Minister, because it is now necessary that they make sure that the Sacred Host is properly consumed, and that it is treated with reverence by the communicant. </a:t>
            </a:r>
          </a:p>
          <a:p>
            <a:pPr marL="0" indent="0">
              <a:buNone/>
            </a:pPr>
            <a:r>
              <a:rPr lang="en-US" sz="1800" dirty="0"/>
              <a:t>Pope John Paul II describes this difficulty: </a:t>
            </a:r>
          </a:p>
          <a:p>
            <a:pPr marL="0" indent="0">
              <a:buNone/>
            </a:pPr>
            <a:r>
              <a:rPr lang="en-US" sz="1800" dirty="0"/>
              <a:t>“In some countries the practice of receiving Communion in the hand has been introduced. This practice has been requested by individual episcopal conferences and has received approval from the Apostolic See. However, </a:t>
            </a:r>
            <a:r>
              <a:rPr lang="en-US" sz="1800" b="1" dirty="0"/>
              <a:t>cases of a deplorable lack of respect towards the eucharistic species have been reported</a:t>
            </a:r>
            <a:r>
              <a:rPr lang="en-US" sz="1800" dirty="0"/>
              <a:t>... This is in no way meant to refer to those who, receiving the Lord Jesus in the hand, do so with profound reverence and devotion, in those countries where this practice has been authorized.” (John Paul II, </a:t>
            </a:r>
            <a:r>
              <a:rPr lang="en-US" sz="1800" i="1" dirty="0" err="1"/>
              <a:t>Dominicae</a:t>
            </a:r>
            <a:r>
              <a:rPr lang="en-US" sz="1800" i="1" dirty="0"/>
              <a:t> </a:t>
            </a:r>
            <a:r>
              <a:rPr lang="en-US" sz="1800" i="1" dirty="0" err="1"/>
              <a:t>Cenae</a:t>
            </a:r>
            <a:r>
              <a:rPr lang="en-US" sz="1800" i="1" dirty="0"/>
              <a:t>, 11</a:t>
            </a:r>
            <a:r>
              <a:rPr lang="en-US" sz="1800" dirty="0"/>
              <a:t>) </a:t>
            </a:r>
          </a:p>
        </p:txBody>
      </p:sp>
    </p:spTree>
    <p:extLst>
      <p:ext uri="{BB962C8B-B14F-4D97-AF65-F5344CB8AC3E}">
        <p14:creationId xmlns:p14="http://schemas.microsoft.com/office/powerpoint/2010/main" val="287813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AF953E7-C006-4B0B-9DD9-D349B916BE76}"/>
              </a:ext>
            </a:extLst>
          </p:cNvPr>
          <p:cNvSpPr>
            <a:spLocks noGrp="1" noChangeArrowheads="1"/>
          </p:cNvSpPr>
          <p:nvPr>
            <p:ph sz="half" idx="1"/>
          </p:nvPr>
        </p:nvSpPr>
        <p:spPr bwMode="auto">
          <a:xfrm>
            <a:off x="507266" y="355785"/>
            <a:ext cx="7626531" cy="56015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65B50"/>
                </a:solidFill>
                <a:effectLst/>
                <a:latin typeface="Poppins"/>
              </a:rPr>
              <a:t>“Come Holy Spirit" Prayer</a:t>
            </a:r>
            <a:br>
              <a:rPr kumimoji="0" lang="en-US" altLang="en-US" sz="1800" b="1" i="0" u="none" strike="noStrike" cap="none" normalizeH="0" baseline="0" dirty="0">
                <a:ln>
                  <a:noFill/>
                </a:ln>
                <a:solidFill>
                  <a:srgbClr val="465B50"/>
                </a:solidFill>
                <a:effectLst/>
                <a:latin typeface="Poppins"/>
              </a:rPr>
            </a:br>
            <a:endParaRPr kumimoji="0" lang="en-US" altLang="en-US" sz="2000" b="1" i="0" u="none" strike="noStrike" cap="none" normalizeH="0" baseline="0" dirty="0">
              <a:ln>
                <a:noFill/>
              </a:ln>
              <a:solidFill>
                <a:srgbClr val="465B50"/>
              </a:solidFill>
              <a:effectLst/>
              <a:latin typeface="Poppi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64646"/>
                </a:solidFill>
                <a:effectLst/>
                <a:latin typeface="Poppins"/>
              </a:rPr>
              <a:t>Come Holy Spirit, fill the hearts of your faithful and kindle in them the fire of your love.</a:t>
            </a:r>
            <a:br>
              <a:rPr kumimoji="0" lang="en-US" altLang="en-US" sz="2000" b="0" i="0" u="none" strike="noStrike" cap="none" normalizeH="0" baseline="0" dirty="0">
                <a:ln>
                  <a:noFill/>
                </a:ln>
                <a:solidFill>
                  <a:srgbClr val="464646"/>
                </a:solidFill>
                <a:effectLst/>
                <a:latin typeface="Poppins"/>
              </a:rPr>
            </a:br>
            <a:br>
              <a:rPr kumimoji="0" lang="en-US" altLang="en-US" sz="2000" b="0" i="0" u="none" strike="noStrike" cap="none" normalizeH="0" baseline="0" dirty="0">
                <a:ln>
                  <a:noFill/>
                </a:ln>
                <a:solidFill>
                  <a:srgbClr val="464646"/>
                </a:solidFill>
                <a:effectLst/>
                <a:latin typeface="Poppins"/>
              </a:rPr>
            </a:br>
            <a:r>
              <a:rPr kumimoji="0" lang="en-US" altLang="en-US" sz="2000" b="0" i="0" u="none" strike="noStrike" cap="none" normalizeH="0" baseline="0" dirty="0">
                <a:ln>
                  <a:noFill/>
                </a:ln>
                <a:solidFill>
                  <a:srgbClr val="464646"/>
                </a:solidFill>
                <a:effectLst/>
                <a:latin typeface="Poppins"/>
              </a:rPr>
              <a:t>Send forth your Spirit, and they shall be created.</a:t>
            </a:r>
            <a:br>
              <a:rPr kumimoji="0" lang="en-US" altLang="en-US" sz="2000" b="0" i="0" u="none" strike="noStrike" cap="none" normalizeH="0" baseline="0" dirty="0">
                <a:ln>
                  <a:noFill/>
                </a:ln>
                <a:solidFill>
                  <a:srgbClr val="464646"/>
                </a:solidFill>
                <a:effectLst/>
                <a:latin typeface="Poppins"/>
              </a:rPr>
            </a:br>
            <a:br>
              <a:rPr kumimoji="0" lang="en-US" altLang="en-US" sz="2000" b="0" i="0" u="none" strike="noStrike" cap="none" normalizeH="0" baseline="0" dirty="0">
                <a:ln>
                  <a:noFill/>
                </a:ln>
                <a:solidFill>
                  <a:srgbClr val="464646"/>
                </a:solidFill>
                <a:effectLst/>
                <a:latin typeface="Poppins"/>
              </a:rPr>
            </a:br>
            <a:r>
              <a:rPr kumimoji="0" lang="en-US" altLang="en-US" sz="2000" b="0" i="0" u="none" strike="noStrike" cap="none" normalizeH="0" baseline="0" dirty="0">
                <a:ln>
                  <a:noFill/>
                </a:ln>
                <a:solidFill>
                  <a:srgbClr val="464646"/>
                </a:solidFill>
                <a:effectLst/>
                <a:latin typeface="Poppins"/>
              </a:rPr>
              <a:t>And You shall renew the face of the earth.</a:t>
            </a:r>
            <a:br>
              <a:rPr kumimoji="0" lang="en-US" altLang="en-US" sz="2000" b="0" i="0" u="none" strike="noStrike" cap="none" normalizeH="0" baseline="0" dirty="0">
                <a:ln>
                  <a:noFill/>
                </a:ln>
                <a:solidFill>
                  <a:srgbClr val="464646"/>
                </a:solidFill>
                <a:effectLst/>
                <a:latin typeface="Poppins"/>
              </a:rPr>
            </a:br>
            <a:br>
              <a:rPr kumimoji="0" lang="en-US" altLang="en-US" sz="2000" b="0" i="0" u="none" strike="noStrike" cap="none" normalizeH="0" baseline="0" dirty="0">
                <a:ln>
                  <a:noFill/>
                </a:ln>
                <a:solidFill>
                  <a:srgbClr val="464646"/>
                </a:solidFill>
                <a:effectLst/>
                <a:latin typeface="Poppins"/>
              </a:rPr>
            </a:br>
            <a:r>
              <a:rPr kumimoji="0" lang="en-US" altLang="en-US" sz="2000" b="0" i="0" u="none" strike="noStrike" cap="none" normalizeH="0" baseline="0" dirty="0">
                <a:ln>
                  <a:noFill/>
                </a:ln>
                <a:solidFill>
                  <a:srgbClr val="464646"/>
                </a:solidFill>
                <a:effectLst/>
                <a:latin typeface="Poppins"/>
              </a:rPr>
              <a:t>Let us pray.</a:t>
            </a:r>
            <a:br>
              <a:rPr kumimoji="0" lang="en-US" altLang="en-US" sz="2000" b="0" i="0" u="none" strike="noStrike" cap="none" normalizeH="0" baseline="0" dirty="0">
                <a:ln>
                  <a:noFill/>
                </a:ln>
                <a:solidFill>
                  <a:srgbClr val="464646"/>
                </a:solidFill>
                <a:effectLst/>
                <a:latin typeface="Poppins"/>
              </a:rPr>
            </a:br>
            <a:br>
              <a:rPr kumimoji="0" lang="en-US" altLang="en-US" sz="2000" b="0" i="0" u="none" strike="noStrike" cap="none" normalizeH="0" baseline="0" dirty="0">
                <a:ln>
                  <a:noFill/>
                </a:ln>
                <a:solidFill>
                  <a:srgbClr val="464646"/>
                </a:solidFill>
                <a:effectLst/>
                <a:latin typeface="Poppins"/>
              </a:rPr>
            </a:br>
            <a:r>
              <a:rPr kumimoji="0" lang="en-US" altLang="en-US" sz="2000" b="0" i="0" u="none" strike="noStrike" cap="none" normalizeH="0" baseline="0" dirty="0">
                <a:ln>
                  <a:noFill/>
                </a:ln>
                <a:solidFill>
                  <a:srgbClr val="464646"/>
                </a:solidFill>
                <a:effectLst/>
                <a:latin typeface="Poppins"/>
              </a:rPr>
              <a:t>O, God, who by the light of the Holy Spirit, did instruct the hearts of the faithful, grant that by the same Holy Spirit we may be truly wise and ever enjoy His consolations. </a:t>
            </a:r>
            <a:br>
              <a:rPr kumimoji="0" lang="en-US" altLang="en-US" sz="2000" b="0" i="0" u="none" strike="noStrike" cap="none" normalizeH="0" baseline="0" dirty="0">
                <a:ln>
                  <a:noFill/>
                </a:ln>
                <a:solidFill>
                  <a:srgbClr val="464646"/>
                </a:solidFill>
                <a:effectLst/>
                <a:latin typeface="Poppins"/>
              </a:rPr>
            </a:br>
            <a:br>
              <a:rPr kumimoji="0" lang="en-US" altLang="en-US" sz="2000" b="0" i="0" u="none" strike="noStrike" cap="none" normalizeH="0" baseline="0" dirty="0">
                <a:ln>
                  <a:noFill/>
                </a:ln>
                <a:solidFill>
                  <a:srgbClr val="464646"/>
                </a:solidFill>
                <a:effectLst/>
                <a:latin typeface="Poppins"/>
              </a:rPr>
            </a:br>
            <a:r>
              <a:rPr kumimoji="0" lang="en-US" altLang="en-US" sz="2000" b="0" i="0" u="none" strike="noStrike" cap="none" normalizeH="0" baseline="0" dirty="0">
                <a:ln>
                  <a:noFill/>
                </a:ln>
                <a:solidFill>
                  <a:srgbClr val="464646"/>
                </a:solidFill>
                <a:effectLst/>
                <a:latin typeface="Poppins"/>
              </a:rPr>
              <a:t>Through Christ Our Lord. </a:t>
            </a:r>
            <a:br>
              <a:rPr kumimoji="0" lang="en-US" altLang="en-US" sz="2000" b="0" i="0" u="none" strike="noStrike" cap="none" normalizeH="0" baseline="0" dirty="0">
                <a:ln>
                  <a:noFill/>
                </a:ln>
                <a:solidFill>
                  <a:srgbClr val="464646"/>
                </a:solidFill>
                <a:effectLst/>
                <a:latin typeface="Poppins"/>
              </a:rPr>
            </a:br>
            <a:br>
              <a:rPr kumimoji="0" lang="en-US" altLang="en-US" sz="2000" b="0" i="0" u="none" strike="noStrike" cap="none" normalizeH="0" baseline="0" dirty="0">
                <a:ln>
                  <a:noFill/>
                </a:ln>
                <a:solidFill>
                  <a:srgbClr val="464646"/>
                </a:solidFill>
                <a:effectLst/>
                <a:latin typeface="Poppins"/>
              </a:rPr>
            </a:br>
            <a:r>
              <a:rPr kumimoji="0" lang="en-US" altLang="en-US" sz="2000" b="0" i="0" u="none" strike="noStrike" cap="none" normalizeH="0" baseline="0" dirty="0">
                <a:ln>
                  <a:noFill/>
                </a:ln>
                <a:solidFill>
                  <a:srgbClr val="464646"/>
                </a:solidFill>
                <a:effectLst/>
                <a:latin typeface="Poppins"/>
              </a:rPr>
              <a:t>Amen.</a:t>
            </a:r>
            <a:endParaRPr kumimoji="0" lang="en-US" altLang="en-US" sz="2000" b="0" i="0" u="none" strike="noStrike" cap="none" normalizeH="0" baseline="0" dirty="0">
              <a:ln>
                <a:noFill/>
              </a:ln>
              <a:solidFill>
                <a:schemeClr val="tx1"/>
              </a:solidFill>
              <a:effectLst/>
            </a:endParaRPr>
          </a:p>
        </p:txBody>
      </p:sp>
      <p:pic>
        <p:nvPicPr>
          <p:cNvPr id="1026" name="Picture 2" descr="7 Gifts and 12 Fruits Of The Holy Spirit That Sanctify Us And Make Us Into  Other Christs | Traditional Catholic Priest">
            <a:extLst>
              <a:ext uri="{FF2B5EF4-FFF2-40B4-BE49-F238E27FC236}">
                <a16:creationId xmlns:a16="http://schemas.microsoft.com/office/drawing/2014/main" id="{90906105-C119-480A-90A5-D98612E659E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99041" y="276972"/>
            <a:ext cx="3727495" cy="480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76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6427-F9E1-4ED1-957E-0F641DB08861}"/>
              </a:ext>
            </a:extLst>
          </p:cNvPr>
          <p:cNvSpPr>
            <a:spLocks noGrp="1"/>
          </p:cNvSpPr>
          <p:nvPr>
            <p:ph type="title"/>
          </p:nvPr>
        </p:nvSpPr>
        <p:spPr/>
        <p:txBody>
          <a:bodyPr>
            <a:normAutofit/>
          </a:bodyPr>
          <a:lstStyle/>
          <a:p>
            <a:pPr algn="ctr"/>
            <a:r>
              <a:rPr lang="en-US" sz="4000" b="1" dirty="0"/>
              <a:t>Communion in the Hand (</a:t>
            </a:r>
            <a:r>
              <a:rPr lang="en-US" sz="4000" b="1" dirty="0" err="1"/>
              <a:t>cont</a:t>
            </a:r>
            <a:r>
              <a:rPr lang="en-US" sz="4000" b="1" dirty="0"/>
              <a:t>) </a:t>
            </a:r>
            <a:endParaRPr lang="en-US" sz="4000" dirty="0"/>
          </a:p>
        </p:txBody>
      </p:sp>
      <p:sp>
        <p:nvSpPr>
          <p:cNvPr id="3" name="Content Placeholder 2">
            <a:extLst>
              <a:ext uri="{FF2B5EF4-FFF2-40B4-BE49-F238E27FC236}">
                <a16:creationId xmlns:a16="http://schemas.microsoft.com/office/drawing/2014/main" id="{C0A4193A-75B2-4D34-AF5A-5C162AC9AC37}"/>
              </a:ext>
            </a:extLst>
          </p:cNvPr>
          <p:cNvSpPr>
            <a:spLocks noGrp="1"/>
          </p:cNvSpPr>
          <p:nvPr>
            <p:ph idx="1"/>
          </p:nvPr>
        </p:nvSpPr>
        <p:spPr>
          <a:xfrm>
            <a:off x="409303" y="1384184"/>
            <a:ext cx="11303725" cy="4376037"/>
          </a:xfrm>
        </p:spPr>
        <p:txBody>
          <a:bodyPr>
            <a:noAutofit/>
          </a:bodyPr>
          <a:lstStyle/>
          <a:p>
            <a:pPr marL="0" indent="0">
              <a:buNone/>
            </a:pPr>
            <a:r>
              <a:rPr lang="en-US" sz="2000" dirty="0"/>
              <a:t>Thus it is </a:t>
            </a:r>
            <a:r>
              <a:rPr lang="en-US" sz="2000" b="1" dirty="0"/>
              <a:t>necessary for the extraordinary minister to observe the person receiving communion until he consumes the host</a:t>
            </a:r>
            <a:r>
              <a:rPr lang="en-US" sz="2000" dirty="0"/>
              <a:t>. If they begin to walk off without receiving communion (as is sometimes the case with children who have not received proper catechesis or non-Catholic adults), it is important that the extraordinary minister follow that individual and either ask him to consume the host, or to retrieve it so that nothing untoward happens. It is important to note that the decision to receive communion on the hand is on the part of the communicant, and no one can compel them to receive on the hand or on the tongue. </a:t>
            </a:r>
          </a:p>
        </p:txBody>
      </p:sp>
    </p:spTree>
    <p:extLst>
      <p:ext uri="{BB962C8B-B14F-4D97-AF65-F5344CB8AC3E}">
        <p14:creationId xmlns:p14="http://schemas.microsoft.com/office/powerpoint/2010/main" val="4129737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A2D1-C35B-4428-AA25-D4347842A641}"/>
              </a:ext>
            </a:extLst>
          </p:cNvPr>
          <p:cNvSpPr>
            <a:spLocks noGrp="1"/>
          </p:cNvSpPr>
          <p:nvPr>
            <p:ph type="title"/>
          </p:nvPr>
        </p:nvSpPr>
        <p:spPr>
          <a:xfrm>
            <a:off x="838200" y="0"/>
            <a:ext cx="10515600" cy="1325563"/>
          </a:xfrm>
        </p:spPr>
        <p:txBody>
          <a:bodyPr>
            <a:normAutofit/>
          </a:bodyPr>
          <a:lstStyle/>
          <a:p>
            <a:pPr algn="ctr"/>
            <a:r>
              <a:rPr lang="en-US" sz="3600" dirty="0"/>
              <a:t>Both Species </a:t>
            </a:r>
          </a:p>
        </p:txBody>
      </p:sp>
      <p:sp>
        <p:nvSpPr>
          <p:cNvPr id="3" name="Content Placeholder 2">
            <a:extLst>
              <a:ext uri="{FF2B5EF4-FFF2-40B4-BE49-F238E27FC236}">
                <a16:creationId xmlns:a16="http://schemas.microsoft.com/office/drawing/2014/main" id="{A055D7AE-829C-4B82-BC81-D5E2316FDDC4}"/>
              </a:ext>
            </a:extLst>
          </p:cNvPr>
          <p:cNvSpPr>
            <a:spLocks noGrp="1"/>
          </p:cNvSpPr>
          <p:nvPr>
            <p:ph idx="1"/>
          </p:nvPr>
        </p:nvSpPr>
        <p:spPr>
          <a:xfrm>
            <a:off x="548356" y="1186753"/>
            <a:ext cx="10964811" cy="4735947"/>
          </a:xfrm>
        </p:spPr>
        <p:txBody>
          <a:bodyPr>
            <a:noAutofit/>
          </a:bodyPr>
          <a:lstStyle/>
          <a:p>
            <a:pPr marL="0" indent="0">
              <a:buNone/>
            </a:pPr>
            <a:r>
              <a:rPr lang="en-US" sz="1800" dirty="0"/>
              <a:t>The </a:t>
            </a:r>
            <a:r>
              <a:rPr lang="en-US" sz="1800" b="1" dirty="0"/>
              <a:t>permission to distribute communion under both species in certain cases was granted by Pope Paul VI </a:t>
            </a:r>
            <a:r>
              <a:rPr lang="en-US" sz="1800" dirty="0"/>
              <a:t>with the instruction </a:t>
            </a:r>
            <a:r>
              <a:rPr lang="en-US" sz="1800" i="1" dirty="0" err="1"/>
              <a:t>Sacramentali</a:t>
            </a:r>
            <a:r>
              <a:rPr lang="en-US" sz="1800" i="1" dirty="0"/>
              <a:t> </a:t>
            </a:r>
            <a:r>
              <a:rPr lang="en-US" sz="1800" i="1" dirty="0" err="1"/>
              <a:t>Communione</a:t>
            </a:r>
            <a:r>
              <a:rPr lang="en-US" sz="1800" i="1" dirty="0"/>
              <a:t> </a:t>
            </a:r>
            <a:r>
              <a:rPr lang="en-US" sz="1800" dirty="0"/>
              <a:t>in 1970, and with the publication of the revised GIRM in 2001. The </a:t>
            </a:r>
            <a:r>
              <a:rPr lang="en-US" sz="1800" b="1" dirty="0"/>
              <a:t>responsibility for determining when it is appropriate to permit communion under both species rests with the diocesan bishop</a:t>
            </a:r>
            <a:r>
              <a:rPr lang="en-US" sz="1800" dirty="0"/>
              <a:t>. In the Archdiocese of Atlanta, </a:t>
            </a:r>
            <a:r>
              <a:rPr lang="en-US" sz="1800" b="1" dirty="0"/>
              <a:t>communion under both species is permitted at all masses, meaning that the individual priest celebrant may decide whether to offer communion under one or both species</a:t>
            </a:r>
            <a:r>
              <a:rPr lang="en-US" sz="1800" dirty="0"/>
              <a:t>. </a:t>
            </a:r>
          </a:p>
          <a:p>
            <a:pPr marL="0" indent="0">
              <a:buNone/>
            </a:pPr>
            <a:r>
              <a:rPr lang="en-US" sz="1800" dirty="0"/>
              <a:t>If communion is offered under both species, the ordinary minister of the chalice is the deacon; however, especially large celebrations may require the use of extraordinary ministers here, also. The only words used in distributing the Precious Blood are “</a:t>
            </a:r>
            <a:r>
              <a:rPr lang="en-US" sz="1800" b="1" dirty="0"/>
              <a:t>The Blood of Christ</a:t>
            </a:r>
            <a:r>
              <a:rPr lang="en-US" sz="1800" dirty="0"/>
              <a:t>.” In distributing the Precious Blood, it is important to avoid any danger of spillage. Care should be taken to make sure that the communicant has taken the chalice firmly before releasing it, but the extraordinary minister should, in ordinary circumstances, not hold on to the chalice while an individual receives communion. After distributing communion, the extraordinary minister should take the chalice, wipe the lip of it with the </a:t>
            </a:r>
            <a:r>
              <a:rPr lang="en-US" sz="1800" dirty="0" err="1"/>
              <a:t>purificator</a:t>
            </a:r>
            <a:r>
              <a:rPr lang="en-US" sz="1800" dirty="0"/>
              <a:t>, and rotate it slightly. If communion is offered under both species, the decision to receive from the chalice or not belongs to the individual communicant.</a:t>
            </a:r>
          </a:p>
        </p:txBody>
      </p:sp>
    </p:spTree>
    <p:extLst>
      <p:ext uri="{BB962C8B-B14F-4D97-AF65-F5344CB8AC3E}">
        <p14:creationId xmlns:p14="http://schemas.microsoft.com/office/powerpoint/2010/main" val="2577987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C9FF-EBF5-4913-9DE4-DF069EEF9F94}"/>
              </a:ext>
            </a:extLst>
          </p:cNvPr>
          <p:cNvSpPr>
            <a:spLocks noGrp="1"/>
          </p:cNvSpPr>
          <p:nvPr>
            <p:ph type="title"/>
          </p:nvPr>
        </p:nvSpPr>
        <p:spPr/>
        <p:txBody>
          <a:bodyPr>
            <a:normAutofit/>
          </a:bodyPr>
          <a:lstStyle/>
          <a:p>
            <a:pPr algn="ctr"/>
            <a:r>
              <a:rPr lang="en-US" sz="3600" dirty="0"/>
              <a:t>Communion from the Chalice Alone </a:t>
            </a:r>
          </a:p>
        </p:txBody>
      </p:sp>
      <p:sp>
        <p:nvSpPr>
          <p:cNvPr id="3" name="Content Placeholder 2">
            <a:extLst>
              <a:ext uri="{FF2B5EF4-FFF2-40B4-BE49-F238E27FC236}">
                <a16:creationId xmlns:a16="http://schemas.microsoft.com/office/drawing/2014/main" id="{2A105684-E34F-4D4D-A482-3D6F73E5F8CF}"/>
              </a:ext>
            </a:extLst>
          </p:cNvPr>
          <p:cNvSpPr>
            <a:spLocks noGrp="1"/>
          </p:cNvSpPr>
          <p:nvPr>
            <p:ph idx="1"/>
          </p:nvPr>
        </p:nvSpPr>
        <p:spPr>
          <a:xfrm>
            <a:off x="969418" y="1522473"/>
            <a:ext cx="10064342" cy="1280890"/>
          </a:xfrm>
        </p:spPr>
        <p:txBody>
          <a:bodyPr>
            <a:normAutofit/>
          </a:bodyPr>
          <a:lstStyle/>
          <a:p>
            <a:pPr marL="0" indent="0">
              <a:buNone/>
            </a:pPr>
            <a:r>
              <a:rPr lang="en-US" sz="1800" dirty="0"/>
              <a:t>Some individuals, for medical reasons, are unable to receive even a small particle of the Sacred Host. For this reason, it is permitted for individuals to receive Holy Communion only under the species (appearance) of wine. </a:t>
            </a:r>
          </a:p>
        </p:txBody>
      </p:sp>
      <p:sp>
        <p:nvSpPr>
          <p:cNvPr id="4" name="Title 1">
            <a:extLst>
              <a:ext uri="{FF2B5EF4-FFF2-40B4-BE49-F238E27FC236}">
                <a16:creationId xmlns:a16="http://schemas.microsoft.com/office/drawing/2014/main" id="{C48C91E0-9AAE-44FF-9B3B-D05728E5572E}"/>
              </a:ext>
            </a:extLst>
          </p:cNvPr>
          <p:cNvSpPr txBox="1">
            <a:spLocks/>
          </p:cNvSpPr>
          <p:nvPr/>
        </p:nvSpPr>
        <p:spPr>
          <a:xfrm>
            <a:off x="969418" y="2824265"/>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b="1" dirty="0">
                <a:solidFill>
                  <a:schemeClr val="tx1"/>
                </a:solidFill>
              </a:rPr>
              <a:t>Intinction </a:t>
            </a:r>
            <a:endParaRPr lang="en-US" sz="1800" dirty="0">
              <a:solidFill>
                <a:schemeClr val="tx1"/>
              </a:solidFill>
            </a:endParaRPr>
          </a:p>
        </p:txBody>
      </p:sp>
      <p:sp>
        <p:nvSpPr>
          <p:cNvPr id="5" name="Content Placeholder 2">
            <a:extLst>
              <a:ext uri="{FF2B5EF4-FFF2-40B4-BE49-F238E27FC236}">
                <a16:creationId xmlns:a16="http://schemas.microsoft.com/office/drawing/2014/main" id="{D1578F89-30F3-4502-9608-5186206883F5}"/>
              </a:ext>
            </a:extLst>
          </p:cNvPr>
          <p:cNvSpPr txBox="1">
            <a:spLocks/>
          </p:cNvSpPr>
          <p:nvPr/>
        </p:nvSpPr>
        <p:spPr>
          <a:xfrm>
            <a:off x="1014397" y="3464710"/>
            <a:ext cx="9974383" cy="153700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Although it is not customary in the Archdiocese of Atlanta, the Church also permits communion under both species by intinction. This decision is to be made by the priest celebrant – individual members of the faithful cannot chose to receive communion by intinction when it is not offered. In any case, “The communicant must not be permitted to </a:t>
            </a:r>
            <a:r>
              <a:rPr lang="en-US" dirty="0" err="1"/>
              <a:t>intinct</a:t>
            </a:r>
            <a:r>
              <a:rPr lang="en-US" dirty="0"/>
              <a:t> the host himself in the chalice, nor to receive the </a:t>
            </a:r>
            <a:r>
              <a:rPr lang="en-US" dirty="0" err="1"/>
              <a:t>intincted</a:t>
            </a:r>
            <a:r>
              <a:rPr lang="en-US" dirty="0"/>
              <a:t> host in the hand.” </a:t>
            </a:r>
          </a:p>
        </p:txBody>
      </p:sp>
    </p:spTree>
    <p:extLst>
      <p:ext uri="{BB962C8B-B14F-4D97-AF65-F5344CB8AC3E}">
        <p14:creationId xmlns:p14="http://schemas.microsoft.com/office/powerpoint/2010/main" val="1823402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71BE-99AC-4DF8-8D82-A4EACF583987}"/>
              </a:ext>
            </a:extLst>
          </p:cNvPr>
          <p:cNvSpPr>
            <a:spLocks noGrp="1"/>
          </p:cNvSpPr>
          <p:nvPr>
            <p:ph type="title"/>
          </p:nvPr>
        </p:nvSpPr>
        <p:spPr/>
        <p:txBody>
          <a:bodyPr>
            <a:normAutofit/>
          </a:bodyPr>
          <a:lstStyle/>
          <a:p>
            <a:pPr algn="ctr"/>
            <a:r>
              <a:rPr lang="en-US" sz="4000" dirty="0"/>
              <a:t>Those Unable to Receive Communion </a:t>
            </a:r>
          </a:p>
        </p:txBody>
      </p:sp>
      <p:sp>
        <p:nvSpPr>
          <p:cNvPr id="3" name="Content Placeholder 2">
            <a:extLst>
              <a:ext uri="{FF2B5EF4-FFF2-40B4-BE49-F238E27FC236}">
                <a16:creationId xmlns:a16="http://schemas.microsoft.com/office/drawing/2014/main" id="{35ECEF69-30E5-4D24-8575-E76020215464}"/>
              </a:ext>
            </a:extLst>
          </p:cNvPr>
          <p:cNvSpPr>
            <a:spLocks noGrp="1"/>
          </p:cNvSpPr>
          <p:nvPr>
            <p:ph idx="1"/>
          </p:nvPr>
        </p:nvSpPr>
        <p:spPr>
          <a:xfrm>
            <a:off x="637243" y="1386775"/>
            <a:ext cx="10814528" cy="5106100"/>
          </a:xfrm>
        </p:spPr>
        <p:txBody>
          <a:bodyPr>
            <a:noAutofit/>
          </a:bodyPr>
          <a:lstStyle/>
          <a:p>
            <a:pPr marL="0" indent="0">
              <a:buNone/>
            </a:pPr>
            <a:r>
              <a:rPr lang="en-US" sz="1800" dirty="0"/>
              <a:t>In most churches there will be some people who are unable to receive Holy Communion, or who choose not to. Someone might not be able to receive communion because they have not yet made their first communion, are not prepared through fasting, are not in communion with the Catholic Church, or are in a state of serious sin. There can also be many valid personal reasons why a person who is otherwise disposed might choose to abstain from Holy Communion. </a:t>
            </a:r>
            <a:r>
              <a:rPr lang="en-US" sz="1800" b="1" dirty="0"/>
              <a:t>It is important not to judge</a:t>
            </a:r>
            <a:r>
              <a:rPr lang="en-US" sz="1800" dirty="0"/>
              <a:t> the motivation for an individual not receiving Holy Communion. </a:t>
            </a:r>
          </a:p>
          <a:p>
            <a:pPr marL="0" indent="0">
              <a:buNone/>
            </a:pPr>
            <a:endParaRPr lang="en-US" sz="1800" b="1" dirty="0"/>
          </a:p>
          <a:p>
            <a:pPr marL="0" indent="0">
              <a:buNone/>
            </a:pPr>
            <a:r>
              <a:rPr lang="en-US" sz="1800" b="1" dirty="0"/>
              <a:t>Blessings </a:t>
            </a:r>
          </a:p>
          <a:p>
            <a:pPr marL="0" indent="0">
              <a:buNone/>
            </a:pPr>
            <a:r>
              <a:rPr lang="en-US" sz="1800" dirty="0"/>
              <a:t>If the extraordinary minister determines that a person is seeking a blessing, it is appropriate that he respond with a prayer that is clearly distinct from the blessing given by a priest. It is recommended that he say, “May God bless you,” possibly while raising his hand. It is important that he not use the host in giving a blessing, and that he not touch the person with the fingers he has used for distributing Holy Communion, lest some particles be rubbed onto the individual. </a:t>
            </a:r>
          </a:p>
          <a:p>
            <a:pPr marL="0" indent="0">
              <a:buNone/>
            </a:pPr>
            <a:endParaRPr lang="en-US" sz="1800" dirty="0"/>
          </a:p>
        </p:txBody>
      </p:sp>
    </p:spTree>
    <p:extLst>
      <p:ext uri="{BB962C8B-B14F-4D97-AF65-F5344CB8AC3E}">
        <p14:creationId xmlns:p14="http://schemas.microsoft.com/office/powerpoint/2010/main" val="369231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71BE-99AC-4DF8-8D82-A4EACF583987}"/>
              </a:ext>
            </a:extLst>
          </p:cNvPr>
          <p:cNvSpPr>
            <a:spLocks noGrp="1"/>
          </p:cNvSpPr>
          <p:nvPr>
            <p:ph type="title"/>
          </p:nvPr>
        </p:nvSpPr>
        <p:spPr/>
        <p:txBody>
          <a:bodyPr>
            <a:normAutofit/>
          </a:bodyPr>
          <a:lstStyle/>
          <a:p>
            <a:pPr algn="ctr"/>
            <a:r>
              <a:rPr lang="en-US" sz="3600" dirty="0"/>
              <a:t>Those Unable to Receive Communion </a:t>
            </a:r>
          </a:p>
        </p:txBody>
      </p:sp>
      <p:sp>
        <p:nvSpPr>
          <p:cNvPr id="3" name="Content Placeholder 2">
            <a:extLst>
              <a:ext uri="{FF2B5EF4-FFF2-40B4-BE49-F238E27FC236}">
                <a16:creationId xmlns:a16="http://schemas.microsoft.com/office/drawing/2014/main" id="{35ECEF69-30E5-4D24-8575-E76020215464}"/>
              </a:ext>
            </a:extLst>
          </p:cNvPr>
          <p:cNvSpPr>
            <a:spLocks noGrp="1"/>
          </p:cNvSpPr>
          <p:nvPr>
            <p:ph idx="1"/>
          </p:nvPr>
        </p:nvSpPr>
        <p:spPr>
          <a:xfrm>
            <a:off x="688736" y="1816543"/>
            <a:ext cx="10814528" cy="2956625"/>
          </a:xfrm>
        </p:spPr>
        <p:txBody>
          <a:bodyPr>
            <a:noAutofit/>
          </a:bodyPr>
          <a:lstStyle/>
          <a:p>
            <a:pPr marL="0" indent="0">
              <a:buNone/>
            </a:pPr>
            <a:r>
              <a:rPr lang="en-US" sz="1800" b="1" dirty="0"/>
              <a:t>Denying Holy Communion </a:t>
            </a:r>
          </a:p>
          <a:p>
            <a:pPr marL="0" indent="0">
              <a:buNone/>
            </a:pPr>
            <a:endParaRPr lang="en-US" sz="1800" dirty="0"/>
          </a:p>
          <a:p>
            <a:pPr marL="0" indent="0">
              <a:buNone/>
            </a:pPr>
            <a:r>
              <a:rPr lang="en-US" sz="1800" dirty="0"/>
              <a:t>There are practically no situations when Holy Communion should be denied by an extraordinary minister. </a:t>
            </a:r>
          </a:p>
          <a:p>
            <a:pPr marL="0" indent="0">
              <a:buNone/>
            </a:pPr>
            <a:r>
              <a:rPr lang="en-US" sz="1800" dirty="0"/>
              <a:t>If the extraordinary minister is unsure whether an individual is Catholic or has received their first communion, he should ask them or their parent, and if they reply that they are not, the extraordinary minister should let them return to their pew without receiving communion. </a:t>
            </a:r>
          </a:p>
        </p:txBody>
      </p:sp>
    </p:spTree>
    <p:extLst>
      <p:ext uri="{BB962C8B-B14F-4D97-AF65-F5344CB8AC3E}">
        <p14:creationId xmlns:p14="http://schemas.microsoft.com/office/powerpoint/2010/main" val="4107263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00F6-D824-465E-93D2-0099D85BB955}"/>
              </a:ext>
            </a:extLst>
          </p:cNvPr>
          <p:cNvSpPr>
            <a:spLocks noGrp="1"/>
          </p:cNvSpPr>
          <p:nvPr>
            <p:ph type="title"/>
          </p:nvPr>
        </p:nvSpPr>
        <p:spPr/>
        <p:txBody>
          <a:bodyPr>
            <a:normAutofit/>
          </a:bodyPr>
          <a:lstStyle/>
          <a:p>
            <a:pPr algn="ctr"/>
            <a:r>
              <a:rPr lang="en-US" sz="3600" dirty="0"/>
              <a:t>Returning the Blessed Sacrament to the Altar </a:t>
            </a:r>
          </a:p>
        </p:txBody>
      </p:sp>
      <p:sp>
        <p:nvSpPr>
          <p:cNvPr id="3" name="Content Placeholder 2">
            <a:extLst>
              <a:ext uri="{FF2B5EF4-FFF2-40B4-BE49-F238E27FC236}">
                <a16:creationId xmlns:a16="http://schemas.microsoft.com/office/drawing/2014/main" id="{002D802E-534B-4D90-8FDC-EF11A379C6EB}"/>
              </a:ext>
            </a:extLst>
          </p:cNvPr>
          <p:cNvSpPr>
            <a:spLocks noGrp="1"/>
          </p:cNvSpPr>
          <p:nvPr>
            <p:ph idx="1"/>
          </p:nvPr>
        </p:nvSpPr>
        <p:spPr>
          <a:xfrm>
            <a:off x="838200" y="1953641"/>
            <a:ext cx="10515600" cy="3139567"/>
          </a:xfrm>
        </p:spPr>
        <p:txBody>
          <a:bodyPr>
            <a:normAutofit/>
          </a:bodyPr>
          <a:lstStyle/>
          <a:p>
            <a:pPr marL="0" indent="0">
              <a:buNone/>
            </a:pPr>
            <a:r>
              <a:rPr lang="en-US" sz="1800" dirty="0"/>
              <a:t>After distributing communion, the extraordinary minister should return to the altar and hand the vessel to the priest or deacon. If the extraordinary minister is distributing the precious blood, it is permitted in the Archdiocese of Atlanta to consume whatever remains of the precious blood before returning to the altar.</a:t>
            </a:r>
          </a:p>
          <a:p>
            <a:pPr marL="0" indent="0">
              <a:buNone/>
            </a:pPr>
            <a:r>
              <a:rPr lang="en-US" sz="1800" dirty="0"/>
              <a:t>If the vessel is empty, the priest celebrant may determine that the vessel be placed on the credence table, rather than the altar, for purification immediately or following mass. </a:t>
            </a:r>
          </a:p>
          <a:p>
            <a:pPr marL="0" indent="0">
              <a:buNone/>
            </a:pPr>
            <a:r>
              <a:rPr lang="en-US" sz="1800" dirty="0"/>
              <a:t>If the extraordinary minister has been distributing the Sacred Host, he should take the opportunity to purify his fingers of any particles that may have clung to them. For this purpose, a small bowl of water is often provided at the credence table. </a:t>
            </a:r>
          </a:p>
        </p:txBody>
      </p:sp>
    </p:spTree>
    <p:extLst>
      <p:ext uri="{BB962C8B-B14F-4D97-AF65-F5344CB8AC3E}">
        <p14:creationId xmlns:p14="http://schemas.microsoft.com/office/powerpoint/2010/main" val="128157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80CC-9502-4D97-8B85-943EFFF5F80A}"/>
              </a:ext>
            </a:extLst>
          </p:cNvPr>
          <p:cNvSpPr>
            <a:spLocks noGrp="1"/>
          </p:cNvSpPr>
          <p:nvPr>
            <p:ph type="title"/>
          </p:nvPr>
        </p:nvSpPr>
        <p:spPr>
          <a:xfrm>
            <a:off x="838200" y="77742"/>
            <a:ext cx="10515600" cy="1325563"/>
          </a:xfrm>
        </p:spPr>
        <p:txBody>
          <a:bodyPr>
            <a:normAutofit/>
          </a:bodyPr>
          <a:lstStyle/>
          <a:p>
            <a:pPr algn="ctr"/>
            <a:r>
              <a:rPr lang="en-US" sz="3600" dirty="0"/>
              <a:t>Accidents Involving the Blessed Sacrament </a:t>
            </a:r>
          </a:p>
        </p:txBody>
      </p:sp>
      <p:sp>
        <p:nvSpPr>
          <p:cNvPr id="3" name="Content Placeholder 2">
            <a:extLst>
              <a:ext uri="{FF2B5EF4-FFF2-40B4-BE49-F238E27FC236}">
                <a16:creationId xmlns:a16="http://schemas.microsoft.com/office/drawing/2014/main" id="{DBB28C19-24E2-44D0-9608-8E815A501D4D}"/>
              </a:ext>
            </a:extLst>
          </p:cNvPr>
          <p:cNvSpPr>
            <a:spLocks noGrp="1"/>
          </p:cNvSpPr>
          <p:nvPr>
            <p:ph idx="1"/>
          </p:nvPr>
        </p:nvSpPr>
        <p:spPr>
          <a:xfrm>
            <a:off x="505098" y="1229506"/>
            <a:ext cx="10990216" cy="4848837"/>
          </a:xfrm>
        </p:spPr>
        <p:txBody>
          <a:bodyPr>
            <a:noAutofit/>
          </a:bodyPr>
          <a:lstStyle/>
          <a:p>
            <a:pPr marL="0" indent="0">
              <a:buNone/>
            </a:pPr>
            <a:r>
              <a:rPr lang="en-US" sz="1800" dirty="0"/>
              <a:t>While every care should be taken to avoid accidents involving the Blessed Sacrament, the extraordinary minister should be prepared to respond to them should they occur. The most common sort of accidents involve a particle of the host or a portion of the precious blood falling on the ground or another object. If a particle of the host falls on the ground, it should be picked up and consumed. If for some reason it cannot be consumed (for example, if it has already been in an individual’s mouth who is unable to consume it), it may be dissolved in water and the water later poured down the </a:t>
            </a:r>
            <a:r>
              <a:rPr lang="en-US" sz="1800" dirty="0" err="1"/>
              <a:t>sacrarium</a:t>
            </a:r>
            <a:r>
              <a:rPr lang="en-US" sz="1800" dirty="0"/>
              <a:t>, however, it is best to contact a priest or deacon should this be necessary. </a:t>
            </a:r>
          </a:p>
          <a:p>
            <a:pPr marL="0" indent="0">
              <a:buNone/>
            </a:pPr>
            <a:r>
              <a:rPr lang="en-US" sz="1800" dirty="0"/>
              <a:t>A greater difficulty is presented if some of the precious blood should fall to the ground. The extraordinary minister should insure that no one steps on the spot, perhaps by delegating an individual to guard it. A clean </a:t>
            </a:r>
            <a:r>
              <a:rPr lang="en-US" sz="1800" dirty="0" err="1"/>
              <a:t>purificator</a:t>
            </a:r>
            <a:r>
              <a:rPr lang="en-US" sz="1800" dirty="0"/>
              <a:t> could be used to mark the spot. </a:t>
            </a:r>
          </a:p>
          <a:p>
            <a:pPr marL="0" indent="0">
              <a:buNone/>
            </a:pPr>
            <a:r>
              <a:rPr lang="en-US" sz="1800" dirty="0"/>
              <a:t>Then water should be brought and poured over the spot. It is important to note that when it is diluted with water to the point where it loses the appearance of wine, the Precious Blood ceases to be the Eucharist. The resulting water, however, should still be treated with respect, and, collected in a non-consecrated vessel (a lavabo bowl, for example) through the use of </a:t>
            </a:r>
            <a:r>
              <a:rPr lang="en-US" sz="1800" dirty="0" err="1"/>
              <a:t>purificators</a:t>
            </a:r>
            <a:r>
              <a:rPr lang="en-US" sz="1800" dirty="0"/>
              <a:t>; it should then be poured down the </a:t>
            </a:r>
            <a:r>
              <a:rPr lang="en-US" sz="1800" dirty="0" err="1"/>
              <a:t>sacrarium</a:t>
            </a:r>
            <a:r>
              <a:rPr lang="en-US" sz="1800" dirty="0"/>
              <a:t>. </a:t>
            </a:r>
          </a:p>
          <a:p>
            <a:pPr marL="0" indent="0">
              <a:buNone/>
            </a:pPr>
            <a:r>
              <a:rPr lang="en-US" sz="1800" dirty="0"/>
              <a:t>If some of the precious blood should drop on an individual’s clothing or possessions, it should be treated in the same way, with due respect for the individual involved. </a:t>
            </a:r>
          </a:p>
        </p:txBody>
      </p:sp>
    </p:spTree>
    <p:extLst>
      <p:ext uri="{BB962C8B-B14F-4D97-AF65-F5344CB8AC3E}">
        <p14:creationId xmlns:p14="http://schemas.microsoft.com/office/powerpoint/2010/main" val="1427178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D019-8E56-476B-8CBD-A2A631ED8B7B}"/>
              </a:ext>
            </a:extLst>
          </p:cNvPr>
          <p:cNvSpPr>
            <a:spLocks noGrp="1"/>
          </p:cNvSpPr>
          <p:nvPr>
            <p:ph type="title"/>
          </p:nvPr>
        </p:nvSpPr>
        <p:spPr>
          <a:xfrm>
            <a:off x="838200" y="69034"/>
            <a:ext cx="10515600" cy="1325563"/>
          </a:xfrm>
        </p:spPr>
        <p:txBody>
          <a:bodyPr>
            <a:normAutofit/>
          </a:bodyPr>
          <a:lstStyle/>
          <a:p>
            <a:pPr algn="ctr"/>
            <a:r>
              <a:rPr lang="en-US" sz="3600" dirty="0"/>
              <a:t>Purification of Vessels </a:t>
            </a:r>
          </a:p>
        </p:txBody>
      </p:sp>
      <p:sp>
        <p:nvSpPr>
          <p:cNvPr id="3" name="Content Placeholder 2">
            <a:extLst>
              <a:ext uri="{FF2B5EF4-FFF2-40B4-BE49-F238E27FC236}">
                <a16:creationId xmlns:a16="http://schemas.microsoft.com/office/drawing/2014/main" id="{6A741D08-64C5-48DD-99D8-92116774FCEC}"/>
              </a:ext>
            </a:extLst>
          </p:cNvPr>
          <p:cNvSpPr>
            <a:spLocks noGrp="1"/>
          </p:cNvSpPr>
          <p:nvPr>
            <p:ph idx="1"/>
          </p:nvPr>
        </p:nvSpPr>
        <p:spPr>
          <a:xfrm>
            <a:off x="734286" y="1308463"/>
            <a:ext cx="10619514" cy="4754880"/>
          </a:xfrm>
        </p:spPr>
        <p:txBody>
          <a:bodyPr>
            <a:normAutofit/>
          </a:bodyPr>
          <a:lstStyle/>
          <a:p>
            <a:pPr marL="0" indent="0">
              <a:buNone/>
            </a:pPr>
            <a:r>
              <a:rPr lang="en-US" sz="1800" dirty="0"/>
              <a:t>The purification should be carried out by a priest, deacon, or instituted acolyte (usually a seminarian or deacon candidate) either after communion or immediately following mass.</a:t>
            </a:r>
          </a:p>
          <a:p>
            <a:pPr marL="0" indent="0">
              <a:buNone/>
            </a:pPr>
            <a:endParaRPr lang="en-US" sz="1800" dirty="0"/>
          </a:p>
          <a:p>
            <a:pPr marL="0" indent="0">
              <a:buNone/>
            </a:pPr>
            <a:r>
              <a:rPr lang="en-US" sz="1800" b="1" dirty="0"/>
              <a:t>Cleansing of Linens </a:t>
            </a:r>
            <a:endParaRPr lang="en-US" sz="1800" dirty="0"/>
          </a:p>
          <a:p>
            <a:pPr marL="0" indent="0">
              <a:buNone/>
            </a:pPr>
            <a:r>
              <a:rPr lang="en-US" sz="1800" dirty="0"/>
              <a:t>The individuals who clean altar linens, in particular </a:t>
            </a:r>
            <a:r>
              <a:rPr lang="en-US" sz="1800" dirty="0" err="1"/>
              <a:t>purificators</a:t>
            </a:r>
            <a:r>
              <a:rPr lang="en-US" sz="1800" dirty="0"/>
              <a:t>, need to act with respect for the Blessed Sacrament. It is customary to soak all of the linens in water, so that any particles of the host or precious blood might be dissolved, and then pour this water down the </a:t>
            </a:r>
            <a:r>
              <a:rPr lang="en-US" sz="1800" dirty="0" err="1"/>
              <a:t>sacrarium</a:t>
            </a:r>
            <a:r>
              <a:rPr lang="en-US" sz="1800" dirty="0"/>
              <a:t>. It is not necessary to consume this water. After this process, they may then be washed normally, apart from other linens. </a:t>
            </a:r>
          </a:p>
          <a:p>
            <a:pPr marL="0" indent="0">
              <a:buNone/>
            </a:pPr>
            <a:r>
              <a:rPr lang="en-US" sz="1800" dirty="0"/>
              <a:t>(Note that if the Precious Blood is spilled on any clothing, the same cleansing process should be used – or requested of someone who accidently receives a spill while receiving communion.)</a:t>
            </a:r>
          </a:p>
        </p:txBody>
      </p:sp>
    </p:spTree>
    <p:extLst>
      <p:ext uri="{BB962C8B-B14F-4D97-AF65-F5344CB8AC3E}">
        <p14:creationId xmlns:p14="http://schemas.microsoft.com/office/powerpoint/2010/main" val="2599240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0B39-D347-42E0-8955-1438CFFB297B}"/>
              </a:ext>
            </a:extLst>
          </p:cNvPr>
          <p:cNvSpPr>
            <a:spLocks noGrp="1"/>
          </p:cNvSpPr>
          <p:nvPr>
            <p:ph type="title"/>
          </p:nvPr>
        </p:nvSpPr>
        <p:spPr>
          <a:xfrm>
            <a:off x="838200" y="0"/>
            <a:ext cx="10515600" cy="1325563"/>
          </a:xfrm>
        </p:spPr>
        <p:txBody>
          <a:bodyPr>
            <a:normAutofit/>
          </a:bodyPr>
          <a:lstStyle/>
          <a:p>
            <a:pPr algn="ctr"/>
            <a:r>
              <a:rPr lang="en-US" sz="3600" dirty="0"/>
              <a:t>Service to the Sick and Homebound </a:t>
            </a:r>
          </a:p>
        </p:txBody>
      </p:sp>
      <p:sp>
        <p:nvSpPr>
          <p:cNvPr id="3" name="Content Placeholder 2">
            <a:extLst>
              <a:ext uri="{FF2B5EF4-FFF2-40B4-BE49-F238E27FC236}">
                <a16:creationId xmlns:a16="http://schemas.microsoft.com/office/drawing/2014/main" id="{B0B1CF27-EB91-4808-AE2E-721A661478A0}"/>
              </a:ext>
            </a:extLst>
          </p:cNvPr>
          <p:cNvSpPr>
            <a:spLocks noGrp="1"/>
          </p:cNvSpPr>
          <p:nvPr>
            <p:ph idx="1"/>
          </p:nvPr>
        </p:nvSpPr>
        <p:spPr>
          <a:xfrm>
            <a:off x="838200" y="1071693"/>
            <a:ext cx="10726783" cy="4714613"/>
          </a:xfrm>
        </p:spPr>
        <p:txBody>
          <a:bodyPr>
            <a:noAutofit/>
          </a:bodyPr>
          <a:lstStyle/>
          <a:p>
            <a:pPr marL="0" indent="0">
              <a:buNone/>
            </a:pPr>
            <a:r>
              <a:rPr lang="en-US" sz="1800" dirty="0"/>
              <a:t>As an Extraordinary Minister of Holy Communion who brings Holy Communion to the sick, you may be called upon to make home visits, make rounds in a hospital or institutional setting or to conduct a Communion service in a chapel or other designated area in such a facility. It is important to be familiar with the Rites appropriate to all of these settings. </a:t>
            </a:r>
          </a:p>
          <a:p>
            <a:pPr marL="0" indent="0">
              <a:buNone/>
            </a:pPr>
            <a:endParaRPr lang="en-US" sz="1800" b="1" dirty="0"/>
          </a:p>
          <a:p>
            <a:pPr marL="0" indent="0">
              <a:buNone/>
            </a:pPr>
            <a:r>
              <a:rPr lang="en-US" sz="1800" b="1" dirty="0"/>
              <a:t>Receiving the Blessed Sacrament </a:t>
            </a:r>
            <a:endParaRPr lang="en-US" sz="1800" dirty="0"/>
          </a:p>
          <a:p>
            <a:pPr marL="0" indent="0">
              <a:buNone/>
            </a:pPr>
            <a:r>
              <a:rPr lang="en-US" sz="1800" dirty="0"/>
              <a:t>The extraordinary minister will receive the Blessed Sacrament from the priest or deacon, sometimes within the context of mass. They should have a metal pyx in which to place the host(s), and a burse (a small pouch) on a cord in which to place the pyx. The cord should be placed around the neck, and then the burse (with the pyx inside) may be placed in a shirt pocket, or left hanging around the neck. The burse and pyx should not be placed in a purse, pants pocket, or other location. </a:t>
            </a:r>
          </a:p>
        </p:txBody>
      </p:sp>
    </p:spTree>
    <p:extLst>
      <p:ext uri="{BB962C8B-B14F-4D97-AF65-F5344CB8AC3E}">
        <p14:creationId xmlns:p14="http://schemas.microsoft.com/office/powerpoint/2010/main" val="4186168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0B39-D347-42E0-8955-1438CFFB297B}"/>
              </a:ext>
            </a:extLst>
          </p:cNvPr>
          <p:cNvSpPr>
            <a:spLocks noGrp="1"/>
          </p:cNvSpPr>
          <p:nvPr>
            <p:ph type="title"/>
          </p:nvPr>
        </p:nvSpPr>
        <p:spPr>
          <a:xfrm>
            <a:off x="838200" y="0"/>
            <a:ext cx="10515600" cy="1325563"/>
          </a:xfrm>
        </p:spPr>
        <p:txBody>
          <a:bodyPr>
            <a:normAutofit/>
          </a:bodyPr>
          <a:lstStyle/>
          <a:p>
            <a:pPr algn="ctr"/>
            <a:r>
              <a:rPr lang="en-US" sz="3600" dirty="0"/>
              <a:t>Service to the Sick and Homebound (</a:t>
            </a:r>
            <a:r>
              <a:rPr lang="en-US" sz="3600" dirty="0" err="1"/>
              <a:t>cont</a:t>
            </a:r>
            <a:r>
              <a:rPr lang="en-US" sz="3600" dirty="0"/>
              <a:t>) </a:t>
            </a:r>
          </a:p>
        </p:txBody>
      </p:sp>
      <p:sp>
        <p:nvSpPr>
          <p:cNvPr id="3" name="Content Placeholder 2">
            <a:extLst>
              <a:ext uri="{FF2B5EF4-FFF2-40B4-BE49-F238E27FC236}">
                <a16:creationId xmlns:a16="http://schemas.microsoft.com/office/drawing/2014/main" id="{B0B1CF27-EB91-4808-AE2E-721A661478A0}"/>
              </a:ext>
            </a:extLst>
          </p:cNvPr>
          <p:cNvSpPr>
            <a:spLocks noGrp="1"/>
          </p:cNvSpPr>
          <p:nvPr>
            <p:ph idx="1"/>
          </p:nvPr>
        </p:nvSpPr>
        <p:spPr>
          <a:xfrm>
            <a:off x="838200" y="1071693"/>
            <a:ext cx="10726783" cy="4714613"/>
          </a:xfrm>
        </p:spPr>
        <p:txBody>
          <a:bodyPr>
            <a:noAutofit/>
          </a:bodyPr>
          <a:lstStyle/>
          <a:p>
            <a:pPr marL="0" indent="0">
              <a:buNone/>
            </a:pPr>
            <a:endParaRPr lang="en-US" sz="2000" dirty="0"/>
          </a:p>
          <a:p>
            <a:pPr marL="0" indent="0">
              <a:buNone/>
            </a:pPr>
            <a:r>
              <a:rPr lang="en-US" sz="2000" b="1" dirty="0"/>
              <a:t>Traveling to the Sick or Homebound </a:t>
            </a:r>
            <a:endParaRPr lang="en-US" sz="2000" dirty="0"/>
          </a:p>
          <a:p>
            <a:pPr marL="0" indent="0">
              <a:buNone/>
            </a:pPr>
            <a:r>
              <a:rPr lang="en-US" sz="2000" dirty="0"/>
              <a:t>Once the extraordinary minister has received the Blessed Sacrament, it is important that they go directly to the place where he is to distribute Holy Communion. It is never appropriate to take the Blessed Sacrament home for later distribution. These are considered grave matters by the Church. While on the way to distribute Holy Communion, it is important that the extraordinary minister avoid anything that might diminish his focus on the Blessed Sacrament, for example, engaging in unnecessary conversations or listening to the radio in the car. </a:t>
            </a:r>
          </a:p>
        </p:txBody>
      </p:sp>
    </p:spTree>
    <p:extLst>
      <p:ext uri="{BB962C8B-B14F-4D97-AF65-F5344CB8AC3E}">
        <p14:creationId xmlns:p14="http://schemas.microsoft.com/office/powerpoint/2010/main" val="1821915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6050AC-7C7E-4B3A-8C68-D1F387C2BAF2}"/>
              </a:ext>
            </a:extLst>
          </p:cNvPr>
          <p:cNvSpPr>
            <a:spLocks noGrp="1"/>
          </p:cNvSpPr>
          <p:nvPr>
            <p:ph idx="1"/>
          </p:nvPr>
        </p:nvSpPr>
        <p:spPr>
          <a:xfrm>
            <a:off x="7401697" y="1690689"/>
            <a:ext cx="3952103" cy="3247072"/>
          </a:xfrm>
        </p:spPr>
        <p:txBody>
          <a:bodyPr>
            <a:normAutofit/>
          </a:bodyPr>
          <a:lstStyle/>
          <a:p>
            <a:pPr marL="0" indent="0">
              <a:buNone/>
            </a:pPr>
            <a:endParaRPr lang="en-US" sz="2100" b="1" dirty="0">
              <a:solidFill>
                <a:schemeClr val="tx1"/>
              </a:solidFill>
              <a:hlinkClick r:id="" action="ppaction://noaction"/>
            </a:endParaRPr>
          </a:p>
          <a:p>
            <a:pPr marL="0" indent="0">
              <a:buNone/>
            </a:pPr>
            <a:endParaRPr lang="en-US" sz="2100" b="1" dirty="0">
              <a:solidFill>
                <a:schemeClr val="tx1"/>
              </a:solidFill>
              <a:hlinkClick r:id="" action="ppaction://noaction"/>
            </a:endParaRPr>
          </a:p>
          <a:p>
            <a:pPr marL="0" indent="0">
              <a:buNone/>
            </a:pPr>
            <a:r>
              <a:rPr lang="en-US" sz="2100" b="1" dirty="0">
                <a:solidFill>
                  <a:schemeClr val="tx1"/>
                </a:solidFill>
                <a:hlinkClick r:id="rId2"/>
              </a:rPr>
              <a:t>Christ’s teaching on the Eucharist by Bishop </a:t>
            </a:r>
            <a:r>
              <a:rPr lang="en-US" sz="2100" b="1" dirty="0">
                <a:solidFill>
                  <a:schemeClr val="tx1"/>
                </a:solidFill>
                <a:latin typeface="Arial" panose="020B0604020202020204" pitchFamily="34" charset="0"/>
                <a:hlinkClick r:id="rId2"/>
              </a:rPr>
              <a:t>Robert</a:t>
            </a:r>
            <a:r>
              <a:rPr lang="en-US" sz="2100" b="1" dirty="0">
                <a:solidFill>
                  <a:schemeClr val="tx1"/>
                </a:solidFill>
                <a:hlinkClick r:id="rId2"/>
              </a:rPr>
              <a:t> Barron.</a:t>
            </a:r>
          </a:p>
          <a:p>
            <a:endParaRPr lang="en-US" sz="2100" dirty="0">
              <a:hlinkClick r:id="rId2"/>
            </a:endParaRPr>
          </a:p>
          <a:p>
            <a:pPr marL="0" indent="0">
              <a:buNone/>
            </a:pPr>
            <a:endParaRPr lang="en-US" sz="1000" dirty="0"/>
          </a:p>
          <a:p>
            <a:endParaRPr lang="en-US" dirty="0"/>
          </a:p>
        </p:txBody>
      </p:sp>
      <p:pic>
        <p:nvPicPr>
          <p:cNvPr id="5" name="Picture 4">
            <a:extLst>
              <a:ext uri="{FF2B5EF4-FFF2-40B4-BE49-F238E27FC236}">
                <a16:creationId xmlns:a16="http://schemas.microsoft.com/office/drawing/2014/main" id="{7A0918E4-D64F-4FA0-889B-2309514C77AE}"/>
              </a:ext>
            </a:extLst>
          </p:cNvPr>
          <p:cNvPicPr>
            <a:picLocks noChangeAspect="1"/>
          </p:cNvPicPr>
          <p:nvPr/>
        </p:nvPicPr>
        <p:blipFill>
          <a:blip r:embed="rId3"/>
          <a:stretch>
            <a:fillRect/>
          </a:stretch>
        </p:blipFill>
        <p:spPr>
          <a:xfrm>
            <a:off x="4384015" y="1283120"/>
            <a:ext cx="2469631" cy="4818566"/>
          </a:xfrm>
          <a:prstGeom prst="rect">
            <a:avLst/>
          </a:prstGeom>
        </p:spPr>
      </p:pic>
      <p:sp>
        <p:nvSpPr>
          <p:cNvPr id="6" name="Title 5">
            <a:extLst>
              <a:ext uri="{FF2B5EF4-FFF2-40B4-BE49-F238E27FC236}">
                <a16:creationId xmlns:a16="http://schemas.microsoft.com/office/drawing/2014/main" id="{4F97AC0E-0EE0-4EA5-8420-62A75580236B}"/>
              </a:ext>
            </a:extLst>
          </p:cNvPr>
          <p:cNvSpPr>
            <a:spLocks noGrp="1"/>
          </p:cNvSpPr>
          <p:nvPr>
            <p:ph type="title"/>
          </p:nvPr>
        </p:nvSpPr>
        <p:spPr/>
        <p:txBody>
          <a:bodyPr>
            <a:normAutofit/>
          </a:bodyPr>
          <a:lstStyle/>
          <a:p>
            <a:r>
              <a:rPr lang="en-US" sz="3600" dirty="0"/>
              <a:t>Introduction to the Eucharist</a:t>
            </a:r>
          </a:p>
        </p:txBody>
      </p:sp>
    </p:spTree>
    <p:extLst>
      <p:ext uri="{BB962C8B-B14F-4D97-AF65-F5344CB8AC3E}">
        <p14:creationId xmlns:p14="http://schemas.microsoft.com/office/powerpoint/2010/main" val="1782253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77207-331D-4C1F-9BD1-C5E52581C2B9}"/>
              </a:ext>
            </a:extLst>
          </p:cNvPr>
          <p:cNvSpPr>
            <a:spLocks noGrp="1"/>
          </p:cNvSpPr>
          <p:nvPr>
            <p:ph idx="1"/>
          </p:nvPr>
        </p:nvSpPr>
        <p:spPr>
          <a:xfrm>
            <a:off x="520284" y="1219900"/>
            <a:ext cx="11332081" cy="4233644"/>
          </a:xfrm>
        </p:spPr>
        <p:txBody>
          <a:bodyPr>
            <a:noAutofit/>
          </a:bodyPr>
          <a:lstStyle/>
          <a:p>
            <a:pPr marL="0" indent="0">
              <a:buNone/>
            </a:pPr>
            <a:r>
              <a:rPr lang="en-US" sz="1800" dirty="0"/>
              <a:t>• If you are visiting the sick on weekdays, the same procedure for being dismissed at Mass can apply and is recommended.</a:t>
            </a:r>
          </a:p>
          <a:p>
            <a:pPr marL="0" indent="0">
              <a:buNone/>
            </a:pPr>
            <a:r>
              <a:rPr lang="en-US" sz="1800" dirty="0"/>
              <a:t>• When bringing Communion to those who are sick, the hosts should be carried in a pyx. </a:t>
            </a:r>
          </a:p>
          <a:p>
            <a:pPr marL="0" indent="0">
              <a:buNone/>
            </a:pPr>
            <a:r>
              <a:rPr lang="en-US" sz="1800" dirty="0"/>
              <a:t>• Before Mass begins, make sure the priest or deacon is aware that you will be dismissed and will need to have your pyx filled with the needed number of hosts from those consecrated at Mass. Procedures may vary slightly from parish to parish. Find out if you need to fill your pyx prior to Mass with the needed number of unconsecrated hosts or whether you should leave an empty pyx on the credence table before Mass begins which will be filled during Communion. </a:t>
            </a:r>
          </a:p>
          <a:p>
            <a:pPr marL="0" indent="0">
              <a:buNone/>
            </a:pPr>
            <a:r>
              <a:rPr lang="en-US" sz="1800" dirty="0"/>
              <a:t>• After Communion but before the Prayer after Communion is said, the priest will invite you to come forward. He will place the pyx in your hands, say some words of dismissal to send you forth and may give you a blessing as you go on your way. </a:t>
            </a:r>
          </a:p>
          <a:p>
            <a:pPr marL="0" indent="0">
              <a:buNone/>
            </a:pPr>
            <a:r>
              <a:rPr lang="en-US" sz="1800" dirty="0"/>
              <a:t>• Once you have received the pyx, you should immediately proceed from the church to your destination. Do not bow or genuflect as you leave since you are now carrying the sacred Body of Christ with you. You do not return to your seat. </a:t>
            </a:r>
          </a:p>
        </p:txBody>
      </p:sp>
      <p:sp>
        <p:nvSpPr>
          <p:cNvPr id="4" name="Title 1">
            <a:extLst>
              <a:ext uri="{FF2B5EF4-FFF2-40B4-BE49-F238E27FC236}">
                <a16:creationId xmlns:a16="http://schemas.microsoft.com/office/drawing/2014/main" id="{1A8F9C4B-9B9F-4BB6-9486-2FF0CDE0D0EC}"/>
              </a:ext>
            </a:extLst>
          </p:cNvPr>
          <p:cNvSpPr>
            <a:spLocks noGrp="1"/>
          </p:cNvSpPr>
          <p:nvPr>
            <p:ph type="title"/>
          </p:nvPr>
        </p:nvSpPr>
        <p:spPr>
          <a:xfrm>
            <a:off x="754353" y="121920"/>
            <a:ext cx="10515600" cy="1325563"/>
          </a:xfrm>
        </p:spPr>
        <p:txBody>
          <a:bodyPr>
            <a:normAutofit/>
          </a:bodyPr>
          <a:lstStyle/>
          <a:p>
            <a:pPr algn="ctr"/>
            <a:r>
              <a:rPr lang="en-US" sz="3600" dirty="0"/>
              <a:t>Service to the Sick and Homebound (</a:t>
            </a:r>
            <a:r>
              <a:rPr lang="en-US" sz="3600" dirty="0" err="1"/>
              <a:t>cont</a:t>
            </a:r>
            <a:r>
              <a:rPr lang="en-US" sz="3600" dirty="0"/>
              <a:t>) </a:t>
            </a:r>
          </a:p>
        </p:txBody>
      </p:sp>
    </p:spTree>
    <p:extLst>
      <p:ext uri="{BB962C8B-B14F-4D97-AF65-F5344CB8AC3E}">
        <p14:creationId xmlns:p14="http://schemas.microsoft.com/office/powerpoint/2010/main" val="1270951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6D714D-379E-4C4C-8AD2-449C1AEE2865}"/>
              </a:ext>
            </a:extLst>
          </p:cNvPr>
          <p:cNvSpPr>
            <a:spLocks noGrp="1"/>
          </p:cNvSpPr>
          <p:nvPr>
            <p:ph idx="1"/>
          </p:nvPr>
        </p:nvSpPr>
        <p:spPr/>
        <p:txBody>
          <a:bodyPr>
            <a:normAutofit/>
          </a:bodyPr>
          <a:lstStyle/>
          <a:p>
            <a:r>
              <a:rPr lang="en-US" sz="2000" dirty="0"/>
              <a:t>Great care should be taken in carrying the pyx. It is preferable that it be placed in a carrying case (burse), kept on your person or in a safe place. </a:t>
            </a:r>
          </a:p>
          <a:p>
            <a:pPr marL="0" indent="0">
              <a:buNone/>
            </a:pPr>
            <a:r>
              <a:rPr lang="en-US" sz="2000" dirty="0"/>
              <a:t>• Avoid stopping to chat in the parking lot or stopping at a store or other place before going to your destination. It is acceptable to smile or greet someone as you go. However, be mindful of the most sacred presence you carry and the mission to which you have been called at that moment.. Your reverence for the Blessed Sacrament is a public witness to others. Don’t worry about offending people; people will notice and understand.</a:t>
            </a:r>
          </a:p>
          <a:p>
            <a:pPr marL="0" indent="0">
              <a:buNone/>
            </a:pPr>
            <a:r>
              <a:rPr lang="en-US" sz="2000" dirty="0"/>
              <a:t> • If it is necessary to obtain the Blessed Sacrament from the Tabernacle, it is preferred to ask a Priest or Deacon to place the Host in a pyx.</a:t>
            </a:r>
          </a:p>
        </p:txBody>
      </p:sp>
      <p:sp>
        <p:nvSpPr>
          <p:cNvPr id="4" name="Title 1">
            <a:extLst>
              <a:ext uri="{FF2B5EF4-FFF2-40B4-BE49-F238E27FC236}">
                <a16:creationId xmlns:a16="http://schemas.microsoft.com/office/drawing/2014/main" id="{2804D027-7025-4D8B-86FE-45301874F275}"/>
              </a:ext>
            </a:extLst>
          </p:cNvPr>
          <p:cNvSpPr>
            <a:spLocks noGrp="1"/>
          </p:cNvSpPr>
          <p:nvPr>
            <p:ph type="title"/>
          </p:nvPr>
        </p:nvSpPr>
        <p:spPr>
          <a:xfrm>
            <a:off x="838200" y="365125"/>
            <a:ext cx="10515600" cy="1325563"/>
          </a:xfrm>
        </p:spPr>
        <p:txBody>
          <a:bodyPr>
            <a:normAutofit/>
          </a:bodyPr>
          <a:lstStyle/>
          <a:p>
            <a:pPr algn="ctr"/>
            <a:r>
              <a:rPr lang="en-US" sz="3600" dirty="0"/>
              <a:t>Service to the Sick and Homebound (</a:t>
            </a:r>
            <a:r>
              <a:rPr lang="en-US" sz="3600" dirty="0" err="1"/>
              <a:t>cont</a:t>
            </a:r>
            <a:r>
              <a:rPr lang="en-US" sz="3600" dirty="0"/>
              <a:t>) </a:t>
            </a:r>
          </a:p>
        </p:txBody>
      </p:sp>
    </p:spTree>
    <p:extLst>
      <p:ext uri="{BB962C8B-B14F-4D97-AF65-F5344CB8AC3E}">
        <p14:creationId xmlns:p14="http://schemas.microsoft.com/office/powerpoint/2010/main" val="3494252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D71FCB-6F12-4A7F-A449-F54631317740}"/>
              </a:ext>
            </a:extLst>
          </p:cNvPr>
          <p:cNvSpPr>
            <a:spLocks noGrp="1"/>
          </p:cNvSpPr>
          <p:nvPr>
            <p:ph idx="1"/>
          </p:nvPr>
        </p:nvSpPr>
        <p:spPr>
          <a:xfrm>
            <a:off x="452844" y="801188"/>
            <a:ext cx="11286309" cy="5259977"/>
          </a:xfrm>
        </p:spPr>
        <p:txBody>
          <a:bodyPr>
            <a:noAutofit/>
          </a:bodyPr>
          <a:lstStyle/>
          <a:p>
            <a:pPr marL="0" indent="0">
              <a:buNone/>
            </a:pPr>
            <a:r>
              <a:rPr lang="en-US" sz="1600" dirty="0"/>
              <a:t>• Ask the family or sick person to have some things ready for the visit: </a:t>
            </a:r>
          </a:p>
          <a:p>
            <a:pPr marL="0" indent="0">
              <a:buNone/>
            </a:pPr>
            <a:r>
              <a:rPr lang="en-US" sz="1600" dirty="0"/>
              <a:t>	1. A table prepared with a linen cloth to put the pyx on; </a:t>
            </a:r>
          </a:p>
          <a:p>
            <a:pPr marL="0" indent="0">
              <a:buNone/>
            </a:pPr>
            <a:r>
              <a:rPr lang="en-US" sz="1600" dirty="0"/>
              <a:t>	2. A candle(s) which will be lit; </a:t>
            </a:r>
          </a:p>
          <a:p>
            <a:pPr marL="0" indent="0">
              <a:buNone/>
            </a:pPr>
            <a:r>
              <a:rPr lang="en-US" sz="1600" dirty="0"/>
              <a:t>	3. A small crucifix would also be appropriate. </a:t>
            </a:r>
          </a:p>
          <a:p>
            <a:pPr marL="0" indent="0">
              <a:buNone/>
            </a:pPr>
            <a:r>
              <a:rPr lang="en-US" sz="1600" dirty="0"/>
              <a:t>	4. A cup of water (in case the communicant may have difficulty swallowing the host) </a:t>
            </a:r>
          </a:p>
          <a:p>
            <a:pPr marL="0" indent="0">
              <a:buNone/>
            </a:pPr>
            <a:r>
              <a:rPr lang="en-US" sz="1600" dirty="0"/>
              <a:t>In case these items are not available in the home when you visit, you might want to carry these things with you. If necessary, borrow a corporal from the parish so that you can put your pyx on it when you arrive. </a:t>
            </a:r>
          </a:p>
          <a:p>
            <a:pPr marL="0" indent="0">
              <a:buNone/>
            </a:pPr>
            <a:r>
              <a:rPr lang="en-US" sz="1600" dirty="0"/>
              <a:t>• Consider bringing a bulletin from the parish. </a:t>
            </a:r>
          </a:p>
          <a:p>
            <a:pPr marL="0" indent="0">
              <a:buNone/>
            </a:pPr>
            <a:r>
              <a:rPr lang="en-US" sz="1600" dirty="0"/>
              <a:t>• Be joyful and pleasant in greeting the sick person and other family members. Be sensitive and caring. Your pastoral concern and compassion is an important part of the healing ministry to which you have been called. </a:t>
            </a:r>
          </a:p>
          <a:p>
            <a:pPr marL="0" indent="0">
              <a:buNone/>
            </a:pPr>
            <a:r>
              <a:rPr lang="en-US" sz="1600" dirty="0"/>
              <a:t>• Generally, for a home visit, it would be appropriate to use the rite for “Communion in Ordinary Circumstances.” This includes: </a:t>
            </a:r>
          </a:p>
          <a:p>
            <a:pPr marL="0" indent="0">
              <a:buNone/>
            </a:pPr>
            <a:r>
              <a:rPr lang="en-US" sz="1600" dirty="0"/>
              <a:t>	1. The Introductory Rites </a:t>
            </a:r>
          </a:p>
          <a:p>
            <a:pPr marL="0" indent="0">
              <a:buNone/>
            </a:pPr>
            <a:r>
              <a:rPr lang="en-US" sz="1600" dirty="0"/>
              <a:t>	2. The Liturgy of the Word </a:t>
            </a:r>
          </a:p>
          <a:p>
            <a:pPr marL="0" indent="0">
              <a:buNone/>
            </a:pPr>
            <a:r>
              <a:rPr lang="en-US" sz="1600" dirty="0"/>
              <a:t>	3. The Liturgy of Communion </a:t>
            </a:r>
          </a:p>
          <a:p>
            <a:pPr marL="0" indent="0">
              <a:buNone/>
            </a:pPr>
            <a:r>
              <a:rPr lang="en-US" sz="1600" dirty="0"/>
              <a:t>	4. The Concluding Rite</a:t>
            </a:r>
          </a:p>
        </p:txBody>
      </p:sp>
      <p:sp>
        <p:nvSpPr>
          <p:cNvPr id="4" name="Title 1">
            <a:extLst>
              <a:ext uri="{FF2B5EF4-FFF2-40B4-BE49-F238E27FC236}">
                <a16:creationId xmlns:a16="http://schemas.microsoft.com/office/drawing/2014/main" id="{6B5B0B89-5486-4EA9-B754-2DCE827A8A4E}"/>
              </a:ext>
            </a:extLst>
          </p:cNvPr>
          <p:cNvSpPr txBox="1">
            <a:spLocks/>
          </p:cNvSpPr>
          <p:nvPr/>
        </p:nvSpPr>
        <p:spPr>
          <a:xfrm>
            <a:off x="754353" y="121920"/>
            <a:ext cx="10253281" cy="6792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Communion Service in a home</a:t>
            </a:r>
          </a:p>
        </p:txBody>
      </p:sp>
    </p:spTree>
    <p:extLst>
      <p:ext uri="{BB962C8B-B14F-4D97-AF65-F5344CB8AC3E}">
        <p14:creationId xmlns:p14="http://schemas.microsoft.com/office/powerpoint/2010/main" val="2549382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9AA9F-E488-4594-94A8-1BB3E4498232}"/>
              </a:ext>
            </a:extLst>
          </p:cNvPr>
          <p:cNvSpPr>
            <a:spLocks noGrp="1"/>
          </p:cNvSpPr>
          <p:nvPr>
            <p:ph idx="1"/>
          </p:nvPr>
        </p:nvSpPr>
        <p:spPr>
          <a:xfrm>
            <a:off x="429664" y="850983"/>
            <a:ext cx="11213696" cy="4983759"/>
          </a:xfrm>
        </p:spPr>
        <p:txBody>
          <a:bodyPr>
            <a:noAutofit/>
          </a:bodyPr>
          <a:lstStyle/>
          <a:p>
            <a:pPr marL="0" indent="0">
              <a:buNone/>
            </a:pPr>
            <a:r>
              <a:rPr lang="en-US" sz="1400" dirty="0"/>
              <a:t>• Invite family members or friends present to take part in the rites. Ask if someone might be interested in doing one of the readings or reading the intercessions. Readings can be chosen from those selections in the booklet. If it is a Sunday, make use of the reading(s) of the day. </a:t>
            </a:r>
          </a:p>
          <a:p>
            <a:pPr marL="0" indent="0">
              <a:buNone/>
            </a:pPr>
            <a:r>
              <a:rPr lang="en-US" sz="1400" dirty="0"/>
              <a:t>• After the Gospel reading, you may want to provide a brief explanation of the reading. If you were dismissed from Mass, perhaps you might include some thoughts from the homily that you heard. Remember that the Word of God is an important source of nourishment for all of us and particularly for those who are ill and separated from the community. </a:t>
            </a:r>
          </a:p>
          <a:p>
            <a:pPr marL="0" indent="0">
              <a:buNone/>
            </a:pPr>
            <a:r>
              <a:rPr lang="en-US" sz="1400" dirty="0"/>
              <a:t>• The General Intercessions are an important opportunity to pray for the sick person and all who are ill. The minister can also provide other appropriate prayers and might also invite those present to offer their own intentions. </a:t>
            </a:r>
          </a:p>
          <a:p>
            <a:pPr marL="0" indent="0">
              <a:buNone/>
            </a:pPr>
            <a:r>
              <a:rPr lang="en-US" sz="1400" dirty="0"/>
              <a:t>• For Communion, it is important for the minister to show the host to those present using the appropriate words provided in the rite, “Behold the Lamb of God…” It is helpful for the minister to say the response with the sick person (“Lord I am not worthy…”) since they may have difficulty remembering. (Use responses from Third Edition of the Roman Missal 2011) </a:t>
            </a:r>
          </a:p>
          <a:p>
            <a:pPr marL="0" indent="0">
              <a:buNone/>
            </a:pPr>
            <a:r>
              <a:rPr lang="en-US" sz="1400" dirty="0"/>
              <a:t>• Administer Communion to the sick person and any others present who are to receive. Be mindful of the sick person’s condition. Sometimes they might only be able to receive a small piece of the host and you may need to break it. Also, it might be helpful to have a cup of water handy in case they need to take a drink after receiving to help them consume the host. </a:t>
            </a:r>
          </a:p>
          <a:p>
            <a:pPr marL="0" indent="0">
              <a:buNone/>
            </a:pPr>
            <a:r>
              <a:rPr lang="en-US" sz="1400" dirty="0"/>
              <a:t>• Allow some quiet time after the person has received Communion for prayer. This also provides the minister with an opportunity to pray for the sick person. </a:t>
            </a:r>
          </a:p>
          <a:p>
            <a:pPr marL="0" indent="0">
              <a:buNone/>
            </a:pPr>
            <a:r>
              <a:rPr lang="en-US" sz="1400" dirty="0"/>
              <a:t>• After the concluding prayer, spend some time chatting or talking to the person you are visiting. Perhaps bring a bulletin from church to give them and keep them current on what is happening in the parish. The pastoral concern and interest you show will be most welcomed by the sick person and family members. They still want to feel connected to the community even though they are absent. </a:t>
            </a:r>
          </a:p>
          <a:p>
            <a:pPr marL="0" indent="0">
              <a:buNone/>
            </a:pPr>
            <a:r>
              <a:rPr lang="en-US" sz="1400" dirty="0"/>
              <a:t>• Be ready to listen. Beyond the Eucharist which they have received, this may be the greatest gift you can give them.</a:t>
            </a:r>
          </a:p>
        </p:txBody>
      </p:sp>
      <p:sp>
        <p:nvSpPr>
          <p:cNvPr id="6" name="Title 1">
            <a:extLst>
              <a:ext uri="{FF2B5EF4-FFF2-40B4-BE49-F238E27FC236}">
                <a16:creationId xmlns:a16="http://schemas.microsoft.com/office/drawing/2014/main" id="{724BF701-08AF-456D-81DD-8DBAE8C12A64}"/>
              </a:ext>
            </a:extLst>
          </p:cNvPr>
          <p:cNvSpPr>
            <a:spLocks noGrp="1"/>
          </p:cNvSpPr>
          <p:nvPr>
            <p:ph type="title"/>
          </p:nvPr>
        </p:nvSpPr>
        <p:spPr>
          <a:xfrm>
            <a:off x="754353" y="121920"/>
            <a:ext cx="10427453" cy="627017"/>
          </a:xfrm>
        </p:spPr>
        <p:txBody>
          <a:bodyPr>
            <a:normAutofit fontScale="90000"/>
          </a:bodyPr>
          <a:lstStyle/>
          <a:p>
            <a:pPr algn="ctr"/>
            <a:r>
              <a:rPr lang="en-US" sz="4000" dirty="0"/>
              <a:t>Communion Service in a home</a:t>
            </a:r>
          </a:p>
        </p:txBody>
      </p:sp>
    </p:spTree>
    <p:extLst>
      <p:ext uri="{BB962C8B-B14F-4D97-AF65-F5344CB8AC3E}">
        <p14:creationId xmlns:p14="http://schemas.microsoft.com/office/powerpoint/2010/main" val="4153198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2B5FF7-4EFC-4E20-BCEE-554309FF49FA}"/>
              </a:ext>
            </a:extLst>
          </p:cNvPr>
          <p:cNvSpPr>
            <a:spLocks noGrp="1"/>
          </p:cNvSpPr>
          <p:nvPr>
            <p:ph idx="1"/>
          </p:nvPr>
        </p:nvSpPr>
        <p:spPr>
          <a:xfrm>
            <a:off x="920137" y="1719663"/>
            <a:ext cx="10351725" cy="4287073"/>
          </a:xfrm>
        </p:spPr>
        <p:txBody>
          <a:bodyPr>
            <a:normAutofit/>
          </a:bodyPr>
          <a:lstStyle/>
          <a:p>
            <a:pPr marL="0" indent="0">
              <a:buNone/>
            </a:pPr>
            <a:r>
              <a:rPr lang="en-US" sz="1800" dirty="0"/>
              <a:t>• If you should have hosts remaining after you have made your rounds, you should bring them back to the church immediately so that they can be returned to the tabernacle. Notify the priest or deacon that you have hosts to be returned to the tabernacle. In some parishes, the Extraordinary Ministers are permitted to take and return hosts to the tabernacle. Follow the instructions of the parish. Please note: the hosts should never just be left alone in the sacristy or other place. You should always stay with the Blessed Sacrament until the hosts can be properly reposed. </a:t>
            </a:r>
          </a:p>
          <a:p>
            <a:pPr marL="0" indent="0">
              <a:buNone/>
            </a:pPr>
            <a:r>
              <a:rPr lang="en-US" sz="1800" dirty="0"/>
              <a:t>• If it is not possible to return the hosts to the tabernacle, remaining hosts may be consumed but may never be reserved in the home. </a:t>
            </a:r>
          </a:p>
          <a:p>
            <a:pPr marL="0" indent="0">
              <a:buNone/>
            </a:pPr>
            <a:r>
              <a:rPr lang="en-US" sz="1800" dirty="0"/>
              <a:t>• Once the pyx is empty, it should be purified. If there is no priest or deacon available to purify the pyx when you return, use good judgment and, if necessary, purify the pyx yourself. If you are using your own personal pyx, it should also be purified after each time you use it.</a:t>
            </a:r>
          </a:p>
        </p:txBody>
      </p:sp>
      <p:sp>
        <p:nvSpPr>
          <p:cNvPr id="6" name="Title 5">
            <a:extLst>
              <a:ext uri="{FF2B5EF4-FFF2-40B4-BE49-F238E27FC236}">
                <a16:creationId xmlns:a16="http://schemas.microsoft.com/office/drawing/2014/main" id="{76342398-9FA6-4C86-BBDC-BB172DD13F09}"/>
              </a:ext>
            </a:extLst>
          </p:cNvPr>
          <p:cNvSpPr>
            <a:spLocks noGrp="1"/>
          </p:cNvSpPr>
          <p:nvPr>
            <p:ph type="title"/>
          </p:nvPr>
        </p:nvSpPr>
        <p:spPr>
          <a:xfrm>
            <a:off x="838200" y="74061"/>
            <a:ext cx="10515600" cy="1325563"/>
          </a:xfrm>
        </p:spPr>
        <p:txBody>
          <a:bodyPr>
            <a:normAutofit/>
          </a:bodyPr>
          <a:lstStyle/>
          <a:p>
            <a:pPr algn="ctr"/>
            <a:r>
              <a:rPr lang="en-US" sz="3600" dirty="0"/>
              <a:t>Communion Service – returning hosts</a:t>
            </a:r>
          </a:p>
        </p:txBody>
      </p:sp>
    </p:spTree>
    <p:extLst>
      <p:ext uri="{BB962C8B-B14F-4D97-AF65-F5344CB8AC3E}">
        <p14:creationId xmlns:p14="http://schemas.microsoft.com/office/powerpoint/2010/main" val="4269113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1E8E-7284-4640-9C1A-0DA92B8C9170}"/>
              </a:ext>
            </a:extLst>
          </p:cNvPr>
          <p:cNvSpPr>
            <a:spLocks noGrp="1"/>
          </p:cNvSpPr>
          <p:nvPr>
            <p:ph type="title"/>
          </p:nvPr>
        </p:nvSpPr>
        <p:spPr/>
        <p:txBody>
          <a:bodyPr/>
          <a:lstStyle/>
          <a:p>
            <a:pPr algn="ctr"/>
            <a:r>
              <a:rPr lang="en-US" dirty="0"/>
              <a:t>Practical Maters</a:t>
            </a:r>
          </a:p>
        </p:txBody>
      </p:sp>
      <p:sp>
        <p:nvSpPr>
          <p:cNvPr id="3" name="Content Placeholder 2">
            <a:extLst>
              <a:ext uri="{FF2B5EF4-FFF2-40B4-BE49-F238E27FC236}">
                <a16:creationId xmlns:a16="http://schemas.microsoft.com/office/drawing/2014/main" id="{CC02A676-DB28-41AD-B3A6-D8A2D6857D4C}"/>
              </a:ext>
            </a:extLst>
          </p:cNvPr>
          <p:cNvSpPr>
            <a:spLocks noGrp="1"/>
          </p:cNvSpPr>
          <p:nvPr>
            <p:ph idx="1"/>
          </p:nvPr>
        </p:nvSpPr>
        <p:spPr/>
        <p:txBody>
          <a:bodyPr/>
          <a:lstStyle/>
          <a:p>
            <a:r>
              <a:rPr lang="en-US" dirty="0"/>
              <a:t>Interview form for new Eucharistic Ministers</a:t>
            </a:r>
          </a:p>
          <a:p>
            <a:r>
              <a:rPr lang="en-US" dirty="0"/>
              <a:t>Review the names of Eucharistic Ministers with the Pastor to ensure that he is in agreement.</a:t>
            </a:r>
          </a:p>
          <a:p>
            <a:r>
              <a:rPr lang="en-US" dirty="0"/>
              <a:t>Submit names and dates to ….  for certificates</a:t>
            </a:r>
          </a:p>
          <a:p>
            <a:r>
              <a:rPr lang="en-US" dirty="0"/>
              <a:t>Renewal should take place every 3 years.</a:t>
            </a:r>
          </a:p>
        </p:txBody>
      </p:sp>
    </p:spTree>
    <p:extLst>
      <p:ext uri="{BB962C8B-B14F-4D97-AF65-F5344CB8AC3E}">
        <p14:creationId xmlns:p14="http://schemas.microsoft.com/office/powerpoint/2010/main" val="1895609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1EFFE1-6BDF-4B27-82DB-2357733F65B4}"/>
              </a:ext>
            </a:extLst>
          </p:cNvPr>
          <p:cNvSpPr>
            <a:spLocks noGrp="1"/>
          </p:cNvSpPr>
          <p:nvPr>
            <p:ph idx="1"/>
          </p:nvPr>
        </p:nvSpPr>
        <p:spPr>
          <a:xfrm>
            <a:off x="1075198" y="236249"/>
            <a:ext cx="10054355" cy="4074494"/>
          </a:xfrm>
        </p:spPr>
        <p:txBody>
          <a:bodyPr>
            <a:noAutofit/>
          </a:bodyPr>
          <a:lstStyle/>
          <a:p>
            <a:pPr marL="0" indent="0">
              <a:buNone/>
            </a:pPr>
            <a:r>
              <a:rPr lang="en-US" sz="1200" b="1" dirty="0"/>
              <a:t>Appendix 2 – Extraordinary Minister Interview Form</a:t>
            </a:r>
            <a:endParaRPr lang="en-US" sz="1200" dirty="0"/>
          </a:p>
          <a:p>
            <a:pPr marL="0" indent="0">
              <a:buNone/>
            </a:pPr>
            <a:r>
              <a:rPr lang="en-US" sz="1200" dirty="0"/>
              <a:t> This form is provided as a sample to assist parishes in interviewing candidates to become Extraordinary Ministers of Holy Communion </a:t>
            </a:r>
          </a:p>
          <a:p>
            <a:pPr marL="0" indent="0">
              <a:buNone/>
            </a:pPr>
            <a:r>
              <a:rPr lang="en-US" sz="1200" dirty="0"/>
              <a:t>Name		_____________________________________________</a:t>
            </a:r>
          </a:p>
          <a:p>
            <a:pPr marL="0" indent="0">
              <a:buNone/>
            </a:pPr>
            <a:r>
              <a:rPr lang="en-US" sz="1200" dirty="0"/>
              <a:t>Address		_____________________________________________</a:t>
            </a:r>
          </a:p>
          <a:p>
            <a:pPr marL="0" indent="0">
              <a:buNone/>
            </a:pPr>
            <a:r>
              <a:rPr lang="en-US" sz="1200" dirty="0"/>
              <a:t> Phone		_____________________________________  	Cell / Home / Work</a:t>
            </a:r>
          </a:p>
          <a:p>
            <a:pPr marL="0" indent="0">
              <a:buNone/>
            </a:pPr>
            <a:r>
              <a:rPr lang="en-US" sz="1200" dirty="0"/>
              <a:t> E-mail 		_________________________________________</a:t>
            </a:r>
          </a:p>
          <a:p>
            <a:pPr marL="0" indent="0">
              <a:buNone/>
            </a:pPr>
            <a:r>
              <a:rPr lang="en-US" sz="1200" dirty="0"/>
              <a:t> Are you 18 </a:t>
            </a:r>
            <a:r>
              <a:rPr lang="en-US" sz="1200" dirty="0" err="1"/>
              <a:t>yrs</a:t>
            </a:r>
            <a:r>
              <a:rPr lang="en-US" sz="1200" dirty="0"/>
              <a:t> or older?	Y / N			If under 18, what is your age?   _______</a:t>
            </a:r>
          </a:p>
          <a:p>
            <a:pPr marL="0" indent="0">
              <a:buNone/>
            </a:pPr>
            <a:r>
              <a:rPr lang="en-US" sz="1200" dirty="0"/>
              <a:t> Which Sacraments have you received (circle)</a:t>
            </a:r>
          </a:p>
          <a:p>
            <a:pPr marL="0" indent="0">
              <a:buNone/>
            </a:pPr>
            <a:r>
              <a:rPr lang="en-US" sz="1200" dirty="0"/>
              <a:t>	Baptism					Yes			No</a:t>
            </a:r>
          </a:p>
          <a:p>
            <a:pPr marL="0" indent="0">
              <a:buNone/>
            </a:pPr>
            <a:r>
              <a:rPr lang="en-US" sz="1200" dirty="0"/>
              <a:t>	First Penance / Reconciliation		Yes			No</a:t>
            </a:r>
          </a:p>
          <a:p>
            <a:pPr marL="0" indent="0">
              <a:buNone/>
            </a:pPr>
            <a:r>
              <a:rPr lang="en-US" sz="1200" dirty="0"/>
              <a:t>	First Communion				Yes			No</a:t>
            </a:r>
          </a:p>
          <a:p>
            <a:pPr marL="0" indent="0">
              <a:buNone/>
            </a:pPr>
            <a:r>
              <a:rPr lang="en-US" sz="1200" dirty="0"/>
              <a:t>	Confirmation				Yes			No</a:t>
            </a:r>
          </a:p>
          <a:p>
            <a:pPr marL="0" indent="0">
              <a:buNone/>
            </a:pPr>
            <a:r>
              <a:rPr lang="en-US" sz="1200" dirty="0"/>
              <a:t> Marital Status</a:t>
            </a:r>
          </a:p>
          <a:p>
            <a:pPr marL="0" indent="0">
              <a:buNone/>
            </a:pPr>
            <a:r>
              <a:rPr lang="en-US" sz="1200" dirty="0"/>
              <a:t>	Single ____			Engaged ____			Married ____</a:t>
            </a:r>
          </a:p>
          <a:p>
            <a:pPr marL="0" indent="0">
              <a:buNone/>
            </a:pPr>
            <a:r>
              <a:rPr lang="en-US" sz="1200" dirty="0"/>
              <a:t>	Separated ____		Widowed ____		Divorced ____</a:t>
            </a:r>
          </a:p>
          <a:p>
            <a:pPr marL="0" indent="0">
              <a:buNone/>
            </a:pPr>
            <a:r>
              <a:rPr lang="en-US" sz="1200" dirty="0"/>
              <a:t>If married or engaged, is this or will this be your first marriage?  __________</a:t>
            </a:r>
          </a:p>
          <a:p>
            <a:pPr marL="0" indent="0">
              <a:buNone/>
            </a:pPr>
            <a:r>
              <a:rPr lang="en-US" sz="1200" dirty="0"/>
              <a:t>If married or engaged, will this be your first spouse / fiancée’s first marriage? ________</a:t>
            </a:r>
          </a:p>
          <a:p>
            <a:pPr marL="0" indent="0">
              <a:buNone/>
            </a:pPr>
            <a:r>
              <a:rPr lang="en-US" sz="1200" dirty="0"/>
              <a:t>If married or engaged, were you or will you be married by a Catholic bishop, priest, or deacon in a Catholic Church?  _________________</a:t>
            </a:r>
          </a:p>
          <a:p>
            <a:pPr marL="0" indent="0">
              <a:buNone/>
            </a:pPr>
            <a:r>
              <a:rPr lang="en-US" sz="1200" dirty="0"/>
              <a:t> </a:t>
            </a:r>
          </a:p>
        </p:txBody>
      </p:sp>
    </p:spTree>
    <p:extLst>
      <p:ext uri="{BB962C8B-B14F-4D97-AF65-F5344CB8AC3E}">
        <p14:creationId xmlns:p14="http://schemas.microsoft.com/office/powerpoint/2010/main" val="3934343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0824-F741-41F9-9114-90A649E50DC5}"/>
              </a:ext>
            </a:extLst>
          </p:cNvPr>
          <p:cNvSpPr>
            <a:spLocks noGrp="1"/>
          </p:cNvSpPr>
          <p:nvPr>
            <p:ph type="title"/>
          </p:nvPr>
        </p:nvSpPr>
        <p:spPr/>
        <p:txBody>
          <a:bodyPr>
            <a:normAutofit/>
          </a:bodyPr>
          <a:lstStyle/>
          <a:p>
            <a:pPr algn="ctr"/>
            <a:r>
              <a:rPr lang="en-US" sz="3600" dirty="0"/>
              <a:t>Prayer after one receives the Eucharist</a:t>
            </a:r>
          </a:p>
        </p:txBody>
      </p:sp>
      <p:pic>
        <p:nvPicPr>
          <p:cNvPr id="2050" name="Picture 2">
            <a:extLst>
              <a:ext uri="{FF2B5EF4-FFF2-40B4-BE49-F238E27FC236}">
                <a16:creationId xmlns:a16="http://schemas.microsoft.com/office/drawing/2014/main" id="{45C2D1FD-1EDF-4DAE-B4FD-517437183F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8601" y="1491178"/>
            <a:ext cx="3354797" cy="444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70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6050AC-7C7E-4B3A-8C68-D1F387C2BAF2}"/>
              </a:ext>
            </a:extLst>
          </p:cNvPr>
          <p:cNvSpPr>
            <a:spLocks noGrp="1"/>
          </p:cNvSpPr>
          <p:nvPr>
            <p:ph idx="1"/>
          </p:nvPr>
        </p:nvSpPr>
        <p:spPr>
          <a:xfrm>
            <a:off x="8328224" y="2456022"/>
            <a:ext cx="3952103" cy="1325563"/>
          </a:xfrm>
        </p:spPr>
        <p:txBody>
          <a:bodyPr>
            <a:normAutofit/>
          </a:bodyPr>
          <a:lstStyle/>
          <a:p>
            <a:pPr marL="0" indent="0">
              <a:buNone/>
            </a:pPr>
            <a:endParaRPr lang="en-US" sz="1400" b="1" dirty="0">
              <a:solidFill>
                <a:schemeClr val="tx1"/>
              </a:solidFill>
              <a:hlinkClick r:id="" action="ppaction://noaction"/>
            </a:endParaRPr>
          </a:p>
          <a:p>
            <a:pPr marL="0" indent="0">
              <a:buNone/>
            </a:pPr>
            <a:endParaRPr lang="en-US" sz="1400" b="1" dirty="0">
              <a:solidFill>
                <a:schemeClr val="tx1"/>
              </a:solidFill>
              <a:hlinkClick r:id="" action="ppaction://noaction"/>
            </a:endParaRPr>
          </a:p>
          <a:p>
            <a:pPr marL="0" indent="0">
              <a:buNone/>
            </a:pPr>
            <a:r>
              <a:rPr lang="en-US" sz="1400" dirty="0">
                <a:hlinkClick r:id="rId2"/>
              </a:rPr>
              <a:t>The Mass “Behind the Veil</a:t>
            </a:r>
            <a:r>
              <a:rPr lang="en-US" sz="1400" dirty="0">
                <a:hlinkClick r:id="" action="ppaction://noaction"/>
              </a:rPr>
              <a:t>”</a:t>
            </a:r>
          </a:p>
          <a:p>
            <a:endParaRPr lang="en-US" sz="1400" dirty="0">
              <a:hlinkClick r:id="" action="ppaction://noaction"/>
            </a:endParaRPr>
          </a:p>
          <a:p>
            <a:pPr marL="0" indent="0">
              <a:buNone/>
            </a:pPr>
            <a:endParaRPr lang="en-US" sz="1400" dirty="0"/>
          </a:p>
          <a:p>
            <a:endParaRPr lang="en-US" sz="1400" dirty="0"/>
          </a:p>
        </p:txBody>
      </p:sp>
      <p:pic>
        <p:nvPicPr>
          <p:cNvPr id="7" name="Picture 6">
            <a:extLst>
              <a:ext uri="{FF2B5EF4-FFF2-40B4-BE49-F238E27FC236}">
                <a16:creationId xmlns:a16="http://schemas.microsoft.com/office/drawing/2014/main" id="{101AF46D-0B5E-4C83-A182-4C5626E02172}"/>
              </a:ext>
            </a:extLst>
          </p:cNvPr>
          <p:cNvPicPr>
            <a:picLocks noChangeAspect="1"/>
          </p:cNvPicPr>
          <p:nvPr/>
        </p:nvPicPr>
        <p:blipFill>
          <a:blip r:embed="rId3"/>
          <a:stretch>
            <a:fillRect/>
          </a:stretch>
        </p:blipFill>
        <p:spPr>
          <a:xfrm>
            <a:off x="838200" y="365125"/>
            <a:ext cx="7490024" cy="5642483"/>
          </a:xfrm>
          <a:prstGeom prst="rect">
            <a:avLst/>
          </a:prstGeom>
        </p:spPr>
      </p:pic>
    </p:spTree>
    <p:extLst>
      <p:ext uri="{BB962C8B-B14F-4D97-AF65-F5344CB8AC3E}">
        <p14:creationId xmlns:p14="http://schemas.microsoft.com/office/powerpoint/2010/main" val="86315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5A21-B88C-4F9D-9F5F-29B7EE68E879}"/>
              </a:ext>
            </a:extLst>
          </p:cNvPr>
          <p:cNvSpPr>
            <a:spLocks noGrp="1"/>
          </p:cNvSpPr>
          <p:nvPr>
            <p:ph type="title"/>
          </p:nvPr>
        </p:nvSpPr>
        <p:spPr>
          <a:xfrm>
            <a:off x="838200" y="164826"/>
            <a:ext cx="10515600" cy="1325563"/>
          </a:xfrm>
        </p:spPr>
        <p:txBody>
          <a:bodyPr>
            <a:normAutofit fontScale="90000"/>
          </a:bodyPr>
          <a:lstStyle/>
          <a:p>
            <a:pPr algn="ctr"/>
            <a:r>
              <a:rPr lang="en-US" sz="3600" dirty="0"/>
              <a:t>The Gospel of John directs us to the Real Presence</a:t>
            </a:r>
            <a:br>
              <a:rPr lang="en-US" sz="3600" dirty="0"/>
            </a:br>
            <a:br>
              <a:rPr lang="en-US" sz="3600" dirty="0"/>
            </a:br>
            <a:r>
              <a:rPr lang="en-US" sz="2400" dirty="0"/>
              <a:t>John 6: 48-59</a:t>
            </a:r>
          </a:p>
        </p:txBody>
      </p:sp>
      <p:sp>
        <p:nvSpPr>
          <p:cNvPr id="3" name="Content Placeholder 2">
            <a:extLst>
              <a:ext uri="{FF2B5EF4-FFF2-40B4-BE49-F238E27FC236}">
                <a16:creationId xmlns:a16="http://schemas.microsoft.com/office/drawing/2014/main" id="{AC4C26C6-E840-4436-B58E-70D8FE730FD5}"/>
              </a:ext>
            </a:extLst>
          </p:cNvPr>
          <p:cNvSpPr>
            <a:spLocks noGrp="1"/>
          </p:cNvSpPr>
          <p:nvPr>
            <p:ph idx="1"/>
          </p:nvPr>
        </p:nvSpPr>
        <p:spPr>
          <a:xfrm>
            <a:off x="838200" y="1391596"/>
            <a:ext cx="10666412" cy="4632838"/>
          </a:xfrm>
        </p:spPr>
        <p:txBody>
          <a:bodyPr>
            <a:normAutofit/>
          </a:bodyPr>
          <a:lstStyle/>
          <a:p>
            <a:pPr marL="0" indent="0">
              <a:buNone/>
            </a:pPr>
            <a:r>
              <a:rPr lang="en-US" sz="1800" b="1" dirty="0"/>
              <a:t>48 </a:t>
            </a:r>
            <a:r>
              <a:rPr lang="en-US" sz="1800" dirty="0"/>
              <a:t>I am the bread of life. </a:t>
            </a:r>
            <a:r>
              <a:rPr lang="en-US" sz="1800" b="1" dirty="0"/>
              <a:t>49 </a:t>
            </a:r>
            <a:r>
              <a:rPr lang="en-US" sz="1800" dirty="0"/>
              <a:t>Your ancestors ate the manna in the desert, but they died; </a:t>
            </a:r>
            <a:r>
              <a:rPr lang="en-US" sz="1800" b="1" dirty="0"/>
              <a:t>50 </a:t>
            </a:r>
            <a:r>
              <a:rPr lang="en-US" sz="1800" dirty="0"/>
              <a:t>this is the bread that comes down from heaven so that one may eat it and not die. </a:t>
            </a:r>
            <a:r>
              <a:rPr lang="en-US" sz="1800" b="1" dirty="0"/>
              <a:t>51 </a:t>
            </a:r>
            <a:r>
              <a:rPr lang="en-US" sz="1800" dirty="0"/>
              <a:t>I am the living bread that came down from heaven; whoever eats this bread will live forever; and the bread that I will give is my flesh for the life of the world.”</a:t>
            </a:r>
            <a:r>
              <a:rPr lang="en-US" sz="1800" b="1" baseline="30000" dirty="0"/>
              <a:t> </a:t>
            </a:r>
            <a:r>
              <a:rPr lang="en-US" sz="1800" b="1" dirty="0"/>
              <a:t>52 </a:t>
            </a:r>
            <a:r>
              <a:rPr lang="en-US" sz="1800" dirty="0"/>
              <a:t>The Jews quarreled among themselves, saying, “How can this man give us [his] flesh to eat?” </a:t>
            </a:r>
          </a:p>
          <a:p>
            <a:pPr marL="0" indent="0">
              <a:buNone/>
            </a:pPr>
            <a:r>
              <a:rPr lang="en-US" sz="1800" b="1" dirty="0"/>
              <a:t>53 Jesus said to them, “Amen, amen, I say to you, unless you eat the flesh of the Son of Man and drink his blood, you do not have life within you. </a:t>
            </a:r>
          </a:p>
          <a:p>
            <a:pPr marL="0" indent="0">
              <a:buNone/>
            </a:pPr>
            <a:r>
              <a:rPr lang="en-US" sz="1800" b="1" dirty="0"/>
              <a:t>54 Whoever eats</a:t>
            </a:r>
            <a:r>
              <a:rPr lang="en-US" sz="1800" b="1" baseline="30000" dirty="0">
                <a:hlinkClick r:id="rId2"/>
              </a:rPr>
              <a:t>*</a:t>
            </a:r>
            <a:r>
              <a:rPr lang="en-US" sz="1800" b="1" dirty="0"/>
              <a:t> my flesh and drinks my blood has eternal life, and I will raise him on the last day. </a:t>
            </a:r>
          </a:p>
          <a:p>
            <a:pPr marL="0" indent="0">
              <a:buNone/>
            </a:pPr>
            <a:r>
              <a:rPr lang="en-US" sz="1800" b="1" dirty="0"/>
              <a:t>55 For my flesh is true food, and my blood is true drink. </a:t>
            </a:r>
          </a:p>
          <a:p>
            <a:pPr marL="0" indent="0">
              <a:buNone/>
            </a:pPr>
            <a:r>
              <a:rPr lang="en-US" sz="1800" b="1" dirty="0"/>
              <a:t>56 Whoever eats my flesh and drinks my blood remains in me and I in him. </a:t>
            </a:r>
          </a:p>
          <a:p>
            <a:pPr marL="0" indent="0">
              <a:buNone/>
            </a:pPr>
            <a:r>
              <a:rPr lang="en-US" sz="1800" b="1" dirty="0"/>
              <a:t>57 </a:t>
            </a:r>
            <a:r>
              <a:rPr lang="en-US" sz="1800" dirty="0"/>
              <a:t>Just as the living Father sent me and I have life because of the Father, so also the one who feeds on me will have life because of me. </a:t>
            </a:r>
            <a:r>
              <a:rPr lang="en-US" sz="1800" b="1" dirty="0"/>
              <a:t>58</a:t>
            </a:r>
            <a:r>
              <a:rPr lang="en-US" sz="1800" dirty="0"/>
              <a:t>This is the bread that came down from heaven. Unlike your ancestors who ate and still died, whoever eats this bread will live forever.” </a:t>
            </a:r>
            <a:r>
              <a:rPr lang="en-US" sz="1800" b="1" dirty="0"/>
              <a:t>59</a:t>
            </a:r>
            <a:r>
              <a:rPr lang="en-US" sz="1800" dirty="0"/>
              <a:t>These things he said while teaching in the synagogue in Capernaum. </a:t>
            </a:r>
          </a:p>
          <a:p>
            <a:pPr marL="0" indent="0">
              <a:buNone/>
            </a:pPr>
            <a:endParaRPr lang="en-US" sz="1800" dirty="0"/>
          </a:p>
        </p:txBody>
      </p:sp>
    </p:spTree>
    <p:extLst>
      <p:ext uri="{BB962C8B-B14F-4D97-AF65-F5344CB8AC3E}">
        <p14:creationId xmlns:p14="http://schemas.microsoft.com/office/powerpoint/2010/main" val="84975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7BD2-AD72-4A26-868D-59D17226B9D2}"/>
              </a:ext>
            </a:extLst>
          </p:cNvPr>
          <p:cNvSpPr>
            <a:spLocks noGrp="1"/>
          </p:cNvSpPr>
          <p:nvPr>
            <p:ph type="title"/>
          </p:nvPr>
        </p:nvSpPr>
        <p:spPr/>
        <p:txBody>
          <a:bodyPr>
            <a:normAutofit/>
          </a:bodyPr>
          <a:lstStyle/>
          <a:p>
            <a:pPr algn="ctr"/>
            <a:r>
              <a:rPr lang="en-US" sz="3600" dirty="0"/>
              <a:t>The Words of Eternal Life</a:t>
            </a:r>
          </a:p>
        </p:txBody>
      </p:sp>
      <p:sp>
        <p:nvSpPr>
          <p:cNvPr id="3" name="Content Placeholder 2">
            <a:extLst>
              <a:ext uri="{FF2B5EF4-FFF2-40B4-BE49-F238E27FC236}">
                <a16:creationId xmlns:a16="http://schemas.microsoft.com/office/drawing/2014/main" id="{61B84F74-C07A-4EFA-AD2A-84FDF17E354C}"/>
              </a:ext>
            </a:extLst>
          </p:cNvPr>
          <p:cNvSpPr>
            <a:spLocks noGrp="1"/>
          </p:cNvSpPr>
          <p:nvPr>
            <p:ph idx="1"/>
          </p:nvPr>
        </p:nvSpPr>
        <p:spPr>
          <a:xfrm>
            <a:off x="838200" y="1529534"/>
            <a:ext cx="10515600" cy="4351338"/>
          </a:xfrm>
        </p:spPr>
        <p:txBody>
          <a:bodyPr>
            <a:normAutofit/>
          </a:bodyPr>
          <a:lstStyle/>
          <a:p>
            <a:r>
              <a:rPr lang="en-US" sz="1800" b="1" dirty="0"/>
              <a:t>60 </a:t>
            </a:r>
            <a:r>
              <a:rPr lang="en-US" sz="1800" dirty="0"/>
              <a:t>Then many of his disciples who were listening said</a:t>
            </a:r>
            <a:r>
              <a:rPr lang="en-US" sz="1800" b="1" dirty="0"/>
              <a:t>, “This saying is hard; who can accept it?” 61 </a:t>
            </a:r>
            <a:r>
              <a:rPr lang="en-US" sz="1800" dirty="0"/>
              <a:t>Since Jesus knew that his disciples were murmuring about this, he said to them, “Does this shock you? </a:t>
            </a:r>
            <a:r>
              <a:rPr lang="en-US" sz="1800" b="1" dirty="0"/>
              <a:t>62 </a:t>
            </a:r>
            <a:r>
              <a:rPr lang="en-US" sz="1800" dirty="0"/>
              <a:t>What if you were to see the Son of Man ascending to where he was before?</a:t>
            </a:r>
            <a:r>
              <a:rPr lang="en-US" sz="1800" b="1" baseline="30000" dirty="0"/>
              <a:t> </a:t>
            </a:r>
            <a:r>
              <a:rPr lang="en-US" sz="1800" b="1" dirty="0"/>
              <a:t>63 </a:t>
            </a:r>
            <a:r>
              <a:rPr lang="en-US" sz="1800" dirty="0"/>
              <a:t>It is the spirit that gives life, while the flesh</a:t>
            </a:r>
            <a:r>
              <a:rPr lang="en-US" sz="1800" b="1" baseline="30000" dirty="0">
                <a:hlinkClick r:id="rId2"/>
              </a:rPr>
              <a:t>*</a:t>
            </a:r>
            <a:r>
              <a:rPr lang="en-US" sz="1800" dirty="0"/>
              <a:t> is of no avail. The words I have spoken to you are spirit and life. </a:t>
            </a:r>
            <a:r>
              <a:rPr lang="en-US" sz="1800" b="1" dirty="0"/>
              <a:t>64 </a:t>
            </a:r>
            <a:r>
              <a:rPr lang="en-US" sz="1800" dirty="0"/>
              <a:t>But there are some of you who do not believe.” Jesus knew from the beginning the ones who would not believe and the one who would betray him.</a:t>
            </a:r>
            <a:r>
              <a:rPr lang="en-US" sz="1800" b="1" baseline="30000" dirty="0"/>
              <a:t> </a:t>
            </a:r>
            <a:r>
              <a:rPr lang="en-US" sz="1800" b="1" dirty="0"/>
              <a:t>65 </a:t>
            </a:r>
            <a:r>
              <a:rPr lang="en-US" sz="1800" dirty="0"/>
              <a:t>And he said, “For this reason I have told you that no one can come to me unless it is granted him by my Father.” </a:t>
            </a:r>
          </a:p>
          <a:p>
            <a:r>
              <a:rPr lang="en-US" sz="1800" b="1" dirty="0"/>
              <a:t>66 </a:t>
            </a:r>
            <a:r>
              <a:rPr lang="en-US" sz="1800" dirty="0"/>
              <a:t>As a result of this, many [of] his disciples returned to their former way of life and no longer accompanied him. </a:t>
            </a:r>
            <a:r>
              <a:rPr lang="en-US" sz="1800" b="1" dirty="0"/>
              <a:t>67 </a:t>
            </a:r>
            <a:r>
              <a:rPr lang="en-US" sz="1800" dirty="0"/>
              <a:t>Jesus then said to the Twelve, “Do you also want to leave?” </a:t>
            </a:r>
            <a:r>
              <a:rPr lang="en-US" sz="1800" b="1" dirty="0"/>
              <a:t>68 </a:t>
            </a:r>
            <a:r>
              <a:rPr lang="en-US" sz="1800" dirty="0"/>
              <a:t>Simon Peter answered him, </a:t>
            </a:r>
            <a:r>
              <a:rPr lang="en-US" sz="1800" b="1" dirty="0"/>
              <a:t>“Master, to whom shall we go? You have the words of eternal life. 69 </a:t>
            </a:r>
            <a:r>
              <a:rPr lang="en-US" sz="1800" dirty="0"/>
              <a:t>We have come to believe and are convinced that you are the Holy One of God.”</a:t>
            </a:r>
          </a:p>
        </p:txBody>
      </p:sp>
      <p:sp>
        <p:nvSpPr>
          <p:cNvPr id="4" name="TextBox 3">
            <a:extLst>
              <a:ext uri="{FF2B5EF4-FFF2-40B4-BE49-F238E27FC236}">
                <a16:creationId xmlns:a16="http://schemas.microsoft.com/office/drawing/2014/main" id="{C48DDCA6-F92C-4A22-B6DB-0C6D72CE7911}"/>
              </a:ext>
            </a:extLst>
          </p:cNvPr>
          <p:cNvSpPr txBox="1"/>
          <p:nvPr/>
        </p:nvSpPr>
        <p:spPr>
          <a:xfrm>
            <a:off x="3783033" y="5328466"/>
            <a:ext cx="5194738" cy="369332"/>
          </a:xfrm>
          <a:prstGeom prst="rect">
            <a:avLst/>
          </a:prstGeom>
          <a:noFill/>
        </p:spPr>
        <p:txBody>
          <a:bodyPr wrap="square" rtlCol="0">
            <a:spAutoFit/>
          </a:bodyPr>
          <a:lstStyle/>
          <a:p>
            <a:r>
              <a:rPr lang="en-US" dirty="0">
                <a:hlinkClick r:id="rId3"/>
              </a:rPr>
              <a:t>Catholic Misunderstanding of the Eucharist</a:t>
            </a:r>
            <a:endParaRPr lang="en-US" dirty="0"/>
          </a:p>
        </p:txBody>
      </p:sp>
    </p:spTree>
    <p:extLst>
      <p:ext uri="{BB962C8B-B14F-4D97-AF65-F5344CB8AC3E}">
        <p14:creationId xmlns:p14="http://schemas.microsoft.com/office/powerpoint/2010/main" val="317629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C7D1-623A-48FD-8EAC-15FD10692E9F}"/>
              </a:ext>
            </a:extLst>
          </p:cNvPr>
          <p:cNvSpPr>
            <a:spLocks noGrp="1"/>
          </p:cNvSpPr>
          <p:nvPr>
            <p:ph type="title"/>
          </p:nvPr>
        </p:nvSpPr>
        <p:spPr/>
        <p:txBody>
          <a:bodyPr>
            <a:normAutofit/>
          </a:bodyPr>
          <a:lstStyle/>
          <a:p>
            <a:pPr algn="ctr"/>
            <a:r>
              <a:rPr lang="en-US" sz="3600" dirty="0"/>
              <a:t>Fully Present – Our Obligation</a:t>
            </a:r>
          </a:p>
        </p:txBody>
      </p:sp>
      <p:sp>
        <p:nvSpPr>
          <p:cNvPr id="3" name="Content Placeholder 2">
            <a:extLst>
              <a:ext uri="{FF2B5EF4-FFF2-40B4-BE49-F238E27FC236}">
                <a16:creationId xmlns:a16="http://schemas.microsoft.com/office/drawing/2014/main" id="{49CECA5D-48E2-40DB-A55A-976092047F9E}"/>
              </a:ext>
            </a:extLst>
          </p:cNvPr>
          <p:cNvSpPr>
            <a:spLocks noGrp="1"/>
          </p:cNvSpPr>
          <p:nvPr>
            <p:ph idx="1"/>
          </p:nvPr>
        </p:nvSpPr>
        <p:spPr>
          <a:xfrm>
            <a:off x="838200" y="1438138"/>
            <a:ext cx="10515600" cy="4351338"/>
          </a:xfrm>
        </p:spPr>
        <p:txBody>
          <a:bodyPr>
            <a:normAutofit/>
          </a:bodyPr>
          <a:lstStyle/>
          <a:p>
            <a:r>
              <a:rPr lang="en-US" sz="1800" dirty="0"/>
              <a:t>Although Jesus is present in the other Sacraments, Jesus is fully present in the Eucharist, that is, he is present Body, Blood, Soul and Divinity in the Eucharistic Species, that is the consecrated bread and wine.</a:t>
            </a:r>
          </a:p>
          <a:p>
            <a:r>
              <a:rPr lang="en-US" sz="1800" dirty="0"/>
              <a:t>In His love, God gave us the 3</a:t>
            </a:r>
            <a:r>
              <a:rPr lang="en-US" sz="1800" baseline="30000" dirty="0"/>
              <a:t>rd</a:t>
            </a:r>
            <a:r>
              <a:rPr lang="en-US" sz="1800" dirty="0"/>
              <a:t> Commandment to keep holy the sabbath, which transferred the old covenant from Saturday to the New Covenant – Sunday….the day of Christ’s resurrection.</a:t>
            </a:r>
          </a:p>
          <a:p>
            <a:r>
              <a:rPr lang="en-US" sz="1800" dirty="0"/>
              <a:t>This is the new day of creation.</a:t>
            </a:r>
          </a:p>
          <a:p>
            <a:r>
              <a:rPr lang="en-US" sz="1800" dirty="0"/>
              <a:t>It is appropriate that in respecting the special day that the Lord calls out for us that we should respect as an obligation to attend Mass on Sundays and all Holy Days of obligation.</a:t>
            </a:r>
          </a:p>
        </p:txBody>
      </p:sp>
    </p:spTree>
    <p:extLst>
      <p:ext uri="{BB962C8B-B14F-4D97-AF65-F5344CB8AC3E}">
        <p14:creationId xmlns:p14="http://schemas.microsoft.com/office/powerpoint/2010/main" val="50176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17C4C4-4D67-4CFC-925C-864E0D4243EE}"/>
              </a:ext>
            </a:extLst>
          </p:cNvPr>
          <p:cNvSpPr>
            <a:spLocks noGrp="1"/>
          </p:cNvSpPr>
          <p:nvPr>
            <p:ph idx="1"/>
          </p:nvPr>
        </p:nvSpPr>
        <p:spPr/>
        <p:txBody>
          <a:bodyPr>
            <a:normAutofit/>
          </a:bodyPr>
          <a:lstStyle/>
          <a:p>
            <a:r>
              <a:rPr lang="en-US" sz="1800" dirty="0"/>
              <a:t>Eucharist, meaning to give thanks</a:t>
            </a:r>
          </a:p>
          <a:p>
            <a:r>
              <a:rPr lang="en-US" sz="1800" dirty="0"/>
              <a:t>Lord’s Supper, to commemorate the words of the last supper on Holy Thursday where Jesus institutes the Sacraments of Eucharist and Holy Orders.</a:t>
            </a:r>
          </a:p>
          <a:p>
            <a:r>
              <a:rPr lang="en-US" sz="1800" dirty="0"/>
              <a:t>Heavenly Banquet, referred to in Revelations as the marriage supper of the Lamb.</a:t>
            </a:r>
          </a:p>
          <a:p>
            <a:r>
              <a:rPr lang="en-US" sz="1800" dirty="0"/>
              <a:t>Breaking of the Bread, referring to Jesus’ appearance to the two disciples on the road to Emmaus…”it was not until he broke the bread that their eyes were opened”.</a:t>
            </a:r>
          </a:p>
          <a:p>
            <a:r>
              <a:rPr lang="en-US" sz="1800" dirty="0"/>
              <a:t>Holy &amp; Divine Liturgy or Most Blessed Sacrament reflecting the truth that the Eucharist is the source (beginning) and summit (goal or destination) of life.</a:t>
            </a:r>
          </a:p>
          <a:p>
            <a:r>
              <a:rPr lang="en-US" sz="1800" dirty="0"/>
              <a:t>Sacrifice of the Mass, emphasizing that we remember and re-present the Holy Sacrifice of Jesus on the Cross at that very moment, in every church on every Altar for all of time.</a:t>
            </a:r>
          </a:p>
          <a:p>
            <a:r>
              <a:rPr lang="en-US" sz="1800" dirty="0"/>
              <a:t>Holy Communion, that which we partake of in union with the entire Church.</a:t>
            </a:r>
          </a:p>
        </p:txBody>
      </p:sp>
      <p:sp>
        <p:nvSpPr>
          <p:cNvPr id="4" name="Title 1">
            <a:extLst>
              <a:ext uri="{FF2B5EF4-FFF2-40B4-BE49-F238E27FC236}">
                <a16:creationId xmlns:a16="http://schemas.microsoft.com/office/drawing/2014/main" id="{44FC2115-A657-4FD3-93D9-A4FEBD9FD111}"/>
              </a:ext>
            </a:extLst>
          </p:cNvPr>
          <p:cNvSpPr txBox="1">
            <a:spLocks/>
          </p:cNvSpPr>
          <p:nvPr/>
        </p:nvSpPr>
        <p:spPr>
          <a:xfrm>
            <a:off x="838200" y="399521"/>
            <a:ext cx="10666412" cy="128089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Names are important!  The words we use remind us of and helps us to understand the Real Presence</a:t>
            </a:r>
          </a:p>
        </p:txBody>
      </p:sp>
    </p:spTree>
    <p:extLst>
      <p:ext uri="{BB962C8B-B14F-4D97-AF65-F5344CB8AC3E}">
        <p14:creationId xmlns:p14="http://schemas.microsoft.com/office/powerpoint/2010/main" val="35730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83E5-2087-468B-A38F-C619A846BFE2}"/>
              </a:ext>
            </a:extLst>
          </p:cNvPr>
          <p:cNvSpPr>
            <a:spLocks noGrp="1"/>
          </p:cNvSpPr>
          <p:nvPr>
            <p:ph type="title"/>
          </p:nvPr>
        </p:nvSpPr>
        <p:spPr>
          <a:xfrm>
            <a:off x="1556605" y="344208"/>
            <a:ext cx="8911687" cy="1280890"/>
          </a:xfrm>
        </p:spPr>
        <p:txBody>
          <a:bodyPr>
            <a:normAutofit/>
          </a:bodyPr>
          <a:lstStyle/>
          <a:p>
            <a:pPr algn="ctr"/>
            <a:r>
              <a:rPr lang="en-US" sz="3600" dirty="0"/>
              <a:t>Eucharistic Celebration</a:t>
            </a:r>
          </a:p>
        </p:txBody>
      </p:sp>
      <p:sp>
        <p:nvSpPr>
          <p:cNvPr id="3" name="Content Placeholder 2">
            <a:extLst>
              <a:ext uri="{FF2B5EF4-FFF2-40B4-BE49-F238E27FC236}">
                <a16:creationId xmlns:a16="http://schemas.microsoft.com/office/drawing/2014/main" id="{5DB43CCA-4EE0-44AE-90BC-98EA20F6697F}"/>
              </a:ext>
            </a:extLst>
          </p:cNvPr>
          <p:cNvSpPr>
            <a:spLocks noGrp="1"/>
          </p:cNvSpPr>
          <p:nvPr>
            <p:ph idx="1"/>
          </p:nvPr>
        </p:nvSpPr>
        <p:spPr>
          <a:xfrm>
            <a:off x="838200" y="1703703"/>
            <a:ext cx="10515600" cy="4351338"/>
          </a:xfrm>
        </p:spPr>
        <p:txBody>
          <a:bodyPr>
            <a:normAutofit/>
          </a:bodyPr>
          <a:lstStyle/>
          <a:p>
            <a:r>
              <a:rPr lang="en-US" sz="1800" dirty="0"/>
              <a:t>Through the institution of Holy Orders, Priests (Presbyters, Bishops, Popes) act in Persona Christi – that is in the Person of Christ so that when the words of Consecration are repeated, bread and wine transubstantiate into the Body and Blood of Jesus Christ.</a:t>
            </a:r>
          </a:p>
          <a:p>
            <a:r>
              <a:rPr lang="en-US" sz="1800" dirty="0"/>
              <a:t>Within the Mass we hear the Word of God and then partake of the completion, the fulfillment, the total union with God through His real presence of the Eucharist.</a:t>
            </a:r>
          </a:p>
          <a:p>
            <a:r>
              <a:rPr lang="en-US" sz="1800" dirty="0"/>
              <a:t>To receive the Eucharist, one should be properly prepared….having no stain of mortal sin, and properly disposed of venial sins so as to take into one’s body …Jesus.  </a:t>
            </a:r>
          </a:p>
          <a:p>
            <a:r>
              <a:rPr lang="en-US" sz="1800" dirty="0"/>
              <a:t>Through the reception of the Eucharist we receive the Grace, the Love of God, to give us strength to live a moral life in accordance with the teachings that we learn through the Word.</a:t>
            </a:r>
          </a:p>
          <a:p>
            <a:pPr marL="0" indent="0">
              <a:buNone/>
            </a:pPr>
            <a:endParaRPr lang="en-US" sz="1800" dirty="0"/>
          </a:p>
        </p:txBody>
      </p:sp>
    </p:spTree>
    <p:extLst>
      <p:ext uri="{BB962C8B-B14F-4D97-AF65-F5344CB8AC3E}">
        <p14:creationId xmlns:p14="http://schemas.microsoft.com/office/powerpoint/2010/main" val="30940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2957</TotalTime>
  <Words>6878</Words>
  <Application>Microsoft Office PowerPoint</Application>
  <PresentationFormat>Widescreen</PresentationFormat>
  <Paragraphs>218</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Bookman Old Style</vt:lpstr>
      <vt:lpstr>Poppins</vt:lpstr>
      <vt:lpstr>Wingdings 3</vt:lpstr>
      <vt:lpstr>Office Theme</vt:lpstr>
      <vt:lpstr>Extraordinary Ministers of Holy Communion Training</vt:lpstr>
      <vt:lpstr>PowerPoint Presentation</vt:lpstr>
      <vt:lpstr>PowerPoint Presentation</vt:lpstr>
      <vt:lpstr>Introduction to the Eucharist</vt:lpstr>
      <vt:lpstr>The Gospel of John directs us to the Real Presence  John 6: 48-59</vt:lpstr>
      <vt:lpstr>The Words of Eternal Life</vt:lpstr>
      <vt:lpstr>Fully Present – Our Obligation</vt:lpstr>
      <vt:lpstr>PowerPoint Presentation</vt:lpstr>
      <vt:lpstr>Eucharistic Celebration</vt:lpstr>
      <vt:lpstr>Reception of the Most Blessed Sacrament</vt:lpstr>
      <vt:lpstr>Grace of the Eucharist</vt:lpstr>
      <vt:lpstr>The Real Presence</vt:lpstr>
      <vt:lpstr>PowerPoint Presentation</vt:lpstr>
      <vt:lpstr>10 Minute Break</vt:lpstr>
      <vt:lpstr>PowerPoint Presentation</vt:lpstr>
      <vt:lpstr>Guidelines for Extraordinary Ministers of Holy Communion  </vt:lpstr>
      <vt:lpstr>Introduction  </vt:lpstr>
      <vt:lpstr>What is an Extraordinary Minister?  </vt:lpstr>
      <vt:lpstr>When Extraordinary Ministers may be called upon  </vt:lpstr>
      <vt:lpstr>When Extraordinary Ministers may be called upon  </vt:lpstr>
      <vt:lpstr>Qualifications to Serve as an Extraordinary Minister </vt:lpstr>
      <vt:lpstr>Terminology for the Blessed Sacrament </vt:lpstr>
      <vt:lpstr>Certification of Extraordinary Ministers  </vt:lpstr>
      <vt:lpstr>Preparation for Serving as an Extraordinary Minister </vt:lpstr>
      <vt:lpstr>Actions During the Mass </vt:lpstr>
      <vt:lpstr>Actions During the Mass </vt:lpstr>
      <vt:lpstr>Manner of Distributing and Receiving Holy Communion </vt:lpstr>
      <vt:lpstr>Communion on the Tongue</vt:lpstr>
      <vt:lpstr>Communion in the Hand </vt:lpstr>
      <vt:lpstr>Communion in the Hand (cont) </vt:lpstr>
      <vt:lpstr>Both Species </vt:lpstr>
      <vt:lpstr>Communion from the Chalice Alone </vt:lpstr>
      <vt:lpstr>Those Unable to Receive Communion </vt:lpstr>
      <vt:lpstr>Those Unable to Receive Communion </vt:lpstr>
      <vt:lpstr>Returning the Blessed Sacrament to the Altar </vt:lpstr>
      <vt:lpstr>Accidents Involving the Blessed Sacrament </vt:lpstr>
      <vt:lpstr>Purification of Vessels </vt:lpstr>
      <vt:lpstr>Service to the Sick and Homebound </vt:lpstr>
      <vt:lpstr>Service to the Sick and Homebound (cont) </vt:lpstr>
      <vt:lpstr>Service to the Sick and Homebound (cont) </vt:lpstr>
      <vt:lpstr>Service to the Sick and Homebound (cont) </vt:lpstr>
      <vt:lpstr>PowerPoint Presentation</vt:lpstr>
      <vt:lpstr>Communion Service in a home</vt:lpstr>
      <vt:lpstr>Communion Service – returning hosts</vt:lpstr>
      <vt:lpstr>Practical Maters</vt:lpstr>
      <vt:lpstr>PowerPoint Presentation</vt:lpstr>
      <vt:lpstr>Prayer after one receives the Eucharist</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Joanie Santander</dc:creator>
  <cp:lastModifiedBy>yolandda munoz</cp:lastModifiedBy>
  <cp:revision>24</cp:revision>
  <dcterms:created xsi:type="dcterms:W3CDTF">2018-06-19T14:43:08Z</dcterms:created>
  <dcterms:modified xsi:type="dcterms:W3CDTF">2022-03-16T23:50:07Z</dcterms:modified>
</cp:coreProperties>
</file>