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1" r:id="rId1"/>
  </p:sldMasterIdLst>
  <p:notesMasterIdLst>
    <p:notesMasterId r:id="rId37"/>
  </p:notesMasterIdLst>
  <p:sldIdLst>
    <p:sldId id="256" r:id="rId2"/>
    <p:sldId id="258" r:id="rId3"/>
    <p:sldId id="298" r:id="rId4"/>
    <p:sldId id="311" r:id="rId5"/>
    <p:sldId id="302" r:id="rId6"/>
    <p:sldId id="282" r:id="rId7"/>
    <p:sldId id="257" r:id="rId8"/>
    <p:sldId id="275" r:id="rId9"/>
    <p:sldId id="270" r:id="rId10"/>
    <p:sldId id="273" r:id="rId11"/>
    <p:sldId id="284" r:id="rId12"/>
    <p:sldId id="291" r:id="rId13"/>
    <p:sldId id="274" r:id="rId14"/>
    <p:sldId id="283" r:id="rId15"/>
    <p:sldId id="285" r:id="rId16"/>
    <p:sldId id="304" r:id="rId17"/>
    <p:sldId id="286" r:id="rId18"/>
    <p:sldId id="276" r:id="rId19"/>
    <p:sldId id="277" r:id="rId20"/>
    <p:sldId id="287" r:id="rId21"/>
    <p:sldId id="288" r:id="rId22"/>
    <p:sldId id="280" r:id="rId23"/>
    <p:sldId id="289" r:id="rId24"/>
    <p:sldId id="290" r:id="rId25"/>
    <p:sldId id="293" r:id="rId26"/>
    <p:sldId id="297" r:id="rId27"/>
    <p:sldId id="295" r:id="rId28"/>
    <p:sldId id="299" r:id="rId29"/>
    <p:sldId id="307" r:id="rId30"/>
    <p:sldId id="308" r:id="rId31"/>
    <p:sldId id="301" r:id="rId32"/>
    <p:sldId id="305" r:id="rId33"/>
    <p:sldId id="306" r:id="rId34"/>
    <p:sldId id="303" r:id="rId35"/>
    <p:sldId id="310" r:id="rId36"/>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anie Regales" initials="SR" lastIdx="2" clrIdx="0">
    <p:extLst>
      <p:ext uri="{19B8F6BF-5375-455C-9EA6-DF929625EA0E}">
        <p15:presenceInfo xmlns:p15="http://schemas.microsoft.com/office/powerpoint/2012/main" userId="a0f22a4ed70d35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00FF"/>
    <a:srgbClr val="CE36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0C42F7F-AD18-41FC-A580-11595DC736B6}" v="19" dt="2021-03-15T14:20:10.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652" autoAdjust="0"/>
    <p:restoredTop sz="83127" autoAdjust="0"/>
  </p:normalViewPr>
  <p:slideViewPr>
    <p:cSldViewPr snapToGrid="0">
      <p:cViewPr varScale="1">
        <p:scale>
          <a:sx n="89" d="100"/>
          <a:sy n="89" d="100"/>
        </p:scale>
        <p:origin x="408"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ie Regales" userId="a0f22a4ed70d35c9" providerId="LiveId" clId="{60C42F7F-AD18-41FC-A580-11595DC736B6}"/>
    <pc:docChg chg="undo custSel addSld delSld modSld modNotesMaster">
      <pc:chgData name="Stephanie Regales" userId="a0f22a4ed70d35c9" providerId="LiveId" clId="{60C42F7F-AD18-41FC-A580-11595DC736B6}" dt="2021-03-15T14:21:09.086" v="880" actId="20577"/>
      <pc:docMkLst>
        <pc:docMk/>
      </pc:docMkLst>
      <pc:sldChg chg="modSp mod">
        <pc:chgData name="Stephanie Regales" userId="a0f22a4ed70d35c9" providerId="LiveId" clId="{60C42F7F-AD18-41FC-A580-11595DC736B6}" dt="2021-03-15T13:11:37.031" v="2" actId="207"/>
        <pc:sldMkLst>
          <pc:docMk/>
          <pc:sldMk cId="343195503" sldId="282"/>
        </pc:sldMkLst>
        <pc:graphicFrameChg chg="modGraphic">
          <ac:chgData name="Stephanie Regales" userId="a0f22a4ed70d35c9" providerId="LiveId" clId="{60C42F7F-AD18-41FC-A580-11595DC736B6}" dt="2021-03-15T13:11:37.031" v="2" actId="207"/>
          <ac:graphicFrameMkLst>
            <pc:docMk/>
            <pc:sldMk cId="343195503" sldId="282"/>
            <ac:graphicFrameMk id="6" creationId="{C90FB392-6DFA-4255-83A6-D6D8561EB3F5}"/>
          </ac:graphicFrameMkLst>
        </pc:graphicFrameChg>
      </pc:sldChg>
      <pc:sldChg chg="modSp mod">
        <pc:chgData name="Stephanie Regales" userId="a0f22a4ed70d35c9" providerId="LiveId" clId="{60C42F7F-AD18-41FC-A580-11595DC736B6}" dt="2021-03-15T13:11:50.309" v="4" actId="207"/>
        <pc:sldMkLst>
          <pc:docMk/>
          <pc:sldMk cId="3651753936" sldId="291"/>
        </pc:sldMkLst>
        <pc:graphicFrameChg chg="modGraphic">
          <ac:chgData name="Stephanie Regales" userId="a0f22a4ed70d35c9" providerId="LiveId" clId="{60C42F7F-AD18-41FC-A580-11595DC736B6}" dt="2021-03-15T13:11:50.309" v="4" actId="207"/>
          <ac:graphicFrameMkLst>
            <pc:docMk/>
            <pc:sldMk cId="3651753936" sldId="291"/>
            <ac:graphicFrameMk id="3" creationId="{E4EC687C-304D-412A-95C6-6D21D5558356}"/>
          </ac:graphicFrameMkLst>
        </pc:graphicFrameChg>
      </pc:sldChg>
      <pc:sldChg chg="modSp mod">
        <pc:chgData name="Stephanie Regales" userId="a0f22a4ed70d35c9" providerId="LiveId" clId="{60C42F7F-AD18-41FC-A580-11595DC736B6}" dt="2021-03-15T13:18:03.772" v="5" actId="6549"/>
        <pc:sldMkLst>
          <pc:docMk/>
          <pc:sldMk cId="4035609272" sldId="293"/>
        </pc:sldMkLst>
        <pc:graphicFrameChg chg="modGraphic">
          <ac:chgData name="Stephanie Regales" userId="a0f22a4ed70d35c9" providerId="LiveId" clId="{60C42F7F-AD18-41FC-A580-11595DC736B6}" dt="2021-03-15T13:18:03.772" v="5" actId="6549"/>
          <ac:graphicFrameMkLst>
            <pc:docMk/>
            <pc:sldMk cId="4035609272" sldId="293"/>
            <ac:graphicFrameMk id="6" creationId="{C90FB392-6DFA-4255-83A6-D6D8561EB3F5}"/>
          </ac:graphicFrameMkLst>
        </pc:graphicFrameChg>
      </pc:sldChg>
      <pc:sldChg chg="modSp mod">
        <pc:chgData name="Stephanie Regales" userId="a0f22a4ed70d35c9" providerId="LiveId" clId="{60C42F7F-AD18-41FC-A580-11595DC736B6}" dt="2021-03-15T13:18:11.527" v="7" actId="6549"/>
        <pc:sldMkLst>
          <pc:docMk/>
          <pc:sldMk cId="3830989047" sldId="301"/>
        </pc:sldMkLst>
        <pc:graphicFrameChg chg="modGraphic">
          <ac:chgData name="Stephanie Regales" userId="a0f22a4ed70d35c9" providerId="LiveId" clId="{60C42F7F-AD18-41FC-A580-11595DC736B6}" dt="2021-03-15T13:18:11.527" v="7" actId="6549"/>
          <ac:graphicFrameMkLst>
            <pc:docMk/>
            <pc:sldMk cId="3830989047" sldId="301"/>
            <ac:graphicFrameMk id="6" creationId="{C90FB392-6DFA-4255-83A6-D6D8561EB3F5}"/>
          </ac:graphicFrameMkLst>
        </pc:graphicFrameChg>
      </pc:sldChg>
      <pc:sldChg chg="del">
        <pc:chgData name="Stephanie Regales" userId="a0f22a4ed70d35c9" providerId="LiveId" clId="{60C42F7F-AD18-41FC-A580-11595DC736B6}" dt="2021-03-15T13:31:21.896" v="647" actId="47"/>
        <pc:sldMkLst>
          <pc:docMk/>
          <pc:sldMk cId="3219539019" sldId="309"/>
        </pc:sldMkLst>
      </pc:sldChg>
      <pc:sldChg chg="addSp delSp modSp add mod">
        <pc:chgData name="Stephanie Regales" userId="a0f22a4ed70d35c9" providerId="LiveId" clId="{60C42F7F-AD18-41FC-A580-11595DC736B6}" dt="2021-03-15T13:31:18.851" v="646" actId="1076"/>
        <pc:sldMkLst>
          <pc:docMk/>
          <pc:sldMk cId="595384844" sldId="310"/>
        </pc:sldMkLst>
        <pc:spChg chg="mod">
          <ac:chgData name="Stephanie Regales" userId="a0f22a4ed70d35c9" providerId="LiveId" clId="{60C42F7F-AD18-41FC-A580-11595DC736B6}" dt="2021-03-15T13:24:01.079" v="16" actId="20577"/>
          <ac:spMkLst>
            <pc:docMk/>
            <pc:sldMk cId="595384844" sldId="310"/>
            <ac:spMk id="2" creationId="{88569B7B-6201-4BA0-822C-203542A40C10}"/>
          </ac:spMkLst>
        </pc:spChg>
        <pc:spChg chg="del mod">
          <ac:chgData name="Stephanie Regales" userId="a0f22a4ed70d35c9" providerId="LiveId" clId="{60C42F7F-AD18-41FC-A580-11595DC736B6}" dt="2021-03-15T13:25:41.307" v="49" actId="3680"/>
          <ac:spMkLst>
            <pc:docMk/>
            <pc:sldMk cId="595384844" sldId="310"/>
            <ac:spMk id="3" creationId="{36B87F7A-5EC4-4682-B9A4-6B11CADBD1F9}"/>
          </ac:spMkLst>
        </pc:spChg>
        <pc:graphicFrameChg chg="add mod ord modGraphic">
          <ac:chgData name="Stephanie Regales" userId="a0f22a4ed70d35c9" providerId="LiveId" clId="{60C42F7F-AD18-41FC-A580-11595DC736B6}" dt="2021-03-15T13:31:18.851" v="646" actId="1076"/>
          <ac:graphicFrameMkLst>
            <pc:docMk/>
            <pc:sldMk cId="595384844" sldId="310"/>
            <ac:graphicFrameMk id="5" creationId="{2F0BEB8F-B735-4C46-A4B3-FCDC4A2981B7}"/>
          </ac:graphicFrameMkLst>
        </pc:graphicFrameChg>
      </pc:sldChg>
      <pc:sldChg chg="add del">
        <pc:chgData name="Stephanie Regales" userId="a0f22a4ed70d35c9" providerId="LiveId" clId="{60C42F7F-AD18-41FC-A580-11595DC736B6}" dt="2021-03-15T14:10:48.405" v="650" actId="2890"/>
        <pc:sldMkLst>
          <pc:docMk/>
          <pc:sldMk cId="2926693013" sldId="311"/>
        </pc:sldMkLst>
      </pc:sldChg>
      <pc:sldChg chg="addSp delSp modSp add mod modNotesTx">
        <pc:chgData name="Stephanie Regales" userId="a0f22a4ed70d35c9" providerId="LiveId" clId="{60C42F7F-AD18-41FC-A580-11595DC736B6}" dt="2021-03-15T14:21:09.086" v="880" actId="20577"/>
        <pc:sldMkLst>
          <pc:docMk/>
          <pc:sldMk cId="3548427627" sldId="311"/>
        </pc:sldMkLst>
        <pc:spChg chg="del">
          <ac:chgData name="Stephanie Regales" userId="a0f22a4ed70d35c9" providerId="LiveId" clId="{60C42F7F-AD18-41FC-A580-11595DC736B6}" dt="2021-03-15T14:11:07.742" v="681" actId="478"/>
          <ac:spMkLst>
            <pc:docMk/>
            <pc:sldMk cId="3548427627" sldId="311"/>
            <ac:spMk id="4" creationId="{FF2F9F0A-163C-4AB0-AFD7-476BEE92BD67}"/>
          </ac:spMkLst>
        </pc:spChg>
        <pc:spChg chg="del">
          <ac:chgData name="Stephanie Regales" userId="a0f22a4ed70d35c9" providerId="LiveId" clId="{60C42F7F-AD18-41FC-A580-11595DC736B6}" dt="2021-03-15T14:11:05.378" v="680" actId="478"/>
          <ac:spMkLst>
            <pc:docMk/>
            <pc:sldMk cId="3548427627" sldId="311"/>
            <ac:spMk id="5" creationId="{6F8BFF2C-60D5-4AF2-A36D-801791996BB7}"/>
          </ac:spMkLst>
        </pc:spChg>
        <pc:spChg chg="mod">
          <ac:chgData name="Stephanie Regales" userId="a0f22a4ed70d35c9" providerId="LiveId" clId="{60C42F7F-AD18-41FC-A580-11595DC736B6}" dt="2021-03-15T14:11:57.854" v="689" actId="20577"/>
          <ac:spMkLst>
            <pc:docMk/>
            <pc:sldMk cId="3548427627" sldId="311"/>
            <ac:spMk id="10" creationId="{09303BAF-0F04-40D9-A167-4BBE7E184D0C}"/>
          </ac:spMkLst>
        </pc:spChg>
        <pc:spChg chg="add mod">
          <ac:chgData name="Stephanie Regales" userId="a0f22a4ed70d35c9" providerId="LiveId" clId="{60C42F7F-AD18-41FC-A580-11595DC736B6}" dt="2021-03-15T14:20:00.307" v="860" actId="1076"/>
          <ac:spMkLst>
            <pc:docMk/>
            <pc:sldMk cId="3548427627" sldId="311"/>
            <ac:spMk id="23" creationId="{83695E04-F13F-44D9-8857-588E3EC33831}"/>
          </ac:spMkLst>
        </pc:spChg>
        <pc:spChg chg="del">
          <ac:chgData name="Stephanie Regales" userId="a0f22a4ed70d35c9" providerId="LiveId" clId="{60C42F7F-AD18-41FC-A580-11595DC736B6}" dt="2021-03-15T14:11:11.297" v="686" actId="478"/>
          <ac:spMkLst>
            <pc:docMk/>
            <pc:sldMk cId="3548427627" sldId="311"/>
            <ac:spMk id="26" creationId="{3DB3CFAE-81FB-455F-8829-65C609812B14}"/>
          </ac:spMkLst>
        </pc:spChg>
        <pc:spChg chg="add mod">
          <ac:chgData name="Stephanie Regales" userId="a0f22a4ed70d35c9" providerId="LiveId" clId="{60C42F7F-AD18-41FC-A580-11595DC736B6}" dt="2021-03-15T14:21:09.086" v="880" actId="20577"/>
          <ac:spMkLst>
            <pc:docMk/>
            <pc:sldMk cId="3548427627" sldId="311"/>
            <ac:spMk id="138" creationId="{0333EAB6-26BA-4184-B14E-F5F85449615B}"/>
          </ac:spMkLst>
        </pc:spChg>
        <pc:spChg chg="add mod">
          <ac:chgData name="Stephanie Regales" userId="a0f22a4ed70d35c9" providerId="LiveId" clId="{60C42F7F-AD18-41FC-A580-11595DC736B6}" dt="2021-03-15T14:19:53.405" v="859" actId="1076"/>
          <ac:spMkLst>
            <pc:docMk/>
            <pc:sldMk cId="3548427627" sldId="311"/>
            <ac:spMk id="141" creationId="{63247FD1-B787-4E72-A0D2-D87C49D3A6D7}"/>
          </ac:spMkLst>
        </pc:spChg>
        <pc:spChg chg="add mod">
          <ac:chgData name="Stephanie Regales" userId="a0f22a4ed70d35c9" providerId="LiveId" clId="{60C42F7F-AD18-41FC-A580-11595DC736B6}" dt="2021-03-15T14:18:44.520" v="845" actId="20577"/>
          <ac:spMkLst>
            <pc:docMk/>
            <pc:sldMk cId="3548427627" sldId="311"/>
            <ac:spMk id="142" creationId="{643967E2-1385-44FF-AC44-F4B3EF5C41B6}"/>
          </ac:spMkLst>
        </pc:spChg>
        <pc:grpChg chg="del">
          <ac:chgData name="Stephanie Regales" userId="a0f22a4ed70d35c9" providerId="LiveId" clId="{60C42F7F-AD18-41FC-A580-11595DC736B6}" dt="2021-03-15T14:11:09.142" v="683" actId="478"/>
          <ac:grpSpMkLst>
            <pc:docMk/>
            <pc:sldMk cId="3548427627" sldId="311"/>
            <ac:grpSpMk id="24" creationId="{11383AF0-543E-4A32-8BE8-55916771F3CB}"/>
          </ac:grpSpMkLst>
        </pc:grpChg>
        <pc:grpChg chg="del">
          <ac:chgData name="Stephanie Regales" userId="a0f22a4ed70d35c9" providerId="LiveId" clId="{60C42F7F-AD18-41FC-A580-11595DC736B6}" dt="2021-03-15T14:11:05.378" v="680" actId="478"/>
          <ac:grpSpMkLst>
            <pc:docMk/>
            <pc:sldMk cId="3548427627" sldId="311"/>
            <ac:grpSpMk id="33" creationId="{18FA6957-CBE3-49D5-B06F-AB31BC435726}"/>
          </ac:grpSpMkLst>
        </pc:grpChg>
        <pc:grpChg chg="del">
          <ac:chgData name="Stephanie Regales" userId="a0f22a4ed70d35c9" providerId="LiveId" clId="{60C42F7F-AD18-41FC-A580-11595DC736B6}" dt="2021-03-15T14:11:08.323" v="682" actId="478"/>
          <ac:grpSpMkLst>
            <pc:docMk/>
            <pc:sldMk cId="3548427627" sldId="311"/>
            <ac:grpSpMk id="42" creationId="{0F5E1C61-8DC0-47DE-85A6-51F2AB4DAF00}"/>
          </ac:grpSpMkLst>
        </pc:grpChg>
        <pc:grpChg chg="del">
          <ac:chgData name="Stephanie Regales" userId="a0f22a4ed70d35c9" providerId="LiveId" clId="{60C42F7F-AD18-41FC-A580-11595DC736B6}" dt="2021-03-15T14:11:05.378" v="680" actId="478"/>
          <ac:grpSpMkLst>
            <pc:docMk/>
            <pc:sldMk cId="3548427627" sldId="311"/>
            <ac:grpSpMk id="51" creationId="{36C539D2-D5EF-42F2-AE9A-3D21DA63BBA1}"/>
          </ac:grpSpMkLst>
        </pc:grpChg>
        <pc:grpChg chg="del">
          <ac:chgData name="Stephanie Regales" userId="a0f22a4ed70d35c9" providerId="LiveId" clId="{60C42F7F-AD18-41FC-A580-11595DC736B6}" dt="2021-03-15T14:11:05.378" v="680" actId="478"/>
          <ac:grpSpMkLst>
            <pc:docMk/>
            <pc:sldMk cId="3548427627" sldId="311"/>
            <ac:grpSpMk id="96" creationId="{08965DA9-75AE-46A1-937A-52E8EA708AB7}"/>
          </ac:grpSpMkLst>
        </pc:grpChg>
        <pc:grpChg chg="del">
          <ac:chgData name="Stephanie Regales" userId="a0f22a4ed70d35c9" providerId="LiveId" clId="{60C42F7F-AD18-41FC-A580-11595DC736B6}" dt="2021-03-15T14:11:05.378" v="680" actId="478"/>
          <ac:grpSpMkLst>
            <pc:docMk/>
            <pc:sldMk cId="3548427627" sldId="311"/>
            <ac:grpSpMk id="105" creationId="{57D53922-D462-4CAD-AE0C-570550196176}"/>
          </ac:grpSpMkLst>
        </pc:grpChg>
        <pc:grpChg chg="del">
          <ac:chgData name="Stephanie Regales" userId="a0f22a4ed70d35c9" providerId="LiveId" clId="{60C42F7F-AD18-41FC-A580-11595DC736B6}" dt="2021-03-15T14:11:05.378" v="680" actId="478"/>
          <ac:grpSpMkLst>
            <pc:docMk/>
            <pc:sldMk cId="3548427627" sldId="311"/>
            <ac:grpSpMk id="116" creationId="{439CFE4D-7A52-46A6-9100-F240BAC9BA0A}"/>
          </ac:grpSpMkLst>
        </pc:grpChg>
        <pc:grpChg chg="del">
          <ac:chgData name="Stephanie Regales" userId="a0f22a4ed70d35c9" providerId="LiveId" clId="{60C42F7F-AD18-41FC-A580-11595DC736B6}" dt="2021-03-15T14:11:05.378" v="680" actId="478"/>
          <ac:grpSpMkLst>
            <pc:docMk/>
            <pc:sldMk cId="3548427627" sldId="311"/>
            <ac:grpSpMk id="127" creationId="{22AFA963-A8D4-4B77-8AE5-C2A1342B431C}"/>
          </ac:grpSpMkLst>
        </pc:grpChg>
        <pc:grpChg chg="del">
          <ac:chgData name="Stephanie Regales" userId="a0f22a4ed70d35c9" providerId="LiveId" clId="{60C42F7F-AD18-41FC-A580-11595DC736B6}" dt="2021-03-15T14:11:09.745" v="684" actId="478"/>
          <ac:grpSpMkLst>
            <pc:docMk/>
            <pc:sldMk cId="3548427627" sldId="311"/>
            <ac:grpSpMk id="161" creationId="{6B33B372-E643-4FAA-8184-8870FE672125}"/>
          </ac:grpSpMkLst>
        </pc:grpChg>
        <pc:grpChg chg="del">
          <ac:chgData name="Stephanie Regales" userId="a0f22a4ed70d35c9" providerId="LiveId" clId="{60C42F7F-AD18-41FC-A580-11595DC736B6}" dt="2021-03-15T14:11:10.358" v="685" actId="478"/>
          <ac:grpSpMkLst>
            <pc:docMk/>
            <pc:sldMk cId="3548427627" sldId="311"/>
            <ac:grpSpMk id="170" creationId="{450CF40F-E791-4A59-B59A-B6C788886A31}"/>
          </ac:grpSpMkLst>
        </pc:grpChg>
        <pc:picChg chg="del">
          <ac:chgData name="Stephanie Regales" userId="a0f22a4ed70d35c9" providerId="LiveId" clId="{60C42F7F-AD18-41FC-A580-11595DC736B6}" dt="2021-03-15T14:11:05.378" v="680" actId="478"/>
          <ac:picMkLst>
            <pc:docMk/>
            <pc:sldMk cId="3548427627" sldId="311"/>
            <ac:picMk id="3" creationId="{A7915DDE-60BF-4ADD-90F7-BCB603D7A6DB}"/>
          </ac:picMkLst>
        </pc:picChg>
        <pc:picChg chg="del">
          <ac:chgData name="Stephanie Regales" userId="a0f22a4ed70d35c9" providerId="LiveId" clId="{60C42F7F-AD18-41FC-A580-11595DC736B6}" dt="2021-03-15T14:11:05.378" v="680" actId="478"/>
          <ac:picMkLst>
            <pc:docMk/>
            <pc:sldMk cId="3548427627" sldId="311"/>
            <ac:picMk id="7" creationId="{127D2331-E673-41B4-902F-7BB1C4320AE4}"/>
          </ac:picMkLst>
        </pc:picChg>
        <pc:picChg chg="add mod">
          <ac:chgData name="Stephanie Regales" userId="a0f22a4ed70d35c9" providerId="LiveId" clId="{60C42F7F-AD18-41FC-A580-11595DC736B6}" dt="2021-03-15T14:16:06.823" v="723" actId="14100"/>
          <ac:picMkLst>
            <pc:docMk/>
            <pc:sldMk cId="3548427627" sldId="311"/>
            <ac:picMk id="8" creationId="{459E586F-2C54-46D0-856C-F51945BF1AE7}"/>
          </ac:picMkLst>
        </pc:picChg>
        <pc:picChg chg="del">
          <ac:chgData name="Stephanie Regales" userId="a0f22a4ed70d35c9" providerId="LiveId" clId="{60C42F7F-AD18-41FC-A580-11595DC736B6}" dt="2021-03-15T14:11:05.378" v="680" actId="478"/>
          <ac:picMkLst>
            <pc:docMk/>
            <pc:sldMk cId="3548427627" sldId="311"/>
            <ac:picMk id="11" creationId="{A2D8FE0D-97F5-42CC-B0E2-F7D5EB110011}"/>
          </ac:picMkLst>
        </pc:picChg>
        <pc:picChg chg="del">
          <ac:chgData name="Stephanie Regales" userId="a0f22a4ed70d35c9" providerId="LiveId" clId="{60C42F7F-AD18-41FC-A580-11595DC736B6}" dt="2021-03-15T14:11:05.378" v="680" actId="478"/>
          <ac:picMkLst>
            <pc:docMk/>
            <pc:sldMk cId="3548427627" sldId="311"/>
            <ac:picMk id="14" creationId="{5D12FAE2-C218-47AD-8467-ED4C34543496}"/>
          </ac:picMkLst>
        </pc:picChg>
        <pc:picChg chg="del">
          <ac:chgData name="Stephanie Regales" userId="a0f22a4ed70d35c9" providerId="LiveId" clId="{60C42F7F-AD18-41FC-A580-11595DC736B6}" dt="2021-03-15T14:11:05.378" v="680" actId="478"/>
          <ac:picMkLst>
            <pc:docMk/>
            <pc:sldMk cId="3548427627" sldId="311"/>
            <ac:picMk id="15" creationId="{58EEE2B0-3551-4A58-A7CD-1C97E12F043E}"/>
          </ac:picMkLst>
        </pc:picChg>
        <pc:picChg chg="del">
          <ac:chgData name="Stephanie Regales" userId="a0f22a4ed70d35c9" providerId="LiveId" clId="{60C42F7F-AD18-41FC-A580-11595DC736B6}" dt="2021-03-15T14:11:05.378" v="680" actId="478"/>
          <ac:picMkLst>
            <pc:docMk/>
            <pc:sldMk cId="3548427627" sldId="311"/>
            <ac:picMk id="16" creationId="{150E71AF-1EE4-4819-80CB-49BB70E731E8}"/>
          </ac:picMkLst>
        </pc:picChg>
        <pc:picChg chg="del">
          <ac:chgData name="Stephanie Regales" userId="a0f22a4ed70d35c9" providerId="LiveId" clId="{60C42F7F-AD18-41FC-A580-11595DC736B6}" dt="2021-03-15T14:11:05.378" v="680" actId="478"/>
          <ac:picMkLst>
            <pc:docMk/>
            <pc:sldMk cId="3548427627" sldId="311"/>
            <ac:picMk id="18" creationId="{3CBFEDAC-479F-48C8-A1A7-4AA3CC23FEAD}"/>
          </ac:picMkLst>
        </pc:picChg>
        <pc:picChg chg="del">
          <ac:chgData name="Stephanie Regales" userId="a0f22a4ed70d35c9" providerId="LiveId" clId="{60C42F7F-AD18-41FC-A580-11595DC736B6}" dt="2021-03-15T14:11:05.378" v="680" actId="478"/>
          <ac:picMkLst>
            <pc:docMk/>
            <pc:sldMk cId="3548427627" sldId="311"/>
            <ac:picMk id="22" creationId="{9486D9FC-8992-417D-AFD1-D2C6A9101DA8}"/>
          </ac:picMkLst>
        </pc:picChg>
        <pc:picChg chg="del">
          <ac:chgData name="Stephanie Regales" userId="a0f22a4ed70d35c9" providerId="LiveId" clId="{60C42F7F-AD18-41FC-A580-11595DC736B6}" dt="2021-03-15T14:11:05.378" v="680" actId="478"/>
          <ac:picMkLst>
            <pc:docMk/>
            <pc:sldMk cId="3548427627" sldId="311"/>
            <ac:picMk id="29" creationId="{09D06827-84AF-45F3-B412-CEC3907560A5}"/>
          </ac:picMkLst>
        </pc:picChg>
        <pc:picChg chg="del">
          <ac:chgData name="Stephanie Regales" userId="a0f22a4ed70d35c9" providerId="LiveId" clId="{60C42F7F-AD18-41FC-A580-11595DC736B6}" dt="2021-03-15T14:11:05.378" v="680" actId="478"/>
          <ac:picMkLst>
            <pc:docMk/>
            <pc:sldMk cId="3548427627" sldId="311"/>
            <ac:picMk id="184" creationId="{84F639A0-6834-4539-BBC4-0F96F85635BC}"/>
          </ac:picMkLst>
        </pc:picChg>
        <pc:picChg chg="del">
          <ac:chgData name="Stephanie Regales" userId="a0f22a4ed70d35c9" providerId="LiveId" clId="{60C42F7F-AD18-41FC-A580-11595DC736B6}" dt="2021-03-15T14:11:05.378" v="680" actId="478"/>
          <ac:picMkLst>
            <pc:docMk/>
            <pc:sldMk cId="3548427627" sldId="311"/>
            <ac:picMk id="1024" creationId="{65290DCB-49AA-4A63-8799-6B99FD059CB2}"/>
          </ac:picMkLst>
        </pc:picChg>
        <pc:picChg chg="del">
          <ac:chgData name="Stephanie Regales" userId="a0f22a4ed70d35c9" providerId="LiveId" clId="{60C42F7F-AD18-41FC-A580-11595DC736B6}" dt="2021-03-15T14:11:05.378" v="680" actId="478"/>
          <ac:picMkLst>
            <pc:docMk/>
            <pc:sldMk cId="3548427627" sldId="311"/>
            <ac:picMk id="1028" creationId="{CACD2C59-BF4E-4302-A8A0-1417CCEDD09A}"/>
          </ac:picMkLst>
        </pc:picChg>
        <pc:cxnChg chg="add del">
          <ac:chgData name="Stephanie Regales" userId="a0f22a4ed70d35c9" providerId="LiveId" clId="{60C42F7F-AD18-41FC-A580-11595DC736B6}" dt="2021-03-15T14:16:45.756" v="725" actId="11529"/>
          <ac:cxnSpMkLst>
            <pc:docMk/>
            <pc:sldMk cId="3548427627" sldId="311"/>
            <ac:cxnSpMk id="13" creationId="{3B90E3F2-32A4-420E-B550-1B493209E9E3}"/>
          </ac:cxnSpMkLst>
        </pc:cxnChg>
        <pc:cxnChg chg="add del mod">
          <ac:chgData name="Stephanie Regales" userId="a0f22a4ed70d35c9" providerId="LiveId" clId="{60C42F7F-AD18-41FC-A580-11595DC736B6}" dt="2021-03-15T14:20:07.437" v="863" actId="478"/>
          <ac:cxnSpMkLst>
            <pc:docMk/>
            <pc:sldMk cId="3548427627" sldId="311"/>
            <ac:cxnSpMk id="19" creationId="{866E6FB8-87C4-4AAE-B112-C8AC8E8A2722}"/>
          </ac:cxnSpMkLst>
        </pc:cxnChg>
        <pc:cxnChg chg="add mod">
          <ac:chgData name="Stephanie Regales" userId="a0f22a4ed70d35c9" providerId="LiveId" clId="{60C42F7F-AD18-41FC-A580-11595DC736B6}" dt="2021-03-15T14:19:28.671" v="853" actId="1076"/>
          <ac:cxnSpMkLst>
            <pc:docMk/>
            <pc:sldMk cId="3548427627" sldId="311"/>
            <ac:cxnSpMk id="139" creationId="{A37C5B06-631A-49D7-B859-BFF56F46BEA3}"/>
          </ac:cxnSpMkLst>
        </pc:cxnChg>
        <pc:cxnChg chg="add mod">
          <ac:chgData name="Stephanie Regales" userId="a0f22a4ed70d35c9" providerId="LiveId" clId="{60C42F7F-AD18-41FC-A580-11595DC736B6}" dt="2021-03-15T14:20:37.167" v="866" actId="14100"/>
          <ac:cxnSpMkLst>
            <pc:docMk/>
            <pc:sldMk cId="3548427627" sldId="311"/>
            <ac:cxnSpMk id="140" creationId="{FB25D676-AB9A-4B6C-900B-7C55073845D2}"/>
          </ac:cxnSpMkLst>
        </pc:cxnChg>
        <pc:cxnChg chg="add mod">
          <ac:chgData name="Stephanie Regales" userId="a0f22a4ed70d35c9" providerId="LiveId" clId="{60C42F7F-AD18-41FC-A580-11595DC736B6}" dt="2021-03-15T14:19:41.788" v="856" actId="1076"/>
          <ac:cxnSpMkLst>
            <pc:docMk/>
            <pc:sldMk cId="3548427627" sldId="311"/>
            <ac:cxnSpMk id="143" creationId="{772D9B6D-62C3-4755-92E8-2585A90743AF}"/>
          </ac:cxnSpMkLst>
        </pc:cxnChg>
        <pc:cxnChg chg="add mod">
          <ac:chgData name="Stephanie Regales" userId="a0f22a4ed70d35c9" providerId="LiveId" clId="{60C42F7F-AD18-41FC-A580-11595DC736B6}" dt="2021-03-15T14:19:48.293" v="858" actId="1076"/>
          <ac:cxnSpMkLst>
            <pc:docMk/>
            <pc:sldMk cId="3548427627" sldId="311"/>
            <ac:cxnSpMk id="144" creationId="{920E800D-B965-4955-8D73-6A0FED4B3702}"/>
          </ac:cxnSpMkLst>
        </pc:cxnChg>
        <pc:cxnChg chg="add mod">
          <ac:chgData name="Stephanie Regales" userId="a0f22a4ed70d35c9" providerId="LiveId" clId="{60C42F7F-AD18-41FC-A580-11595DC736B6}" dt="2021-03-15T14:20:26.891" v="865" actId="1076"/>
          <ac:cxnSpMkLst>
            <pc:docMk/>
            <pc:sldMk cId="3548427627" sldId="311"/>
            <ac:cxnSpMk id="145" creationId="{29F1A65D-7D3E-49A6-9D20-4C3FD0179212}"/>
          </ac:cxnSpMkLst>
        </pc:cxnChg>
      </pc:sldChg>
    </pc:docChg>
  </pc:docChgLst>
  <pc:docChgLst>
    <pc:chgData name="Stephanie Regales" userId="a0f22a4ed70d35c9" providerId="LiveId" clId="{94F930B6-7968-4957-8295-1641932E36A3}"/>
    <pc:docChg chg="undo custSel addSld delSld modSld">
      <pc:chgData name="Stephanie Regales" userId="a0f22a4ed70d35c9" providerId="LiveId" clId="{94F930B6-7968-4957-8295-1641932E36A3}" dt="2021-03-08T20:09:21.760" v="6079" actId="20577"/>
      <pc:docMkLst>
        <pc:docMk/>
      </pc:docMkLst>
      <pc:sldChg chg="modSp mod">
        <pc:chgData name="Stephanie Regales" userId="a0f22a4ed70d35c9" providerId="LiveId" clId="{94F930B6-7968-4957-8295-1641932E36A3}" dt="2021-03-08T17:07:05.064" v="5551" actId="20577"/>
        <pc:sldMkLst>
          <pc:docMk/>
          <pc:sldMk cId="3632521278" sldId="256"/>
        </pc:sldMkLst>
        <pc:spChg chg="mod">
          <ac:chgData name="Stephanie Regales" userId="a0f22a4ed70d35c9" providerId="LiveId" clId="{94F930B6-7968-4957-8295-1641932E36A3}" dt="2021-03-08T17:07:05.064" v="5551" actId="20577"/>
          <ac:spMkLst>
            <pc:docMk/>
            <pc:sldMk cId="3632521278" sldId="256"/>
            <ac:spMk id="3" creationId="{D4132DAB-A6BB-41FC-B4BA-942AE3935FEB}"/>
          </ac:spMkLst>
        </pc:spChg>
      </pc:sldChg>
      <pc:sldChg chg="modSp mod">
        <pc:chgData name="Stephanie Regales" userId="a0f22a4ed70d35c9" providerId="LiveId" clId="{94F930B6-7968-4957-8295-1641932E36A3}" dt="2021-03-08T15:48:02.124" v="868" actId="6549"/>
        <pc:sldMkLst>
          <pc:docMk/>
          <pc:sldMk cId="357203927" sldId="273"/>
        </pc:sldMkLst>
        <pc:spChg chg="mod">
          <ac:chgData name="Stephanie Regales" userId="a0f22a4ed70d35c9" providerId="LiveId" clId="{94F930B6-7968-4957-8295-1641932E36A3}" dt="2021-03-08T15:48:02.124" v="868" actId="6549"/>
          <ac:spMkLst>
            <pc:docMk/>
            <pc:sldMk cId="357203927" sldId="273"/>
            <ac:spMk id="4" creationId="{1673E6F9-04B8-4070-AF88-68164907EC95}"/>
          </ac:spMkLst>
        </pc:spChg>
      </pc:sldChg>
      <pc:sldChg chg="modSp mod">
        <pc:chgData name="Stephanie Regales" userId="a0f22a4ed70d35c9" providerId="LiveId" clId="{94F930B6-7968-4957-8295-1641932E36A3}" dt="2021-03-08T16:04:08.449" v="1102" actId="20577"/>
        <pc:sldMkLst>
          <pc:docMk/>
          <pc:sldMk cId="1971640491" sldId="275"/>
        </pc:sldMkLst>
        <pc:spChg chg="mod">
          <ac:chgData name="Stephanie Regales" userId="a0f22a4ed70d35c9" providerId="LiveId" clId="{94F930B6-7968-4957-8295-1641932E36A3}" dt="2021-03-08T16:04:08.449" v="1102" actId="20577"/>
          <ac:spMkLst>
            <pc:docMk/>
            <pc:sldMk cId="1971640491" sldId="275"/>
            <ac:spMk id="5" creationId="{62CF2346-E412-48BD-966F-FD4EEEB11970}"/>
          </ac:spMkLst>
        </pc:spChg>
      </pc:sldChg>
      <pc:sldChg chg="modSp mod">
        <pc:chgData name="Stephanie Regales" userId="a0f22a4ed70d35c9" providerId="LiveId" clId="{94F930B6-7968-4957-8295-1641932E36A3}" dt="2021-03-08T19:48:57.607" v="5789" actId="207"/>
        <pc:sldMkLst>
          <pc:docMk/>
          <pc:sldMk cId="2932525771" sldId="280"/>
        </pc:sldMkLst>
        <pc:spChg chg="mod">
          <ac:chgData name="Stephanie Regales" userId="a0f22a4ed70d35c9" providerId="LiveId" clId="{94F930B6-7968-4957-8295-1641932E36A3}" dt="2021-03-08T19:48:57.607" v="5789" actId="207"/>
          <ac:spMkLst>
            <pc:docMk/>
            <pc:sldMk cId="2932525771" sldId="280"/>
            <ac:spMk id="3" creationId="{63DBAC00-B5A4-41B1-89FD-47E4BD6BCAFE}"/>
          </ac:spMkLst>
        </pc:spChg>
      </pc:sldChg>
      <pc:sldChg chg="modSp mod">
        <pc:chgData name="Stephanie Regales" userId="a0f22a4ed70d35c9" providerId="LiveId" clId="{94F930B6-7968-4957-8295-1641932E36A3}" dt="2021-03-08T16:03:05.196" v="1093" actId="20577"/>
        <pc:sldMkLst>
          <pc:docMk/>
          <pc:sldMk cId="3452220249" sldId="283"/>
        </pc:sldMkLst>
        <pc:spChg chg="mod">
          <ac:chgData name="Stephanie Regales" userId="a0f22a4ed70d35c9" providerId="LiveId" clId="{94F930B6-7968-4957-8295-1641932E36A3}" dt="2021-03-08T16:03:05.196" v="1093" actId="20577"/>
          <ac:spMkLst>
            <pc:docMk/>
            <pc:sldMk cId="3452220249" sldId="283"/>
            <ac:spMk id="3" creationId="{B4E2DD4F-DD7C-44E8-B9DE-5073322AF9D9}"/>
          </ac:spMkLst>
        </pc:spChg>
      </pc:sldChg>
      <pc:sldChg chg="addSp delSp modSp mod">
        <pc:chgData name="Stephanie Regales" userId="a0f22a4ed70d35c9" providerId="LiveId" clId="{94F930B6-7968-4957-8295-1641932E36A3}" dt="2021-03-08T16:12:49.282" v="1457" actId="207"/>
        <pc:sldMkLst>
          <pc:docMk/>
          <pc:sldMk cId="3692548698" sldId="285"/>
        </pc:sldMkLst>
        <pc:spChg chg="add del mod">
          <ac:chgData name="Stephanie Regales" userId="a0f22a4ed70d35c9" providerId="LiveId" clId="{94F930B6-7968-4957-8295-1641932E36A3}" dt="2021-03-08T16:08:06.547" v="1318" actId="478"/>
          <ac:spMkLst>
            <pc:docMk/>
            <pc:sldMk cId="3692548698" sldId="285"/>
            <ac:spMk id="2" creationId="{9A021B94-C20F-4936-A25C-02110D9E6AF8}"/>
          </ac:spMkLst>
        </pc:spChg>
        <pc:spChg chg="mod">
          <ac:chgData name="Stephanie Regales" userId="a0f22a4ed70d35c9" providerId="LiveId" clId="{94F930B6-7968-4957-8295-1641932E36A3}" dt="2021-03-08T16:06:02.532" v="1115" actId="20577"/>
          <ac:spMkLst>
            <pc:docMk/>
            <pc:sldMk cId="3692548698" sldId="285"/>
            <ac:spMk id="3" creationId="{B4E2DD4F-DD7C-44E8-B9DE-5073322AF9D9}"/>
          </ac:spMkLst>
        </pc:spChg>
        <pc:spChg chg="add mod">
          <ac:chgData name="Stephanie Regales" userId="a0f22a4ed70d35c9" providerId="LiveId" clId="{94F930B6-7968-4957-8295-1641932E36A3}" dt="2021-03-08T16:12:49.282" v="1457" actId="207"/>
          <ac:spMkLst>
            <pc:docMk/>
            <pc:sldMk cId="3692548698" sldId="285"/>
            <ac:spMk id="5" creationId="{00C1A01B-F07E-4E32-8942-00CAE8AAB3D4}"/>
          </ac:spMkLst>
        </pc:spChg>
      </pc:sldChg>
      <pc:sldChg chg="modSp mod modNotesTx">
        <pc:chgData name="Stephanie Regales" userId="a0f22a4ed70d35c9" providerId="LiveId" clId="{94F930B6-7968-4957-8295-1641932E36A3}" dt="2021-03-08T16:32:56.002" v="2219" actId="114"/>
        <pc:sldMkLst>
          <pc:docMk/>
          <pc:sldMk cId="1827814468" sldId="286"/>
        </pc:sldMkLst>
        <pc:spChg chg="mod">
          <ac:chgData name="Stephanie Regales" userId="a0f22a4ed70d35c9" providerId="LiveId" clId="{94F930B6-7968-4957-8295-1641932E36A3}" dt="2021-03-08T16:32:56.002" v="2219" actId="114"/>
          <ac:spMkLst>
            <pc:docMk/>
            <pc:sldMk cId="1827814468" sldId="286"/>
            <ac:spMk id="3" creationId="{B4E2DD4F-DD7C-44E8-B9DE-5073322AF9D9}"/>
          </ac:spMkLst>
        </pc:spChg>
      </pc:sldChg>
      <pc:sldChg chg="modSp mod">
        <pc:chgData name="Stephanie Regales" userId="a0f22a4ed70d35c9" providerId="LiveId" clId="{94F930B6-7968-4957-8295-1641932E36A3}" dt="2021-03-08T19:54:26.298" v="5844" actId="27636"/>
        <pc:sldMkLst>
          <pc:docMk/>
          <pc:sldMk cId="1519534305" sldId="290"/>
        </pc:sldMkLst>
        <pc:spChg chg="mod">
          <ac:chgData name="Stephanie Regales" userId="a0f22a4ed70d35c9" providerId="LiveId" clId="{94F930B6-7968-4957-8295-1641932E36A3}" dt="2021-03-08T19:54:26.298" v="5844" actId="27636"/>
          <ac:spMkLst>
            <pc:docMk/>
            <pc:sldMk cId="1519534305" sldId="290"/>
            <ac:spMk id="3" creationId="{63DBAC00-B5A4-41B1-89FD-47E4BD6BCAFE}"/>
          </ac:spMkLst>
        </pc:spChg>
      </pc:sldChg>
      <pc:sldChg chg="modSp mod">
        <pc:chgData name="Stephanie Regales" userId="a0f22a4ed70d35c9" providerId="LiveId" clId="{94F930B6-7968-4957-8295-1641932E36A3}" dt="2021-03-08T15:49:17.458" v="869" actId="207"/>
        <pc:sldMkLst>
          <pc:docMk/>
          <pc:sldMk cId="3651753936" sldId="291"/>
        </pc:sldMkLst>
        <pc:graphicFrameChg chg="modGraphic">
          <ac:chgData name="Stephanie Regales" userId="a0f22a4ed70d35c9" providerId="LiveId" clId="{94F930B6-7968-4957-8295-1641932E36A3}" dt="2021-03-08T15:49:17.458" v="869" actId="207"/>
          <ac:graphicFrameMkLst>
            <pc:docMk/>
            <pc:sldMk cId="3651753936" sldId="291"/>
            <ac:graphicFrameMk id="3" creationId="{E4EC687C-304D-412A-95C6-6D21D5558356}"/>
          </ac:graphicFrameMkLst>
        </pc:graphicFrameChg>
      </pc:sldChg>
      <pc:sldChg chg="modSp mod">
        <pc:chgData name="Stephanie Regales" userId="a0f22a4ed70d35c9" providerId="LiveId" clId="{94F930B6-7968-4957-8295-1641932E36A3}" dt="2021-03-08T19:56:05.312" v="5845" actId="207"/>
        <pc:sldMkLst>
          <pc:docMk/>
          <pc:sldMk cId="4035609272" sldId="293"/>
        </pc:sldMkLst>
        <pc:graphicFrameChg chg="modGraphic">
          <ac:chgData name="Stephanie Regales" userId="a0f22a4ed70d35c9" providerId="LiveId" clId="{94F930B6-7968-4957-8295-1641932E36A3}" dt="2021-03-08T19:56:05.312" v="5845" actId="207"/>
          <ac:graphicFrameMkLst>
            <pc:docMk/>
            <pc:sldMk cId="4035609272" sldId="293"/>
            <ac:graphicFrameMk id="6" creationId="{C90FB392-6DFA-4255-83A6-D6D8561EB3F5}"/>
          </ac:graphicFrameMkLst>
        </pc:graphicFrameChg>
      </pc:sldChg>
      <pc:sldChg chg="modSp mod modNotesTx">
        <pc:chgData name="Stephanie Regales" userId="a0f22a4ed70d35c9" providerId="LiveId" clId="{94F930B6-7968-4957-8295-1641932E36A3}" dt="2021-03-08T19:58:06.474" v="5871" actId="20577"/>
        <pc:sldMkLst>
          <pc:docMk/>
          <pc:sldMk cId="3477863578" sldId="295"/>
        </pc:sldMkLst>
        <pc:spChg chg="mod">
          <ac:chgData name="Stephanie Regales" userId="a0f22a4ed70d35c9" providerId="LiveId" clId="{94F930B6-7968-4957-8295-1641932E36A3}" dt="2021-03-08T19:58:06.474" v="5871" actId="20577"/>
          <ac:spMkLst>
            <pc:docMk/>
            <pc:sldMk cId="3477863578" sldId="295"/>
            <ac:spMk id="5" creationId="{913396CB-3C11-4A55-BE62-E730F1AAAD06}"/>
          </ac:spMkLst>
        </pc:spChg>
      </pc:sldChg>
      <pc:sldChg chg="modNotesTx">
        <pc:chgData name="Stephanie Regales" userId="a0f22a4ed70d35c9" providerId="LiveId" clId="{94F930B6-7968-4957-8295-1641932E36A3}" dt="2021-03-08T15:13:03.123" v="85" actId="20577"/>
        <pc:sldMkLst>
          <pc:docMk/>
          <pc:sldMk cId="4064141549" sldId="298"/>
        </pc:sldMkLst>
      </pc:sldChg>
      <pc:sldChg chg="modSp mod modNotesTx">
        <pc:chgData name="Stephanie Regales" userId="a0f22a4ed70d35c9" providerId="LiveId" clId="{94F930B6-7968-4957-8295-1641932E36A3}" dt="2021-03-08T16:33:32.169" v="2239" actId="20577"/>
        <pc:sldMkLst>
          <pc:docMk/>
          <pc:sldMk cId="746605792" sldId="299"/>
        </pc:sldMkLst>
        <pc:spChg chg="mod">
          <ac:chgData name="Stephanie Regales" userId="a0f22a4ed70d35c9" providerId="LiveId" clId="{94F930B6-7968-4957-8295-1641932E36A3}" dt="2021-03-08T16:33:32.169" v="2239" actId="20577"/>
          <ac:spMkLst>
            <pc:docMk/>
            <pc:sldMk cId="746605792" sldId="299"/>
            <ac:spMk id="3" creationId="{6994C682-225D-4402-98C6-FCBBCC6C6E24}"/>
          </ac:spMkLst>
        </pc:spChg>
      </pc:sldChg>
      <pc:sldChg chg="modSp mod modNotesTx">
        <pc:chgData name="Stephanie Regales" userId="a0f22a4ed70d35c9" providerId="LiveId" clId="{94F930B6-7968-4957-8295-1641932E36A3}" dt="2021-03-08T16:47:38.977" v="3446" actId="20577"/>
        <pc:sldMkLst>
          <pc:docMk/>
          <pc:sldMk cId="3830989047" sldId="301"/>
        </pc:sldMkLst>
        <pc:graphicFrameChg chg="modGraphic">
          <ac:chgData name="Stephanie Regales" userId="a0f22a4ed70d35c9" providerId="LiveId" clId="{94F930B6-7968-4957-8295-1641932E36A3}" dt="2021-03-08T16:47:38.977" v="3446" actId="20577"/>
          <ac:graphicFrameMkLst>
            <pc:docMk/>
            <pc:sldMk cId="3830989047" sldId="301"/>
            <ac:graphicFrameMk id="6" creationId="{C90FB392-6DFA-4255-83A6-D6D8561EB3F5}"/>
          </ac:graphicFrameMkLst>
        </pc:graphicFrameChg>
      </pc:sldChg>
      <pc:sldChg chg="modSp mod">
        <pc:chgData name="Stephanie Regales" userId="a0f22a4ed70d35c9" providerId="LiveId" clId="{94F930B6-7968-4957-8295-1641932E36A3}" dt="2021-03-08T20:07:36.993" v="5942" actId="20577"/>
        <pc:sldMkLst>
          <pc:docMk/>
          <pc:sldMk cId="1859500666" sldId="303"/>
        </pc:sldMkLst>
        <pc:spChg chg="mod">
          <ac:chgData name="Stephanie Regales" userId="a0f22a4ed70d35c9" providerId="LiveId" clId="{94F930B6-7968-4957-8295-1641932E36A3}" dt="2021-03-08T20:07:36.993" v="5942" actId="20577"/>
          <ac:spMkLst>
            <pc:docMk/>
            <pc:sldMk cId="1859500666" sldId="303"/>
            <ac:spMk id="3" creationId="{36B87F7A-5EC4-4682-B9A4-6B11CADBD1F9}"/>
          </ac:spMkLst>
        </pc:spChg>
      </pc:sldChg>
      <pc:sldChg chg="addSp delSp modSp add mod">
        <pc:chgData name="Stephanie Regales" userId="a0f22a4ed70d35c9" providerId="LiveId" clId="{94F930B6-7968-4957-8295-1641932E36A3}" dt="2021-03-08T20:05:37.362" v="5940" actId="20577"/>
        <pc:sldMkLst>
          <pc:docMk/>
          <pc:sldMk cId="3562380802" sldId="305"/>
        </pc:sldMkLst>
        <pc:spChg chg="mod">
          <ac:chgData name="Stephanie Regales" userId="a0f22a4ed70d35c9" providerId="LiveId" clId="{94F930B6-7968-4957-8295-1641932E36A3}" dt="2021-03-08T16:34:52.804" v="2246" actId="6549"/>
          <ac:spMkLst>
            <pc:docMk/>
            <pc:sldMk cId="3562380802" sldId="305"/>
            <ac:spMk id="5" creationId="{913396CB-3C11-4A55-BE62-E730F1AAAD06}"/>
          </ac:spMkLst>
        </pc:spChg>
        <pc:spChg chg="add mod">
          <ac:chgData name="Stephanie Regales" userId="a0f22a4ed70d35c9" providerId="LiveId" clId="{94F930B6-7968-4957-8295-1641932E36A3}" dt="2021-03-08T20:05:37.362" v="5940" actId="20577"/>
          <ac:spMkLst>
            <pc:docMk/>
            <pc:sldMk cId="3562380802" sldId="305"/>
            <ac:spMk id="7" creationId="{9E24DD97-D132-4E5D-8A9F-6ECECB513C15}"/>
          </ac:spMkLst>
        </pc:spChg>
        <pc:graphicFrameChg chg="del modGraphic">
          <ac:chgData name="Stephanie Regales" userId="a0f22a4ed70d35c9" providerId="LiveId" clId="{94F930B6-7968-4957-8295-1641932E36A3}" dt="2021-03-08T16:34:35.528" v="2245" actId="478"/>
          <ac:graphicFrameMkLst>
            <pc:docMk/>
            <pc:sldMk cId="3562380802" sldId="305"/>
            <ac:graphicFrameMk id="6" creationId="{C90FB392-6DFA-4255-83A6-D6D8561EB3F5}"/>
          </ac:graphicFrameMkLst>
        </pc:graphicFrameChg>
      </pc:sldChg>
      <pc:sldChg chg="new del">
        <pc:chgData name="Stephanie Regales" userId="a0f22a4ed70d35c9" providerId="LiveId" clId="{94F930B6-7968-4957-8295-1641932E36A3}" dt="2021-03-08T16:44:54.772" v="3121" actId="680"/>
        <pc:sldMkLst>
          <pc:docMk/>
          <pc:sldMk cId="16882501" sldId="306"/>
        </pc:sldMkLst>
      </pc:sldChg>
      <pc:sldChg chg="modSp add mod">
        <pc:chgData name="Stephanie Regales" userId="a0f22a4ed70d35c9" providerId="LiveId" clId="{94F930B6-7968-4957-8295-1641932E36A3}" dt="2021-03-08T20:07:03.098" v="5941" actId="20577"/>
        <pc:sldMkLst>
          <pc:docMk/>
          <pc:sldMk cId="1499595746" sldId="306"/>
        </pc:sldMkLst>
        <pc:spChg chg="mod">
          <ac:chgData name="Stephanie Regales" userId="a0f22a4ed70d35c9" providerId="LiveId" clId="{94F930B6-7968-4957-8295-1641932E36A3}" dt="2021-03-08T20:07:03.098" v="5941" actId="20577"/>
          <ac:spMkLst>
            <pc:docMk/>
            <pc:sldMk cId="1499595746" sldId="306"/>
            <ac:spMk id="7" creationId="{9E24DD97-D132-4E5D-8A9F-6ECECB513C15}"/>
          </ac:spMkLst>
        </pc:spChg>
      </pc:sldChg>
      <pc:sldChg chg="addSp delSp modSp add mod">
        <pc:chgData name="Stephanie Regales" userId="a0f22a4ed70d35c9" providerId="LiveId" clId="{94F930B6-7968-4957-8295-1641932E36A3}" dt="2021-03-08T17:01:14.028" v="4885" actId="14100"/>
        <pc:sldMkLst>
          <pc:docMk/>
          <pc:sldMk cId="426790957" sldId="307"/>
        </pc:sldMkLst>
        <pc:spChg chg="del">
          <ac:chgData name="Stephanie Regales" userId="a0f22a4ed70d35c9" providerId="LiveId" clId="{94F930B6-7968-4957-8295-1641932E36A3}" dt="2021-03-08T16:55:31.846" v="4252" actId="478"/>
          <ac:spMkLst>
            <pc:docMk/>
            <pc:sldMk cId="426790957" sldId="307"/>
            <ac:spMk id="3" creationId="{6994C682-225D-4402-98C6-FCBBCC6C6E24}"/>
          </ac:spMkLst>
        </pc:spChg>
        <pc:spChg chg="mod">
          <ac:chgData name="Stephanie Regales" userId="a0f22a4ed70d35c9" providerId="LiveId" clId="{94F930B6-7968-4957-8295-1641932E36A3}" dt="2021-03-08T16:55:28.683" v="4251" actId="20577"/>
          <ac:spMkLst>
            <pc:docMk/>
            <pc:sldMk cId="426790957" sldId="307"/>
            <ac:spMk id="5" creationId="{913396CB-3C11-4A55-BE62-E730F1AAAD06}"/>
          </ac:spMkLst>
        </pc:spChg>
        <pc:spChg chg="add mod">
          <ac:chgData name="Stephanie Regales" userId="a0f22a4ed70d35c9" providerId="LiveId" clId="{94F930B6-7968-4957-8295-1641932E36A3}" dt="2021-03-08T17:01:14.028" v="4885" actId="14100"/>
          <ac:spMkLst>
            <pc:docMk/>
            <pc:sldMk cId="426790957" sldId="307"/>
            <ac:spMk id="6" creationId="{3F175AF4-9B63-438F-8891-796657AC50D4}"/>
          </ac:spMkLst>
        </pc:spChg>
        <pc:graphicFrameChg chg="del">
          <ac:chgData name="Stephanie Regales" userId="a0f22a4ed70d35c9" providerId="LiveId" clId="{94F930B6-7968-4957-8295-1641932E36A3}" dt="2021-03-08T16:55:35.518" v="4253" actId="478"/>
          <ac:graphicFrameMkLst>
            <pc:docMk/>
            <pc:sldMk cId="426790957" sldId="307"/>
            <ac:graphicFrameMk id="2" creationId="{B8C584DB-6948-4446-B75D-5A9C06831AF8}"/>
          </ac:graphicFrameMkLst>
        </pc:graphicFrameChg>
      </pc:sldChg>
      <pc:sldChg chg="new del">
        <pc:chgData name="Stephanie Regales" userId="a0f22a4ed70d35c9" providerId="LiveId" clId="{94F930B6-7968-4957-8295-1641932E36A3}" dt="2021-03-08T16:55:12.217" v="4239" actId="680"/>
        <pc:sldMkLst>
          <pc:docMk/>
          <pc:sldMk cId="1986088942" sldId="307"/>
        </pc:sldMkLst>
      </pc:sldChg>
      <pc:sldChg chg="modSp add mod">
        <pc:chgData name="Stephanie Regales" userId="a0f22a4ed70d35c9" providerId="LiveId" clId="{94F930B6-7968-4957-8295-1641932E36A3}" dt="2021-03-08T17:06:28.056" v="5546" actId="20577"/>
        <pc:sldMkLst>
          <pc:docMk/>
          <pc:sldMk cId="952261267" sldId="308"/>
        </pc:sldMkLst>
        <pc:spChg chg="mod">
          <ac:chgData name="Stephanie Regales" userId="a0f22a4ed70d35c9" providerId="LiveId" clId="{94F930B6-7968-4957-8295-1641932E36A3}" dt="2021-03-08T17:06:28.056" v="5546" actId="20577"/>
          <ac:spMkLst>
            <pc:docMk/>
            <pc:sldMk cId="952261267" sldId="308"/>
            <ac:spMk id="6" creationId="{3F175AF4-9B63-438F-8891-796657AC50D4}"/>
          </ac:spMkLst>
        </pc:spChg>
      </pc:sldChg>
      <pc:sldChg chg="modSp new mod">
        <pc:chgData name="Stephanie Regales" userId="a0f22a4ed70d35c9" providerId="LiveId" clId="{94F930B6-7968-4957-8295-1641932E36A3}" dt="2021-03-08T20:09:21.760" v="6079" actId="20577"/>
        <pc:sldMkLst>
          <pc:docMk/>
          <pc:sldMk cId="3219539019" sldId="309"/>
        </pc:sldMkLst>
        <pc:spChg chg="mod">
          <ac:chgData name="Stephanie Regales" userId="a0f22a4ed70d35c9" providerId="LiveId" clId="{94F930B6-7968-4957-8295-1641932E36A3}" dt="2021-03-08T20:08:04.537" v="5951" actId="20577"/>
          <ac:spMkLst>
            <pc:docMk/>
            <pc:sldMk cId="3219539019" sldId="309"/>
            <ac:spMk id="2" creationId="{CB28E40C-7BAE-478E-9607-C7989F1B0ACD}"/>
          </ac:spMkLst>
        </pc:spChg>
        <pc:spChg chg="mod">
          <ac:chgData name="Stephanie Regales" userId="a0f22a4ed70d35c9" providerId="LiveId" clId="{94F930B6-7968-4957-8295-1641932E36A3}" dt="2021-03-08T20:09:21.760" v="6079" actId="20577"/>
          <ac:spMkLst>
            <pc:docMk/>
            <pc:sldMk cId="3219539019" sldId="309"/>
            <ac:spMk id="3" creationId="{B7502405-26D5-4BFD-9DE7-2513A8811C97}"/>
          </ac:spMkLst>
        </pc:spChg>
      </pc:sldChg>
    </pc:docChg>
  </pc:docChgLst>
  <pc:docChgLst>
    <pc:chgData name="Stephanie Regales" userId="a0f22a4ed70d35c9" providerId="LiveId" clId="{58F21700-6BDC-4867-8A87-DBC737BDCF94}"/>
    <pc:docChg chg="undo redo custSel addSld modSld sldOrd">
      <pc:chgData name="Stephanie Regales" userId="a0f22a4ed70d35c9" providerId="LiveId" clId="{58F21700-6BDC-4867-8A87-DBC737BDCF94}" dt="2021-02-14T19:08:36.331" v="3185" actId="404"/>
      <pc:docMkLst>
        <pc:docMk/>
      </pc:docMkLst>
      <pc:sldChg chg="modSp mod">
        <pc:chgData name="Stephanie Regales" userId="a0f22a4ed70d35c9" providerId="LiveId" clId="{58F21700-6BDC-4867-8A87-DBC737BDCF94}" dt="2021-02-14T18:28:57.219" v="1339" actId="14100"/>
        <pc:sldMkLst>
          <pc:docMk/>
          <pc:sldMk cId="3441881884" sldId="258"/>
        </pc:sldMkLst>
        <pc:spChg chg="mod">
          <ac:chgData name="Stephanie Regales" userId="a0f22a4ed70d35c9" providerId="LiveId" clId="{58F21700-6BDC-4867-8A87-DBC737BDCF94}" dt="2021-02-14T18:26:30.054" v="1315" actId="1076"/>
          <ac:spMkLst>
            <pc:docMk/>
            <pc:sldMk cId="3441881884" sldId="258"/>
            <ac:spMk id="14" creationId="{D5BB9D2E-0BD4-4A08-9EFE-3AA8C0C9C50D}"/>
          </ac:spMkLst>
        </pc:spChg>
        <pc:spChg chg="mod">
          <ac:chgData name="Stephanie Regales" userId="a0f22a4ed70d35c9" providerId="LiveId" clId="{58F21700-6BDC-4867-8A87-DBC737BDCF94}" dt="2021-02-14T18:26:17.897" v="1313" actId="1076"/>
          <ac:spMkLst>
            <pc:docMk/>
            <pc:sldMk cId="3441881884" sldId="258"/>
            <ac:spMk id="15" creationId="{0E80CA95-F953-442F-87F6-B7E7DD88BEB4}"/>
          </ac:spMkLst>
        </pc:spChg>
        <pc:spChg chg="mod">
          <ac:chgData name="Stephanie Regales" userId="a0f22a4ed70d35c9" providerId="LiveId" clId="{58F21700-6BDC-4867-8A87-DBC737BDCF94}" dt="2021-02-14T18:25:50.692" v="1307" actId="1076"/>
          <ac:spMkLst>
            <pc:docMk/>
            <pc:sldMk cId="3441881884" sldId="258"/>
            <ac:spMk id="17" creationId="{482D289D-79E7-4235-B5C1-74F07DA40776}"/>
          </ac:spMkLst>
        </pc:spChg>
        <pc:spChg chg="mod">
          <ac:chgData name="Stephanie Regales" userId="a0f22a4ed70d35c9" providerId="LiveId" clId="{58F21700-6BDC-4867-8A87-DBC737BDCF94}" dt="2021-02-14T18:26:57.169" v="1319" actId="1076"/>
          <ac:spMkLst>
            <pc:docMk/>
            <pc:sldMk cId="3441881884" sldId="258"/>
            <ac:spMk id="19" creationId="{1B4E89CA-CC65-477F-9B20-84BA3B0F478C}"/>
          </ac:spMkLst>
        </pc:spChg>
        <pc:spChg chg="mod">
          <ac:chgData name="Stephanie Regales" userId="a0f22a4ed70d35c9" providerId="LiveId" clId="{58F21700-6BDC-4867-8A87-DBC737BDCF94}" dt="2021-02-14T18:26:23.311" v="1314" actId="1076"/>
          <ac:spMkLst>
            <pc:docMk/>
            <pc:sldMk cId="3441881884" sldId="258"/>
            <ac:spMk id="21" creationId="{A1D90B5C-E78C-4A6F-8C52-7CE5C8D281CA}"/>
          </ac:spMkLst>
        </pc:spChg>
        <pc:spChg chg="mod">
          <ac:chgData name="Stephanie Regales" userId="a0f22a4ed70d35c9" providerId="LiveId" clId="{58F21700-6BDC-4867-8A87-DBC737BDCF94}" dt="2021-02-14T18:26:17.171" v="1312" actId="1076"/>
          <ac:spMkLst>
            <pc:docMk/>
            <pc:sldMk cId="3441881884" sldId="258"/>
            <ac:spMk id="22" creationId="{35C0AD6B-CA2A-4F46-BF4F-681EA77DD091}"/>
          </ac:spMkLst>
        </pc:spChg>
        <pc:spChg chg="mod">
          <ac:chgData name="Stephanie Regales" userId="a0f22a4ed70d35c9" providerId="LiveId" clId="{58F21700-6BDC-4867-8A87-DBC737BDCF94}" dt="2021-02-14T18:25:43.879" v="1305" actId="14100"/>
          <ac:spMkLst>
            <pc:docMk/>
            <pc:sldMk cId="3441881884" sldId="258"/>
            <ac:spMk id="31" creationId="{24BD4727-8EE8-4D56-ABC9-58B180F20053}"/>
          </ac:spMkLst>
        </pc:spChg>
        <pc:spChg chg="mod">
          <ac:chgData name="Stephanie Regales" userId="a0f22a4ed70d35c9" providerId="LiveId" clId="{58F21700-6BDC-4867-8A87-DBC737BDCF94}" dt="2021-02-14T18:27:12.897" v="1322" actId="1076"/>
          <ac:spMkLst>
            <pc:docMk/>
            <pc:sldMk cId="3441881884" sldId="258"/>
            <ac:spMk id="37" creationId="{91961772-3FD8-4A4E-94F4-9B7C7C2BCCDA}"/>
          </ac:spMkLst>
        </pc:spChg>
        <pc:spChg chg="mod">
          <ac:chgData name="Stephanie Regales" userId="a0f22a4ed70d35c9" providerId="LiveId" clId="{58F21700-6BDC-4867-8A87-DBC737BDCF94}" dt="2021-02-14T18:28:25.069" v="1333" actId="1076"/>
          <ac:spMkLst>
            <pc:docMk/>
            <pc:sldMk cId="3441881884" sldId="258"/>
            <ac:spMk id="40" creationId="{863ECE49-6DE8-4F99-A2DD-7AE333C5BEF9}"/>
          </ac:spMkLst>
        </pc:spChg>
        <pc:spChg chg="mod">
          <ac:chgData name="Stephanie Regales" userId="a0f22a4ed70d35c9" providerId="LiveId" clId="{58F21700-6BDC-4867-8A87-DBC737BDCF94}" dt="2021-02-14T18:27:40.060" v="1325" actId="14100"/>
          <ac:spMkLst>
            <pc:docMk/>
            <pc:sldMk cId="3441881884" sldId="258"/>
            <ac:spMk id="41" creationId="{6C69B4F8-16EC-4D8F-8973-79E57E42CA41}"/>
          </ac:spMkLst>
        </pc:spChg>
        <pc:spChg chg="mod">
          <ac:chgData name="Stephanie Regales" userId="a0f22a4ed70d35c9" providerId="LiveId" clId="{58F21700-6BDC-4867-8A87-DBC737BDCF94}" dt="2021-02-14T18:28:45.961" v="1338" actId="1076"/>
          <ac:spMkLst>
            <pc:docMk/>
            <pc:sldMk cId="3441881884" sldId="258"/>
            <ac:spMk id="43" creationId="{17D51F09-4EE5-42AB-BA55-6E934AD547AD}"/>
          </ac:spMkLst>
        </pc:spChg>
        <pc:spChg chg="mod">
          <ac:chgData name="Stephanie Regales" userId="a0f22a4ed70d35c9" providerId="LiveId" clId="{58F21700-6BDC-4867-8A87-DBC737BDCF94}" dt="2021-02-14T18:28:08.575" v="1330" actId="14100"/>
          <ac:spMkLst>
            <pc:docMk/>
            <pc:sldMk cId="3441881884" sldId="258"/>
            <ac:spMk id="45" creationId="{AD376CB2-CEA9-499F-BF56-2295DAA8D373}"/>
          </ac:spMkLst>
        </pc:spChg>
        <pc:spChg chg="mod">
          <ac:chgData name="Stephanie Regales" userId="a0f22a4ed70d35c9" providerId="LiveId" clId="{58F21700-6BDC-4867-8A87-DBC737BDCF94}" dt="2021-02-14T18:27:07.544" v="1321" actId="14100"/>
          <ac:spMkLst>
            <pc:docMk/>
            <pc:sldMk cId="3441881884" sldId="258"/>
            <ac:spMk id="50" creationId="{7D8BC1CD-BB98-4A4B-8983-BD814BE192BE}"/>
          </ac:spMkLst>
        </pc:spChg>
        <pc:spChg chg="mod">
          <ac:chgData name="Stephanie Regales" userId="a0f22a4ed70d35c9" providerId="LiveId" clId="{58F21700-6BDC-4867-8A87-DBC737BDCF94}" dt="2021-02-14T18:28:35.148" v="1335" actId="1076"/>
          <ac:spMkLst>
            <pc:docMk/>
            <pc:sldMk cId="3441881884" sldId="258"/>
            <ac:spMk id="51" creationId="{952D2DA3-14AB-466C-AC0F-9AE68938E9D8}"/>
          </ac:spMkLst>
        </pc:spChg>
        <pc:grpChg chg="mod">
          <ac:chgData name="Stephanie Regales" userId="a0f22a4ed70d35c9" providerId="LiveId" clId="{58F21700-6BDC-4867-8A87-DBC737BDCF94}" dt="2021-02-14T18:25:35.806" v="1304" actId="1076"/>
          <ac:grpSpMkLst>
            <pc:docMk/>
            <pc:sldMk cId="3441881884" sldId="258"/>
            <ac:grpSpMk id="16" creationId="{2C30618C-26E0-4B38-8E13-A33CBB6216D9}"/>
          </ac:grpSpMkLst>
        </pc:grpChg>
        <pc:grpChg chg="mod">
          <ac:chgData name="Stephanie Regales" userId="a0f22a4ed70d35c9" providerId="LiveId" clId="{58F21700-6BDC-4867-8A87-DBC737BDCF94}" dt="2021-02-14T18:28:57.219" v="1339" actId="14100"/>
          <ac:grpSpMkLst>
            <pc:docMk/>
            <pc:sldMk cId="3441881884" sldId="258"/>
            <ac:grpSpMk id="32" creationId="{F978EA9F-046C-47DA-B4E5-3A4AFA75E92C}"/>
          </ac:grpSpMkLst>
        </pc:grpChg>
        <pc:grpChg chg="mod">
          <ac:chgData name="Stephanie Regales" userId="a0f22a4ed70d35c9" providerId="LiveId" clId="{58F21700-6BDC-4867-8A87-DBC737BDCF94}" dt="2021-02-14T18:28:15.741" v="1332" actId="1076"/>
          <ac:grpSpMkLst>
            <pc:docMk/>
            <pc:sldMk cId="3441881884" sldId="258"/>
            <ac:grpSpMk id="38" creationId="{85FE7B30-A1D2-4182-AEF3-24558251F95E}"/>
          </ac:grpSpMkLst>
        </pc:grpChg>
      </pc:sldChg>
      <pc:sldChg chg="modSp mod">
        <pc:chgData name="Stephanie Regales" userId="a0f22a4ed70d35c9" providerId="LiveId" clId="{58F21700-6BDC-4867-8A87-DBC737BDCF94}" dt="2021-02-14T19:04:30.032" v="2783" actId="20577"/>
        <pc:sldMkLst>
          <pc:docMk/>
          <pc:sldMk cId="357203927" sldId="273"/>
        </pc:sldMkLst>
        <pc:spChg chg="mod">
          <ac:chgData name="Stephanie Regales" userId="a0f22a4ed70d35c9" providerId="LiveId" clId="{58F21700-6BDC-4867-8A87-DBC737BDCF94}" dt="2021-02-14T19:04:30.032" v="2783" actId="20577"/>
          <ac:spMkLst>
            <pc:docMk/>
            <pc:sldMk cId="357203927" sldId="273"/>
            <ac:spMk id="4" creationId="{1673E6F9-04B8-4070-AF88-68164907EC95}"/>
          </ac:spMkLst>
        </pc:spChg>
      </pc:sldChg>
      <pc:sldChg chg="modSp mod">
        <pc:chgData name="Stephanie Regales" userId="a0f22a4ed70d35c9" providerId="LiveId" clId="{58F21700-6BDC-4867-8A87-DBC737BDCF94}" dt="2021-02-14T18:57:15.083" v="2764" actId="13926"/>
        <pc:sldMkLst>
          <pc:docMk/>
          <pc:sldMk cId="2332033845" sldId="277"/>
        </pc:sldMkLst>
        <pc:spChg chg="mod">
          <ac:chgData name="Stephanie Regales" userId="a0f22a4ed70d35c9" providerId="LiveId" clId="{58F21700-6BDC-4867-8A87-DBC737BDCF94}" dt="2021-02-14T18:57:15.083" v="2764" actId="13926"/>
          <ac:spMkLst>
            <pc:docMk/>
            <pc:sldMk cId="2332033845" sldId="277"/>
            <ac:spMk id="3" creationId="{63DBAC00-B5A4-41B1-89FD-47E4BD6BCAFE}"/>
          </ac:spMkLst>
        </pc:spChg>
      </pc:sldChg>
      <pc:sldChg chg="modSp mod">
        <pc:chgData name="Stephanie Regales" userId="a0f22a4ed70d35c9" providerId="LiveId" clId="{58F21700-6BDC-4867-8A87-DBC737BDCF94}" dt="2021-02-14T18:56:33.669" v="2757" actId="13926"/>
        <pc:sldMkLst>
          <pc:docMk/>
          <pc:sldMk cId="2932525771" sldId="280"/>
        </pc:sldMkLst>
        <pc:spChg chg="mod">
          <ac:chgData name="Stephanie Regales" userId="a0f22a4ed70d35c9" providerId="LiveId" clId="{58F21700-6BDC-4867-8A87-DBC737BDCF94}" dt="2021-02-14T18:56:33.669" v="2757" actId="13926"/>
          <ac:spMkLst>
            <pc:docMk/>
            <pc:sldMk cId="2932525771" sldId="280"/>
            <ac:spMk id="3" creationId="{63DBAC00-B5A4-41B1-89FD-47E4BD6BCAFE}"/>
          </ac:spMkLst>
        </pc:spChg>
      </pc:sldChg>
      <pc:sldChg chg="modSp mod modNotesTx">
        <pc:chgData name="Stephanie Regales" userId="a0f22a4ed70d35c9" providerId="LiveId" clId="{58F21700-6BDC-4867-8A87-DBC737BDCF94}" dt="2021-02-12T15:47:57.377" v="302" actId="20577"/>
        <pc:sldMkLst>
          <pc:docMk/>
          <pc:sldMk cId="3452220249" sldId="283"/>
        </pc:sldMkLst>
        <pc:spChg chg="mod">
          <ac:chgData name="Stephanie Regales" userId="a0f22a4ed70d35c9" providerId="LiveId" clId="{58F21700-6BDC-4867-8A87-DBC737BDCF94}" dt="2021-02-12T15:45:57.113" v="145" actId="20577"/>
          <ac:spMkLst>
            <pc:docMk/>
            <pc:sldMk cId="3452220249" sldId="283"/>
            <ac:spMk id="3" creationId="{B4E2DD4F-DD7C-44E8-B9DE-5073322AF9D9}"/>
          </ac:spMkLst>
        </pc:spChg>
      </pc:sldChg>
      <pc:sldChg chg="modSp mod">
        <pc:chgData name="Stephanie Regales" userId="a0f22a4ed70d35c9" providerId="LiveId" clId="{58F21700-6BDC-4867-8A87-DBC737BDCF94}" dt="2021-02-14T19:08:36.331" v="3185" actId="404"/>
        <pc:sldMkLst>
          <pc:docMk/>
          <pc:sldMk cId="3380196758" sldId="284"/>
        </pc:sldMkLst>
        <pc:spChg chg="mod">
          <ac:chgData name="Stephanie Regales" userId="a0f22a4ed70d35c9" providerId="LiveId" clId="{58F21700-6BDC-4867-8A87-DBC737BDCF94}" dt="2021-02-14T19:08:36.331" v="3185" actId="404"/>
          <ac:spMkLst>
            <pc:docMk/>
            <pc:sldMk cId="3380196758" sldId="284"/>
            <ac:spMk id="4" creationId="{1673E6F9-04B8-4070-AF88-68164907EC95}"/>
          </ac:spMkLst>
        </pc:spChg>
      </pc:sldChg>
      <pc:sldChg chg="modNotesTx">
        <pc:chgData name="Stephanie Regales" userId="a0f22a4ed70d35c9" providerId="LiveId" clId="{58F21700-6BDC-4867-8A87-DBC737BDCF94}" dt="2021-02-12T15:51:03.260" v="842" actId="20577"/>
        <pc:sldMkLst>
          <pc:docMk/>
          <pc:sldMk cId="3692548698" sldId="285"/>
        </pc:sldMkLst>
      </pc:sldChg>
      <pc:sldChg chg="modSp mod">
        <pc:chgData name="Stephanie Regales" userId="a0f22a4ed70d35c9" providerId="LiveId" clId="{58F21700-6BDC-4867-8A87-DBC737BDCF94}" dt="2021-02-14T18:56:13.045" v="2756" actId="207"/>
        <pc:sldMkLst>
          <pc:docMk/>
          <pc:sldMk cId="1827814468" sldId="286"/>
        </pc:sldMkLst>
        <pc:spChg chg="mod">
          <ac:chgData name="Stephanie Regales" userId="a0f22a4ed70d35c9" providerId="LiveId" clId="{58F21700-6BDC-4867-8A87-DBC737BDCF94}" dt="2021-02-14T18:56:13.045" v="2756" actId="207"/>
          <ac:spMkLst>
            <pc:docMk/>
            <pc:sldMk cId="1827814468" sldId="286"/>
            <ac:spMk id="3" creationId="{B4E2DD4F-DD7C-44E8-B9DE-5073322AF9D9}"/>
          </ac:spMkLst>
        </pc:spChg>
      </pc:sldChg>
      <pc:sldChg chg="modSp mod">
        <pc:chgData name="Stephanie Regales" userId="a0f22a4ed70d35c9" providerId="LiveId" clId="{58F21700-6BDC-4867-8A87-DBC737BDCF94}" dt="2021-02-14T18:29:31.736" v="1362" actId="20577"/>
        <pc:sldMkLst>
          <pc:docMk/>
          <pc:sldMk cId="4064141549" sldId="298"/>
        </pc:sldMkLst>
        <pc:spChg chg="mod">
          <ac:chgData name="Stephanie Regales" userId="a0f22a4ed70d35c9" providerId="LiveId" clId="{58F21700-6BDC-4867-8A87-DBC737BDCF94}" dt="2021-02-14T18:29:31.736" v="1362" actId="20577"/>
          <ac:spMkLst>
            <pc:docMk/>
            <pc:sldMk cId="4064141549" sldId="298"/>
            <ac:spMk id="10" creationId="{09303BAF-0F04-40D9-A167-4BBE7E184D0C}"/>
          </ac:spMkLst>
        </pc:spChg>
      </pc:sldChg>
      <pc:sldChg chg="modSp mod">
        <pc:chgData name="Stephanie Regales" userId="a0f22a4ed70d35c9" providerId="LiveId" clId="{58F21700-6BDC-4867-8A87-DBC737BDCF94}" dt="2021-02-14T18:30:12.215" v="1375" actId="5793"/>
        <pc:sldMkLst>
          <pc:docMk/>
          <pc:sldMk cId="3109971103" sldId="302"/>
        </pc:sldMkLst>
        <pc:spChg chg="mod">
          <ac:chgData name="Stephanie Regales" userId="a0f22a4ed70d35c9" providerId="LiveId" clId="{58F21700-6BDC-4867-8A87-DBC737BDCF94}" dt="2021-02-14T18:30:12.215" v="1375" actId="5793"/>
          <ac:spMkLst>
            <pc:docMk/>
            <pc:sldMk cId="3109971103" sldId="302"/>
            <ac:spMk id="8" creationId="{4B8F5DCC-2685-4C3E-8703-252EF28FEC24}"/>
          </ac:spMkLst>
        </pc:spChg>
      </pc:sldChg>
      <pc:sldChg chg="modSp mod">
        <pc:chgData name="Stephanie Regales" userId="a0f22a4ed70d35c9" providerId="LiveId" clId="{58F21700-6BDC-4867-8A87-DBC737BDCF94}" dt="2021-02-14T18:56:50.925" v="2763" actId="20577"/>
        <pc:sldMkLst>
          <pc:docMk/>
          <pc:sldMk cId="1859500666" sldId="303"/>
        </pc:sldMkLst>
        <pc:spChg chg="mod">
          <ac:chgData name="Stephanie Regales" userId="a0f22a4ed70d35c9" providerId="LiveId" clId="{58F21700-6BDC-4867-8A87-DBC737BDCF94}" dt="2021-02-14T18:56:50.925" v="2763" actId="20577"/>
          <ac:spMkLst>
            <pc:docMk/>
            <pc:sldMk cId="1859500666" sldId="303"/>
            <ac:spMk id="2" creationId="{88569B7B-6201-4BA0-822C-203542A40C10}"/>
          </ac:spMkLst>
        </pc:spChg>
        <pc:spChg chg="mod">
          <ac:chgData name="Stephanie Regales" userId="a0f22a4ed70d35c9" providerId="LiveId" clId="{58F21700-6BDC-4867-8A87-DBC737BDCF94}" dt="2021-02-12T15:38:38.525" v="118" actId="20577"/>
          <ac:spMkLst>
            <pc:docMk/>
            <pc:sldMk cId="1859500666" sldId="303"/>
            <ac:spMk id="3" creationId="{36B87F7A-5EC4-4682-B9A4-6B11CADBD1F9}"/>
          </ac:spMkLst>
        </pc:spChg>
      </pc:sldChg>
      <pc:sldChg chg="addSp delSp modSp new mod ord">
        <pc:chgData name="Stephanie Regales" userId="a0f22a4ed70d35c9" providerId="LiveId" clId="{58F21700-6BDC-4867-8A87-DBC737BDCF94}" dt="2021-02-14T18:51:05.798" v="2558" actId="20577"/>
        <pc:sldMkLst>
          <pc:docMk/>
          <pc:sldMk cId="1530896524" sldId="304"/>
        </pc:sldMkLst>
        <pc:spChg chg="mod">
          <ac:chgData name="Stephanie Regales" userId="a0f22a4ed70d35c9" providerId="LiveId" clId="{58F21700-6BDC-4867-8A87-DBC737BDCF94}" dt="2021-02-14T18:51:05.798" v="2558" actId="20577"/>
          <ac:spMkLst>
            <pc:docMk/>
            <pc:sldMk cId="1530896524" sldId="304"/>
            <ac:spMk id="2" creationId="{744C06AC-873A-44D3-9AAD-5072CD974B70}"/>
          </ac:spMkLst>
        </pc:spChg>
        <pc:spChg chg="del mod">
          <ac:chgData name="Stephanie Regales" userId="a0f22a4ed70d35c9" providerId="LiveId" clId="{58F21700-6BDC-4867-8A87-DBC737BDCF94}" dt="2021-02-14T18:35:55.693" v="1557" actId="478"/>
          <ac:spMkLst>
            <pc:docMk/>
            <pc:sldMk cId="1530896524" sldId="304"/>
            <ac:spMk id="3" creationId="{77EEEDA7-3DE4-4D98-87E3-809499767A22}"/>
          </ac:spMkLst>
        </pc:spChg>
        <pc:spChg chg="add del mod">
          <ac:chgData name="Stephanie Regales" userId="a0f22a4ed70d35c9" providerId="LiveId" clId="{58F21700-6BDC-4867-8A87-DBC737BDCF94}" dt="2021-02-14T18:33:04.813" v="1428" actId="478"/>
          <ac:spMkLst>
            <pc:docMk/>
            <pc:sldMk cId="1530896524" sldId="304"/>
            <ac:spMk id="4" creationId="{454DD41D-6BEB-4AC5-A17E-AD84784DCD07}"/>
          </ac:spMkLst>
        </pc:spChg>
        <pc:spChg chg="add del mod">
          <ac:chgData name="Stephanie Regales" userId="a0f22a4ed70d35c9" providerId="LiveId" clId="{58F21700-6BDC-4867-8A87-DBC737BDCF94}" dt="2021-02-14T18:32:17.921" v="1391" actId="6549"/>
          <ac:spMkLst>
            <pc:docMk/>
            <pc:sldMk cId="1530896524" sldId="304"/>
            <ac:spMk id="5" creationId="{42540DF3-5690-40B4-A6EB-E3725ED00140}"/>
          </ac:spMkLst>
        </pc:spChg>
        <pc:spChg chg="add mod">
          <ac:chgData name="Stephanie Regales" userId="a0f22a4ed70d35c9" providerId="LiveId" clId="{58F21700-6BDC-4867-8A87-DBC737BDCF94}" dt="2021-02-14T18:33:06.322" v="1429"/>
          <ac:spMkLst>
            <pc:docMk/>
            <pc:sldMk cId="1530896524" sldId="304"/>
            <ac:spMk id="6" creationId="{3CA0E2EE-B61B-4EF7-8F8C-0AF6C802CEEA}"/>
          </ac:spMkLst>
        </pc:spChg>
        <pc:spChg chg="add mod">
          <ac:chgData name="Stephanie Regales" userId="a0f22a4ed70d35c9" providerId="LiveId" clId="{58F21700-6BDC-4867-8A87-DBC737BDCF94}" dt="2021-02-14T18:35:17.717" v="1547" actId="1076"/>
          <ac:spMkLst>
            <pc:docMk/>
            <pc:sldMk cId="1530896524" sldId="304"/>
            <ac:spMk id="7" creationId="{78A6009A-9FC5-4418-B5EC-699878A69B86}"/>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0E4BC25-04E5-4F75-B375-A142AEB63026}"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US"/>
        </a:p>
      </dgm:t>
    </dgm:pt>
    <dgm:pt modelId="{0DFE87F8-D3D3-4AC6-A922-C3B1ED0DCD34}">
      <dgm:prSet phldrT="[Text]" custT="1"/>
      <dgm:spPr>
        <a:solidFill>
          <a:schemeClr val="accent4">
            <a:lumMod val="40000"/>
            <a:lumOff val="60000"/>
          </a:schemeClr>
        </a:solidFill>
      </dgm:spPr>
      <dgm:t>
        <a:bodyPr/>
        <a:lstStyle/>
        <a:p>
          <a:r>
            <a:rPr lang="en-US" sz="2800" dirty="0">
              <a:solidFill>
                <a:schemeClr val="tx1"/>
              </a:solidFill>
            </a:rPr>
            <a:t>Count Sheets</a:t>
          </a:r>
        </a:p>
        <a:p>
          <a:r>
            <a:rPr lang="en-US" sz="1700" dirty="0">
              <a:solidFill>
                <a:schemeClr val="tx1"/>
              </a:solidFill>
            </a:rPr>
            <a:t>(Counters)</a:t>
          </a:r>
        </a:p>
      </dgm:t>
    </dgm:pt>
    <dgm:pt modelId="{A1232DE4-28C9-4EB5-B9B3-B769DC90DAA9}" type="parTrans" cxnId="{E4C68196-D917-4860-BAB6-6E1F5F0E46EF}">
      <dgm:prSet/>
      <dgm:spPr/>
      <dgm:t>
        <a:bodyPr/>
        <a:lstStyle/>
        <a:p>
          <a:endParaRPr lang="en-US"/>
        </a:p>
      </dgm:t>
    </dgm:pt>
    <dgm:pt modelId="{71B5785D-2787-40BD-839D-25BC73A3F6C5}" type="sibTrans" cxnId="{E4C68196-D917-4860-BAB6-6E1F5F0E46EF}">
      <dgm:prSet/>
      <dgm:spPr/>
      <dgm:t>
        <a:bodyPr/>
        <a:lstStyle/>
        <a:p>
          <a:endParaRPr lang="en-US"/>
        </a:p>
      </dgm:t>
    </dgm:pt>
    <dgm:pt modelId="{90FAF544-FF8E-4806-8D1A-123B5A552781}">
      <dgm:prSet phldrT="[Text]"/>
      <dgm:spPr/>
      <dgm:t>
        <a:bodyPr/>
        <a:lstStyle/>
        <a:p>
          <a:r>
            <a:rPr lang="en-US" dirty="0" err="1"/>
            <a:t>ParishSOFT</a:t>
          </a:r>
          <a:r>
            <a:rPr lang="en-US" dirty="0"/>
            <a:t> Accounting Deposit Report</a:t>
          </a:r>
        </a:p>
        <a:p>
          <a:r>
            <a:rPr lang="en-US" dirty="0"/>
            <a:t>(Bookkeeper)</a:t>
          </a:r>
        </a:p>
      </dgm:t>
    </dgm:pt>
    <dgm:pt modelId="{A45CFF8E-9A37-4B60-AF63-57DBB0ABEE74}" type="parTrans" cxnId="{CC4949EF-67BE-4568-B819-D740CE25C95F}">
      <dgm:prSet/>
      <dgm:spPr/>
      <dgm:t>
        <a:bodyPr/>
        <a:lstStyle/>
        <a:p>
          <a:endParaRPr lang="en-US"/>
        </a:p>
      </dgm:t>
    </dgm:pt>
    <dgm:pt modelId="{4B24291C-F13A-45EC-A9DB-BB81D66A3B44}" type="sibTrans" cxnId="{CC4949EF-67BE-4568-B819-D740CE25C95F}">
      <dgm:prSet/>
      <dgm:spPr/>
      <dgm:t>
        <a:bodyPr/>
        <a:lstStyle/>
        <a:p>
          <a:endParaRPr lang="en-US"/>
        </a:p>
      </dgm:t>
    </dgm:pt>
    <dgm:pt modelId="{A1EDA90C-E26B-4685-A8B7-C16338941420}">
      <dgm:prSet phldrT="[Text]"/>
      <dgm:spPr/>
      <dgm:t>
        <a:bodyPr/>
        <a:lstStyle/>
        <a:p>
          <a:r>
            <a:rPr lang="en-US" dirty="0"/>
            <a:t>Batch on </a:t>
          </a:r>
          <a:r>
            <a:rPr lang="en-US" dirty="0" err="1"/>
            <a:t>ParishSOFT</a:t>
          </a:r>
          <a:r>
            <a:rPr lang="en-US" dirty="0"/>
            <a:t> Family Suite</a:t>
          </a:r>
        </a:p>
        <a:p>
          <a:r>
            <a:rPr lang="en-US" dirty="0"/>
            <a:t>(Recordkeeper)</a:t>
          </a:r>
        </a:p>
      </dgm:t>
    </dgm:pt>
    <dgm:pt modelId="{2C8B5276-599A-4664-96BE-9E1A7F72185D}" type="parTrans" cxnId="{57CA9C77-4E90-449C-A4E3-2AA61C742216}">
      <dgm:prSet/>
      <dgm:spPr/>
      <dgm:t>
        <a:bodyPr/>
        <a:lstStyle/>
        <a:p>
          <a:endParaRPr lang="en-US"/>
        </a:p>
      </dgm:t>
    </dgm:pt>
    <dgm:pt modelId="{F47E8584-61FC-4C27-A250-F5AA0FA60E46}" type="sibTrans" cxnId="{57CA9C77-4E90-449C-A4E3-2AA61C742216}">
      <dgm:prSet/>
      <dgm:spPr/>
      <dgm:t>
        <a:bodyPr/>
        <a:lstStyle/>
        <a:p>
          <a:endParaRPr lang="en-US"/>
        </a:p>
      </dgm:t>
    </dgm:pt>
    <dgm:pt modelId="{ADB3EDD9-D61B-4D34-AF75-8FF655496784}">
      <dgm:prSet phldrT="[Text]"/>
      <dgm:spPr/>
      <dgm:t>
        <a:bodyPr/>
        <a:lstStyle/>
        <a:p>
          <a:r>
            <a:rPr lang="en-US" dirty="0"/>
            <a:t>Bank Transaction Receipt</a:t>
          </a:r>
        </a:p>
        <a:p>
          <a:r>
            <a:rPr lang="en-US" dirty="0"/>
            <a:t>(Bookkeeper)</a:t>
          </a:r>
        </a:p>
      </dgm:t>
    </dgm:pt>
    <dgm:pt modelId="{FBEB4916-B5EA-4894-8153-ABE3373A4021}" type="parTrans" cxnId="{DA659831-CA19-4E49-9692-6E66F8AF2B45}">
      <dgm:prSet/>
      <dgm:spPr/>
      <dgm:t>
        <a:bodyPr/>
        <a:lstStyle/>
        <a:p>
          <a:endParaRPr lang="en-US"/>
        </a:p>
      </dgm:t>
    </dgm:pt>
    <dgm:pt modelId="{AE4DB0A9-BB6B-47CE-A982-C7363B3CB636}" type="sibTrans" cxnId="{DA659831-CA19-4E49-9692-6E66F8AF2B45}">
      <dgm:prSet/>
      <dgm:spPr/>
      <dgm:t>
        <a:bodyPr/>
        <a:lstStyle/>
        <a:p>
          <a:endParaRPr lang="en-US"/>
        </a:p>
      </dgm:t>
    </dgm:pt>
    <dgm:pt modelId="{FB4E1DCB-EA0A-40E0-99EE-0EA4DF22DC13}" type="pres">
      <dgm:prSet presAssocID="{F0E4BC25-04E5-4F75-B375-A142AEB63026}" presName="Name0" presStyleCnt="0">
        <dgm:presLayoutVars>
          <dgm:chMax val="1"/>
          <dgm:dir/>
          <dgm:animLvl val="ctr"/>
          <dgm:resizeHandles val="exact"/>
        </dgm:presLayoutVars>
      </dgm:prSet>
      <dgm:spPr/>
      <dgm:t>
        <a:bodyPr/>
        <a:lstStyle/>
        <a:p>
          <a:endParaRPr lang="en-US"/>
        </a:p>
      </dgm:t>
    </dgm:pt>
    <dgm:pt modelId="{6861DA12-AFEC-4294-8512-EB4F5BC74F9A}" type="pres">
      <dgm:prSet presAssocID="{0DFE87F8-D3D3-4AC6-A922-C3B1ED0DCD34}" presName="centerShape" presStyleLbl="node0" presStyleIdx="0" presStyleCnt="1" custScaleX="156740" custScaleY="149615" custLinFactNeighborX="172" custLinFactNeighborY="21189"/>
      <dgm:spPr/>
      <dgm:t>
        <a:bodyPr/>
        <a:lstStyle/>
        <a:p>
          <a:endParaRPr lang="en-US"/>
        </a:p>
      </dgm:t>
    </dgm:pt>
    <dgm:pt modelId="{A6D583D1-FDC8-4296-9E7B-4A39439E927B}" type="pres">
      <dgm:prSet presAssocID="{A45CFF8E-9A37-4B60-AF63-57DBB0ABEE74}" presName="parTrans" presStyleLbl="sibTrans2D1" presStyleIdx="0" presStyleCnt="3" custScaleX="169763"/>
      <dgm:spPr/>
      <dgm:t>
        <a:bodyPr/>
        <a:lstStyle/>
        <a:p>
          <a:endParaRPr lang="en-US"/>
        </a:p>
      </dgm:t>
    </dgm:pt>
    <dgm:pt modelId="{54F67C6B-4A07-42BC-B39A-AABC6DEBCD8C}" type="pres">
      <dgm:prSet presAssocID="{A45CFF8E-9A37-4B60-AF63-57DBB0ABEE74}" presName="connectorText" presStyleLbl="sibTrans2D1" presStyleIdx="0" presStyleCnt="3"/>
      <dgm:spPr/>
      <dgm:t>
        <a:bodyPr/>
        <a:lstStyle/>
        <a:p>
          <a:endParaRPr lang="en-US"/>
        </a:p>
      </dgm:t>
    </dgm:pt>
    <dgm:pt modelId="{F8E2F356-B280-477A-AA91-1F2AF951B46B}" type="pres">
      <dgm:prSet presAssocID="{90FAF544-FF8E-4806-8D1A-123B5A552781}" presName="node" presStyleLbl="node1" presStyleIdx="0" presStyleCnt="3" custScaleX="130203" custScaleY="111653">
        <dgm:presLayoutVars>
          <dgm:bulletEnabled val="1"/>
        </dgm:presLayoutVars>
      </dgm:prSet>
      <dgm:spPr/>
      <dgm:t>
        <a:bodyPr/>
        <a:lstStyle/>
        <a:p>
          <a:endParaRPr lang="en-US"/>
        </a:p>
      </dgm:t>
    </dgm:pt>
    <dgm:pt modelId="{657B1454-EF9A-45F3-9A27-0AF69F6704E7}" type="pres">
      <dgm:prSet presAssocID="{2C8B5276-599A-4664-96BE-9E1A7F72185D}" presName="parTrans" presStyleLbl="sibTrans2D1" presStyleIdx="1" presStyleCnt="3" custScaleX="181285" custLinFactNeighborX="-5440" custLinFactNeighborY="-22933"/>
      <dgm:spPr/>
      <dgm:t>
        <a:bodyPr/>
        <a:lstStyle/>
        <a:p>
          <a:endParaRPr lang="en-US"/>
        </a:p>
      </dgm:t>
    </dgm:pt>
    <dgm:pt modelId="{2A91226A-6524-433C-9F34-089A4AE7BFB1}" type="pres">
      <dgm:prSet presAssocID="{2C8B5276-599A-4664-96BE-9E1A7F72185D}" presName="connectorText" presStyleLbl="sibTrans2D1" presStyleIdx="1" presStyleCnt="3"/>
      <dgm:spPr/>
      <dgm:t>
        <a:bodyPr/>
        <a:lstStyle/>
        <a:p>
          <a:endParaRPr lang="en-US"/>
        </a:p>
      </dgm:t>
    </dgm:pt>
    <dgm:pt modelId="{E06CC403-0199-4448-918B-A8F12E2E9E34}" type="pres">
      <dgm:prSet presAssocID="{A1EDA90C-E26B-4685-A8B7-C16338941420}" presName="node" presStyleLbl="node1" presStyleIdx="1" presStyleCnt="3" custScaleX="127058" custScaleY="127022" custRadScaleRad="134935" custRadScaleInc="-63698">
        <dgm:presLayoutVars>
          <dgm:bulletEnabled val="1"/>
        </dgm:presLayoutVars>
      </dgm:prSet>
      <dgm:spPr/>
      <dgm:t>
        <a:bodyPr/>
        <a:lstStyle/>
        <a:p>
          <a:endParaRPr lang="en-US"/>
        </a:p>
      </dgm:t>
    </dgm:pt>
    <dgm:pt modelId="{5CE9CEB2-056F-4002-9F2B-C1CE6E8F56A2}" type="pres">
      <dgm:prSet presAssocID="{FBEB4916-B5EA-4894-8153-ABE3373A4021}" presName="parTrans" presStyleLbl="sibTrans2D1" presStyleIdx="2" presStyleCnt="3" custAng="21549573" custScaleX="187729" custLinFactNeighborX="950" custLinFactNeighborY="-22512"/>
      <dgm:spPr/>
      <dgm:t>
        <a:bodyPr/>
        <a:lstStyle/>
        <a:p>
          <a:endParaRPr lang="en-US"/>
        </a:p>
      </dgm:t>
    </dgm:pt>
    <dgm:pt modelId="{F89F32FC-474D-40A5-AA47-EA6E41131961}" type="pres">
      <dgm:prSet presAssocID="{FBEB4916-B5EA-4894-8153-ABE3373A4021}" presName="connectorText" presStyleLbl="sibTrans2D1" presStyleIdx="2" presStyleCnt="3"/>
      <dgm:spPr/>
      <dgm:t>
        <a:bodyPr/>
        <a:lstStyle/>
        <a:p>
          <a:endParaRPr lang="en-US"/>
        </a:p>
      </dgm:t>
    </dgm:pt>
    <dgm:pt modelId="{77FA0E51-8333-499B-9866-242F52C3ACA4}" type="pres">
      <dgm:prSet presAssocID="{ADB3EDD9-D61B-4D34-AF75-8FF655496784}" presName="node" presStyleLbl="node1" presStyleIdx="2" presStyleCnt="3" custScaleX="123094" custScaleY="123021" custRadScaleRad="136841" custRadScaleInc="64238">
        <dgm:presLayoutVars>
          <dgm:bulletEnabled val="1"/>
        </dgm:presLayoutVars>
      </dgm:prSet>
      <dgm:spPr/>
      <dgm:t>
        <a:bodyPr/>
        <a:lstStyle/>
        <a:p>
          <a:endParaRPr lang="en-US"/>
        </a:p>
      </dgm:t>
    </dgm:pt>
  </dgm:ptLst>
  <dgm:cxnLst>
    <dgm:cxn modelId="{1BAE0CBD-1E25-438F-869F-9B1494F40AD4}" type="presOf" srcId="{A45CFF8E-9A37-4B60-AF63-57DBB0ABEE74}" destId="{A6D583D1-FDC8-4296-9E7B-4A39439E927B}" srcOrd="0" destOrd="0" presId="urn:microsoft.com/office/officeart/2005/8/layout/radial5"/>
    <dgm:cxn modelId="{CC4949EF-67BE-4568-B819-D740CE25C95F}" srcId="{0DFE87F8-D3D3-4AC6-A922-C3B1ED0DCD34}" destId="{90FAF544-FF8E-4806-8D1A-123B5A552781}" srcOrd="0" destOrd="0" parTransId="{A45CFF8E-9A37-4B60-AF63-57DBB0ABEE74}" sibTransId="{4B24291C-F13A-45EC-A9DB-BB81D66A3B44}"/>
    <dgm:cxn modelId="{71FA3ECA-7F62-465D-AB6C-3C2130E6930E}" type="presOf" srcId="{2C8B5276-599A-4664-96BE-9E1A7F72185D}" destId="{2A91226A-6524-433C-9F34-089A4AE7BFB1}" srcOrd="1" destOrd="0" presId="urn:microsoft.com/office/officeart/2005/8/layout/radial5"/>
    <dgm:cxn modelId="{87F27F44-5F52-4B68-B797-21C605D11A61}" type="presOf" srcId="{A45CFF8E-9A37-4B60-AF63-57DBB0ABEE74}" destId="{54F67C6B-4A07-42BC-B39A-AABC6DEBCD8C}" srcOrd="1" destOrd="0" presId="urn:microsoft.com/office/officeart/2005/8/layout/radial5"/>
    <dgm:cxn modelId="{57CA9C77-4E90-449C-A4E3-2AA61C742216}" srcId="{0DFE87F8-D3D3-4AC6-A922-C3B1ED0DCD34}" destId="{A1EDA90C-E26B-4685-A8B7-C16338941420}" srcOrd="1" destOrd="0" parTransId="{2C8B5276-599A-4664-96BE-9E1A7F72185D}" sibTransId="{F47E8584-61FC-4C27-A250-F5AA0FA60E46}"/>
    <dgm:cxn modelId="{489AEBDE-310B-4131-9698-FB1642DA579F}" type="presOf" srcId="{90FAF544-FF8E-4806-8D1A-123B5A552781}" destId="{F8E2F356-B280-477A-AA91-1F2AF951B46B}" srcOrd="0" destOrd="0" presId="urn:microsoft.com/office/officeart/2005/8/layout/radial5"/>
    <dgm:cxn modelId="{3472DABE-79AC-4BA5-8009-9B77785D5463}" type="presOf" srcId="{FBEB4916-B5EA-4894-8153-ABE3373A4021}" destId="{5CE9CEB2-056F-4002-9F2B-C1CE6E8F56A2}" srcOrd="0" destOrd="0" presId="urn:microsoft.com/office/officeart/2005/8/layout/radial5"/>
    <dgm:cxn modelId="{C5C259DB-40F0-4B21-A22A-2BE2E9421B90}" type="presOf" srcId="{FBEB4916-B5EA-4894-8153-ABE3373A4021}" destId="{F89F32FC-474D-40A5-AA47-EA6E41131961}" srcOrd="1" destOrd="0" presId="urn:microsoft.com/office/officeart/2005/8/layout/radial5"/>
    <dgm:cxn modelId="{E4C68196-D917-4860-BAB6-6E1F5F0E46EF}" srcId="{F0E4BC25-04E5-4F75-B375-A142AEB63026}" destId="{0DFE87F8-D3D3-4AC6-A922-C3B1ED0DCD34}" srcOrd="0" destOrd="0" parTransId="{A1232DE4-28C9-4EB5-B9B3-B769DC90DAA9}" sibTransId="{71B5785D-2787-40BD-839D-25BC73A3F6C5}"/>
    <dgm:cxn modelId="{80480276-1867-4482-B818-FC12DAC7680E}" type="presOf" srcId="{A1EDA90C-E26B-4685-A8B7-C16338941420}" destId="{E06CC403-0199-4448-918B-A8F12E2E9E34}" srcOrd="0" destOrd="0" presId="urn:microsoft.com/office/officeart/2005/8/layout/radial5"/>
    <dgm:cxn modelId="{5C3028B2-9126-449D-8479-550475949237}" type="presOf" srcId="{ADB3EDD9-D61B-4D34-AF75-8FF655496784}" destId="{77FA0E51-8333-499B-9866-242F52C3ACA4}" srcOrd="0" destOrd="0" presId="urn:microsoft.com/office/officeart/2005/8/layout/radial5"/>
    <dgm:cxn modelId="{FBCBAABF-E3F8-4225-BA3C-850F881B5E2D}" type="presOf" srcId="{0DFE87F8-D3D3-4AC6-A922-C3B1ED0DCD34}" destId="{6861DA12-AFEC-4294-8512-EB4F5BC74F9A}" srcOrd="0" destOrd="0" presId="urn:microsoft.com/office/officeart/2005/8/layout/radial5"/>
    <dgm:cxn modelId="{78971682-8075-471E-90EF-87FBC99E1CB7}" type="presOf" srcId="{2C8B5276-599A-4664-96BE-9E1A7F72185D}" destId="{657B1454-EF9A-45F3-9A27-0AF69F6704E7}" srcOrd="0" destOrd="0" presId="urn:microsoft.com/office/officeart/2005/8/layout/radial5"/>
    <dgm:cxn modelId="{56AD22BB-EAD6-486A-8958-3045AE9A02CF}" type="presOf" srcId="{F0E4BC25-04E5-4F75-B375-A142AEB63026}" destId="{FB4E1DCB-EA0A-40E0-99EE-0EA4DF22DC13}" srcOrd="0" destOrd="0" presId="urn:microsoft.com/office/officeart/2005/8/layout/radial5"/>
    <dgm:cxn modelId="{DA659831-CA19-4E49-9692-6E66F8AF2B45}" srcId="{0DFE87F8-D3D3-4AC6-A922-C3B1ED0DCD34}" destId="{ADB3EDD9-D61B-4D34-AF75-8FF655496784}" srcOrd="2" destOrd="0" parTransId="{FBEB4916-B5EA-4894-8153-ABE3373A4021}" sibTransId="{AE4DB0A9-BB6B-47CE-A982-C7363B3CB636}"/>
    <dgm:cxn modelId="{1DF8FC62-0F9D-43D5-9682-E88C4B8A9CB1}" type="presParOf" srcId="{FB4E1DCB-EA0A-40E0-99EE-0EA4DF22DC13}" destId="{6861DA12-AFEC-4294-8512-EB4F5BC74F9A}" srcOrd="0" destOrd="0" presId="urn:microsoft.com/office/officeart/2005/8/layout/radial5"/>
    <dgm:cxn modelId="{61A32054-589A-47FF-8650-DD17876544F4}" type="presParOf" srcId="{FB4E1DCB-EA0A-40E0-99EE-0EA4DF22DC13}" destId="{A6D583D1-FDC8-4296-9E7B-4A39439E927B}" srcOrd="1" destOrd="0" presId="urn:microsoft.com/office/officeart/2005/8/layout/radial5"/>
    <dgm:cxn modelId="{F6DA3238-7C1F-48D7-8ED8-38204531B4D5}" type="presParOf" srcId="{A6D583D1-FDC8-4296-9E7B-4A39439E927B}" destId="{54F67C6B-4A07-42BC-B39A-AABC6DEBCD8C}" srcOrd="0" destOrd="0" presId="urn:microsoft.com/office/officeart/2005/8/layout/radial5"/>
    <dgm:cxn modelId="{114E9523-F746-43AD-ACB3-8529D4622E5C}" type="presParOf" srcId="{FB4E1DCB-EA0A-40E0-99EE-0EA4DF22DC13}" destId="{F8E2F356-B280-477A-AA91-1F2AF951B46B}" srcOrd="2" destOrd="0" presId="urn:microsoft.com/office/officeart/2005/8/layout/radial5"/>
    <dgm:cxn modelId="{4E3C9593-753C-493D-9571-165352431EC7}" type="presParOf" srcId="{FB4E1DCB-EA0A-40E0-99EE-0EA4DF22DC13}" destId="{657B1454-EF9A-45F3-9A27-0AF69F6704E7}" srcOrd="3" destOrd="0" presId="urn:microsoft.com/office/officeart/2005/8/layout/radial5"/>
    <dgm:cxn modelId="{10757440-DA98-4908-97BB-645F8AEC40D5}" type="presParOf" srcId="{657B1454-EF9A-45F3-9A27-0AF69F6704E7}" destId="{2A91226A-6524-433C-9F34-089A4AE7BFB1}" srcOrd="0" destOrd="0" presId="urn:microsoft.com/office/officeart/2005/8/layout/radial5"/>
    <dgm:cxn modelId="{E9B5DD66-21A8-4341-AE52-FBD0A804B46A}" type="presParOf" srcId="{FB4E1DCB-EA0A-40E0-99EE-0EA4DF22DC13}" destId="{E06CC403-0199-4448-918B-A8F12E2E9E34}" srcOrd="4" destOrd="0" presId="urn:microsoft.com/office/officeart/2005/8/layout/radial5"/>
    <dgm:cxn modelId="{B95492AD-BA33-43A1-9D42-2B2C0A9B6DAA}" type="presParOf" srcId="{FB4E1DCB-EA0A-40E0-99EE-0EA4DF22DC13}" destId="{5CE9CEB2-056F-4002-9F2B-C1CE6E8F56A2}" srcOrd="5" destOrd="0" presId="urn:microsoft.com/office/officeart/2005/8/layout/radial5"/>
    <dgm:cxn modelId="{5F6D752E-3C75-4D0A-AD73-E074826E1352}" type="presParOf" srcId="{5CE9CEB2-056F-4002-9F2B-C1CE6E8F56A2}" destId="{F89F32FC-474D-40A5-AA47-EA6E41131961}" srcOrd="0" destOrd="0" presId="urn:microsoft.com/office/officeart/2005/8/layout/radial5"/>
    <dgm:cxn modelId="{1205B1B5-BEFE-44E6-B314-616D02F5E699}" type="presParOf" srcId="{FB4E1DCB-EA0A-40E0-99EE-0EA4DF22DC13}" destId="{77FA0E51-8333-499B-9866-242F52C3ACA4}" srcOrd="6" destOrd="0" presId="urn:microsoft.com/office/officeart/2005/8/layout/radial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61DA12-AFEC-4294-8512-EB4F5BC74F9A}">
      <dsp:nvSpPr>
        <dsp:cNvPr id="0" name=""/>
        <dsp:cNvSpPr/>
      </dsp:nvSpPr>
      <dsp:spPr>
        <a:xfrm>
          <a:off x="2731372" y="2563095"/>
          <a:ext cx="1991974" cy="1901424"/>
        </a:xfrm>
        <a:prstGeom prst="ellipse">
          <a:avLst/>
        </a:prstGeom>
        <a:solidFill>
          <a:schemeClr val="accent4">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dirty="0">
              <a:solidFill>
                <a:schemeClr val="tx1"/>
              </a:solidFill>
            </a:rPr>
            <a:t>Count Sheets</a:t>
          </a:r>
        </a:p>
        <a:p>
          <a:pPr lvl="0" algn="ctr" defTabSz="1244600">
            <a:lnSpc>
              <a:spcPct val="90000"/>
            </a:lnSpc>
            <a:spcBef>
              <a:spcPct val="0"/>
            </a:spcBef>
            <a:spcAft>
              <a:spcPct val="35000"/>
            </a:spcAft>
          </a:pPr>
          <a:r>
            <a:rPr lang="en-US" sz="1700" kern="1200" dirty="0">
              <a:solidFill>
                <a:schemeClr val="tx1"/>
              </a:solidFill>
            </a:rPr>
            <a:t>(Counters)</a:t>
          </a:r>
        </a:p>
      </dsp:txBody>
      <dsp:txXfrm>
        <a:off x="3023090" y="2841552"/>
        <a:ext cx="1408538" cy="1344510"/>
      </dsp:txXfrm>
    </dsp:sp>
    <dsp:sp modelId="{A6D583D1-FDC8-4296-9E7B-4A39439E927B}">
      <dsp:nvSpPr>
        <dsp:cNvPr id="0" name=""/>
        <dsp:cNvSpPr/>
      </dsp:nvSpPr>
      <dsp:spPr>
        <a:xfrm rot="16191694">
          <a:off x="3307682" y="1898247"/>
          <a:ext cx="832592" cy="432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3372653" y="2049481"/>
        <a:ext cx="702963" cy="259258"/>
      </dsp:txXfrm>
    </dsp:sp>
    <dsp:sp modelId="{F8E2F356-B280-477A-AA91-1F2AF951B46B}">
      <dsp:nvSpPr>
        <dsp:cNvPr id="0" name=""/>
        <dsp:cNvSpPr/>
      </dsp:nvSpPr>
      <dsp:spPr>
        <a:xfrm>
          <a:off x="2686483" y="-135980"/>
          <a:ext cx="2068401" cy="177371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err="1"/>
            <a:t>ParishSOFT</a:t>
          </a:r>
          <a:r>
            <a:rPr lang="en-US" sz="1700" kern="1200" dirty="0"/>
            <a:t> Accounting Deposit Report</a:t>
          </a:r>
        </a:p>
        <a:p>
          <a:pPr lvl="0" algn="ctr" defTabSz="755650">
            <a:lnSpc>
              <a:spcPct val="90000"/>
            </a:lnSpc>
            <a:spcBef>
              <a:spcPct val="0"/>
            </a:spcBef>
            <a:spcAft>
              <a:spcPct val="35000"/>
            </a:spcAft>
          </a:pPr>
          <a:r>
            <a:rPr lang="en-US" sz="1700" kern="1200" dirty="0"/>
            <a:t>(Bookkeeper)</a:t>
          </a:r>
        </a:p>
      </dsp:txBody>
      <dsp:txXfrm>
        <a:off x="2989393" y="123775"/>
        <a:ext cx="1462581" cy="1254206"/>
      </dsp:txXfrm>
    </dsp:sp>
    <dsp:sp modelId="{657B1454-EF9A-45F3-9A27-0AF69F6704E7}">
      <dsp:nvSpPr>
        <dsp:cNvPr id="0" name=""/>
        <dsp:cNvSpPr/>
      </dsp:nvSpPr>
      <dsp:spPr>
        <a:xfrm rot="20109490">
          <a:off x="4564639" y="2610232"/>
          <a:ext cx="818416" cy="432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a:off x="4570636" y="2723882"/>
        <a:ext cx="688787" cy="259258"/>
      </dsp:txXfrm>
    </dsp:sp>
    <dsp:sp modelId="{E06CC403-0199-4448-918B-A8F12E2E9E34}">
      <dsp:nvSpPr>
        <dsp:cNvPr id="0" name=""/>
        <dsp:cNvSpPr/>
      </dsp:nvSpPr>
      <dsp:spPr>
        <a:xfrm>
          <a:off x="5303064" y="1308179"/>
          <a:ext cx="2018440" cy="201786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a:t>Batch on </a:t>
          </a:r>
          <a:r>
            <a:rPr lang="en-US" sz="1700" kern="1200" dirty="0" err="1"/>
            <a:t>ParishSOFT</a:t>
          </a:r>
          <a:r>
            <a:rPr lang="en-US" sz="1700" kern="1200" dirty="0"/>
            <a:t> Family Suite</a:t>
          </a:r>
        </a:p>
        <a:p>
          <a:pPr lvl="0" algn="ctr" defTabSz="755650">
            <a:lnSpc>
              <a:spcPct val="90000"/>
            </a:lnSpc>
            <a:spcBef>
              <a:spcPct val="0"/>
            </a:spcBef>
            <a:spcAft>
              <a:spcPct val="35000"/>
            </a:spcAft>
          </a:pPr>
          <a:r>
            <a:rPr lang="en-US" sz="1700" kern="1200" dirty="0"/>
            <a:t>(Recordkeeper)</a:t>
          </a:r>
        </a:p>
      </dsp:txBody>
      <dsp:txXfrm>
        <a:off x="5598658" y="1603689"/>
        <a:ext cx="1427252" cy="1426848"/>
      </dsp:txXfrm>
    </dsp:sp>
    <dsp:sp modelId="{5CE9CEB2-056F-4002-9F2B-C1CE6E8F56A2}">
      <dsp:nvSpPr>
        <dsp:cNvPr id="0" name=""/>
        <dsp:cNvSpPr/>
      </dsp:nvSpPr>
      <dsp:spPr>
        <a:xfrm rot="12237962">
          <a:off x="1958745" y="2595870"/>
          <a:ext cx="930416" cy="43209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55650">
            <a:lnSpc>
              <a:spcPct val="90000"/>
            </a:lnSpc>
            <a:spcBef>
              <a:spcPct val="0"/>
            </a:spcBef>
            <a:spcAft>
              <a:spcPct val="35000"/>
            </a:spcAft>
          </a:pPr>
          <a:endParaRPr lang="en-US" sz="1700" kern="1200"/>
        </a:p>
      </dsp:txBody>
      <dsp:txXfrm rot="10800000">
        <a:off x="2082786" y="2708617"/>
        <a:ext cx="800787" cy="259258"/>
      </dsp:txXfrm>
    </dsp:sp>
    <dsp:sp modelId="{77FA0E51-8333-499B-9866-242F52C3ACA4}">
      <dsp:nvSpPr>
        <dsp:cNvPr id="0" name=""/>
        <dsp:cNvSpPr/>
      </dsp:nvSpPr>
      <dsp:spPr>
        <a:xfrm>
          <a:off x="116931" y="1319816"/>
          <a:ext cx="1955468" cy="1954308"/>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755650">
            <a:lnSpc>
              <a:spcPct val="90000"/>
            </a:lnSpc>
            <a:spcBef>
              <a:spcPct val="0"/>
            </a:spcBef>
            <a:spcAft>
              <a:spcPct val="35000"/>
            </a:spcAft>
          </a:pPr>
          <a:r>
            <a:rPr lang="en-US" sz="1700" kern="1200" dirty="0"/>
            <a:t>Bank Transaction Receipt</a:t>
          </a:r>
        </a:p>
        <a:p>
          <a:pPr lvl="0" algn="ctr" defTabSz="755650">
            <a:lnSpc>
              <a:spcPct val="90000"/>
            </a:lnSpc>
            <a:spcBef>
              <a:spcPct val="0"/>
            </a:spcBef>
            <a:spcAft>
              <a:spcPct val="35000"/>
            </a:spcAft>
          </a:pPr>
          <a:r>
            <a:rPr lang="en-US" sz="1700" kern="1200" dirty="0"/>
            <a:t>(Bookkeeper)</a:t>
          </a:r>
        </a:p>
      </dsp:txBody>
      <dsp:txXfrm>
        <a:off x="403303" y="1606018"/>
        <a:ext cx="1382724" cy="138190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CBC2DA2-7A2D-4E40-9B29-0B48A6A37757}" type="datetimeFigureOut">
              <a:rPr lang="en-US" smtClean="0"/>
              <a:t>5/25/2021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60E7A6E-096E-4D00-A54E-9B76A6D2C120}" type="slidenum">
              <a:rPr lang="en-US" smtClean="0"/>
              <a:t>‹#›</a:t>
            </a:fld>
            <a:endParaRPr lang="en-US"/>
          </a:p>
        </p:txBody>
      </p:sp>
    </p:spTree>
    <p:extLst>
      <p:ext uri="{BB962C8B-B14F-4D97-AF65-F5344CB8AC3E}">
        <p14:creationId xmlns:p14="http://schemas.microsoft.com/office/powerpoint/2010/main" val="3012372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1</a:t>
            </a:fld>
            <a:endParaRPr lang="en-US"/>
          </a:p>
        </p:txBody>
      </p:sp>
    </p:spTree>
    <p:extLst>
      <p:ext uri="{BB962C8B-B14F-4D97-AF65-F5344CB8AC3E}">
        <p14:creationId xmlns:p14="http://schemas.microsoft.com/office/powerpoint/2010/main" val="507885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10</a:t>
            </a:fld>
            <a:endParaRPr lang="en-US"/>
          </a:p>
        </p:txBody>
      </p:sp>
    </p:spTree>
    <p:extLst>
      <p:ext uri="{BB962C8B-B14F-4D97-AF65-F5344CB8AC3E}">
        <p14:creationId xmlns:p14="http://schemas.microsoft.com/office/powerpoint/2010/main" val="722269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11</a:t>
            </a:fld>
            <a:endParaRPr lang="en-US"/>
          </a:p>
        </p:txBody>
      </p:sp>
    </p:spTree>
    <p:extLst>
      <p:ext uri="{BB962C8B-B14F-4D97-AF65-F5344CB8AC3E}">
        <p14:creationId xmlns:p14="http://schemas.microsoft.com/office/powerpoint/2010/main" val="28391371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dashboard shows the financial reviews that the Pastor and another 3</a:t>
            </a:r>
            <a:r>
              <a:rPr lang="en-US" baseline="30000" dirty="0"/>
              <a:t>rd</a:t>
            </a:r>
            <a:r>
              <a:rPr lang="en-US" dirty="0"/>
              <a:t> party should perform at each parish. However, note that during this training we will also show other reviews that should be completed by the business manager. </a:t>
            </a:r>
          </a:p>
        </p:txBody>
      </p:sp>
      <p:sp>
        <p:nvSpPr>
          <p:cNvPr id="4" name="Slide Number Placeholder 3"/>
          <p:cNvSpPr>
            <a:spLocks noGrp="1"/>
          </p:cNvSpPr>
          <p:nvPr>
            <p:ph type="sldNum" sz="quarter" idx="5"/>
          </p:nvPr>
        </p:nvSpPr>
        <p:spPr/>
        <p:txBody>
          <a:bodyPr/>
          <a:lstStyle/>
          <a:p>
            <a:fld id="{E60E7A6E-096E-4D00-A54E-9B76A6D2C120}" type="slidenum">
              <a:rPr lang="en-US" smtClean="0"/>
              <a:t>12</a:t>
            </a:fld>
            <a:endParaRPr lang="en-US"/>
          </a:p>
        </p:txBody>
      </p:sp>
    </p:spTree>
    <p:extLst>
      <p:ext uri="{BB962C8B-B14F-4D97-AF65-F5344CB8AC3E}">
        <p14:creationId xmlns:p14="http://schemas.microsoft.com/office/powerpoint/2010/main" val="158106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13</a:t>
            </a:fld>
            <a:endParaRPr lang="en-US"/>
          </a:p>
        </p:txBody>
      </p:sp>
    </p:spTree>
    <p:extLst>
      <p:ext uri="{BB962C8B-B14F-4D97-AF65-F5344CB8AC3E}">
        <p14:creationId xmlns:p14="http://schemas.microsoft.com/office/powerpoint/2010/main" val="20086918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OLG – Vendors should be deposited in gross and fees charged separately. </a:t>
            </a:r>
          </a:p>
          <a:p>
            <a:endParaRPr lang="en-US" dirty="0"/>
          </a:p>
          <a:p>
            <a:r>
              <a:rPr lang="en-US" dirty="0"/>
              <a:t>Vendors should be approved by Arch. </a:t>
            </a:r>
          </a:p>
        </p:txBody>
      </p:sp>
      <p:sp>
        <p:nvSpPr>
          <p:cNvPr id="4" name="Slide Number Placeholder 3"/>
          <p:cNvSpPr>
            <a:spLocks noGrp="1"/>
          </p:cNvSpPr>
          <p:nvPr>
            <p:ph type="sldNum" sz="quarter" idx="5"/>
          </p:nvPr>
        </p:nvSpPr>
        <p:spPr/>
        <p:txBody>
          <a:bodyPr/>
          <a:lstStyle/>
          <a:p>
            <a:fld id="{E60E7A6E-096E-4D00-A54E-9B76A6D2C120}" type="slidenum">
              <a:rPr lang="en-US" smtClean="0"/>
              <a:t>14</a:t>
            </a:fld>
            <a:endParaRPr lang="en-US"/>
          </a:p>
        </p:txBody>
      </p:sp>
    </p:spTree>
    <p:extLst>
      <p:ext uri="{BB962C8B-B14F-4D97-AF65-F5344CB8AC3E}">
        <p14:creationId xmlns:p14="http://schemas.microsoft.com/office/powerpoint/2010/main" val="39937758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7120" lvl="1" indent="-291179"/>
            <a:endParaRPr lang="en-US" dirty="0"/>
          </a:p>
          <a:p>
            <a:pPr marL="815320" lvl="1" indent="-349415"/>
            <a:endParaRPr lang="en-US" sz="1400" dirty="0"/>
          </a:p>
          <a:p>
            <a:pPr marL="815320" lvl="1" indent="-349415"/>
            <a:r>
              <a:rPr lang="en-US" sz="1400" dirty="0"/>
              <a:t>Review Audit and Batch Report from PSFS</a:t>
            </a:r>
          </a:p>
          <a:p>
            <a:pPr marL="815320" lvl="1" indent="-349415"/>
            <a:r>
              <a:rPr lang="en-US" sz="1400" dirty="0"/>
              <a:t>Audit Report: Shows you _________________</a:t>
            </a:r>
          </a:p>
          <a:p>
            <a:pPr marL="815320" lvl="1" indent="-349415"/>
            <a:r>
              <a:rPr lang="en-US" sz="1400" dirty="0"/>
              <a:t>Have all batches closed? ___________________________</a:t>
            </a:r>
          </a:p>
          <a:p>
            <a:endParaRPr lang="en-US" dirty="0"/>
          </a:p>
          <a:p>
            <a:r>
              <a:rPr lang="en-US" dirty="0"/>
              <a:t>Not all money that the church receives is a donation. PSFS is a donor management area. There could be money that comes in that is not a donation, such as a rebate from Office Depot – it shouldn’t be included in PSFS, but will be part of your deposit. </a:t>
            </a:r>
          </a:p>
          <a:p>
            <a:endParaRPr lang="en-US" dirty="0"/>
          </a:p>
          <a:p>
            <a:r>
              <a:rPr lang="en-US" dirty="0"/>
              <a:t>Donuts – money from donuts do not need to be recorded, this is not a donation. If I sponsor donation of donuts that is a true donation. There is money that is not going to be recorded in PSFS. </a:t>
            </a:r>
          </a:p>
          <a:p>
            <a:endParaRPr lang="en-US" dirty="0"/>
          </a:p>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15</a:t>
            </a:fld>
            <a:endParaRPr lang="en-US"/>
          </a:p>
        </p:txBody>
      </p:sp>
    </p:spTree>
    <p:extLst>
      <p:ext uri="{BB962C8B-B14F-4D97-AF65-F5344CB8AC3E}">
        <p14:creationId xmlns:p14="http://schemas.microsoft.com/office/powerpoint/2010/main" val="6198563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16</a:t>
            </a:fld>
            <a:endParaRPr lang="en-US"/>
          </a:p>
        </p:txBody>
      </p:sp>
    </p:spTree>
    <p:extLst>
      <p:ext uri="{BB962C8B-B14F-4D97-AF65-F5344CB8AC3E}">
        <p14:creationId xmlns:p14="http://schemas.microsoft.com/office/powerpoint/2010/main" val="3875170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7120" lvl="1" indent="-291179"/>
            <a:endParaRPr lang="en-US" dirty="0"/>
          </a:p>
          <a:p>
            <a:pPr marL="815320" lvl="1" indent="-349415"/>
            <a:endParaRPr lang="en-US" sz="1400" dirty="0"/>
          </a:p>
          <a:p>
            <a:pPr marL="815320" lvl="1" indent="-349415"/>
            <a:r>
              <a:rPr lang="en-US" sz="1400" dirty="0"/>
              <a:t>Review Audit and Batch Report from PSFS</a:t>
            </a:r>
          </a:p>
          <a:p>
            <a:pPr marL="815320" lvl="1" indent="-349415"/>
            <a:r>
              <a:rPr lang="en-US" sz="1400" dirty="0"/>
              <a:t>Audit Report: Shows you _________________</a:t>
            </a:r>
          </a:p>
          <a:p>
            <a:pPr marL="815320" lvl="1" indent="-349415"/>
            <a:r>
              <a:rPr lang="en-US" sz="1400" dirty="0"/>
              <a:t>Have all batches closed? ___________________________</a:t>
            </a:r>
          </a:p>
          <a:p>
            <a:endParaRPr lang="en-US" dirty="0"/>
          </a:p>
          <a:p>
            <a:r>
              <a:rPr lang="en-US" b="0" i="0" dirty="0">
                <a:solidFill>
                  <a:srgbClr val="333330"/>
                </a:solidFill>
                <a:effectLst/>
                <a:latin typeface="Open Sans"/>
              </a:rPr>
              <a:t>A batch is a group of contributions. Entering contributions in batches (groups) helps speed up data entry especially when you have a lot of contributions to get into your system. The batch-entry process also provides critical internal controls that can help safeguard your contributions and reduce the risk of fraud.</a:t>
            </a:r>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17</a:t>
            </a:fld>
            <a:endParaRPr lang="en-US"/>
          </a:p>
        </p:txBody>
      </p:sp>
    </p:spTree>
    <p:extLst>
      <p:ext uri="{BB962C8B-B14F-4D97-AF65-F5344CB8AC3E}">
        <p14:creationId xmlns:p14="http://schemas.microsoft.com/office/powerpoint/2010/main" val="603684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Pull Reports for each parish specifically.</a:t>
            </a:r>
          </a:p>
        </p:txBody>
      </p:sp>
      <p:sp>
        <p:nvSpPr>
          <p:cNvPr id="4" name="Slide Number Placeholder 3"/>
          <p:cNvSpPr>
            <a:spLocks noGrp="1"/>
          </p:cNvSpPr>
          <p:nvPr>
            <p:ph type="sldNum" sz="quarter" idx="5"/>
          </p:nvPr>
        </p:nvSpPr>
        <p:spPr/>
        <p:txBody>
          <a:bodyPr/>
          <a:lstStyle/>
          <a:p>
            <a:fld id="{E60E7A6E-096E-4D00-A54E-9B76A6D2C120}" type="slidenum">
              <a:rPr lang="en-US" smtClean="0"/>
              <a:t>18</a:t>
            </a:fld>
            <a:endParaRPr lang="en-US"/>
          </a:p>
        </p:txBody>
      </p:sp>
    </p:spTree>
    <p:extLst>
      <p:ext uri="{BB962C8B-B14F-4D97-AF65-F5344CB8AC3E}">
        <p14:creationId xmlns:p14="http://schemas.microsoft.com/office/powerpoint/2010/main" val="31545052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19</a:t>
            </a:fld>
            <a:endParaRPr lang="en-US"/>
          </a:p>
        </p:txBody>
      </p:sp>
    </p:spTree>
    <p:extLst>
      <p:ext uri="{BB962C8B-B14F-4D97-AF65-F5344CB8AC3E}">
        <p14:creationId xmlns:p14="http://schemas.microsoft.com/office/powerpoint/2010/main" val="161932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noted on this slide, you will find which are the parishes sources of revenue. Primary source will likely always be from offertory (and thus safeguarding these funds and following approved count procedures is of vital importance); however internal controls should always be in place for all sources of funds (no matter the amount). Following internal controls will help safeguard the financial assets of the Church, protect employees and volunteers, and avoid scandal. </a:t>
            </a:r>
          </a:p>
          <a:p>
            <a:endParaRPr lang="en-US" dirty="0"/>
          </a:p>
          <a:p>
            <a:r>
              <a:rPr lang="en-US" dirty="0"/>
              <a:t>This slide also shows different “roles” within the parish’s activities, and the importance of having a segregation of duties. When the parish has proper segregation of duties, it decreases the likelihood of fraud, and makes detection of issues easier. </a:t>
            </a:r>
          </a:p>
          <a:p>
            <a:endParaRPr lang="en-US" dirty="0"/>
          </a:p>
          <a:p>
            <a:r>
              <a:rPr lang="en-US" dirty="0"/>
              <a:t>Though I am not going to go into that much detail about segregation of duties, I will point out that this is one of the top findings we find in a lot of parishes. </a:t>
            </a:r>
          </a:p>
        </p:txBody>
      </p:sp>
      <p:sp>
        <p:nvSpPr>
          <p:cNvPr id="4" name="Slide Number Placeholder 3"/>
          <p:cNvSpPr>
            <a:spLocks noGrp="1"/>
          </p:cNvSpPr>
          <p:nvPr>
            <p:ph type="sldNum" sz="quarter" idx="5"/>
          </p:nvPr>
        </p:nvSpPr>
        <p:spPr/>
        <p:txBody>
          <a:bodyPr/>
          <a:lstStyle/>
          <a:p>
            <a:fld id="{E60E7A6E-096E-4D00-A54E-9B76A6D2C120}" type="slidenum">
              <a:rPr lang="en-US" smtClean="0"/>
              <a:t>2</a:t>
            </a:fld>
            <a:endParaRPr lang="en-US"/>
          </a:p>
        </p:txBody>
      </p:sp>
    </p:spTree>
    <p:extLst>
      <p:ext uri="{BB962C8B-B14F-4D97-AF65-F5344CB8AC3E}">
        <p14:creationId xmlns:p14="http://schemas.microsoft.com/office/powerpoint/2010/main" val="7012442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20</a:t>
            </a:fld>
            <a:endParaRPr lang="en-US"/>
          </a:p>
        </p:txBody>
      </p:sp>
    </p:spTree>
    <p:extLst>
      <p:ext uri="{BB962C8B-B14F-4D97-AF65-F5344CB8AC3E}">
        <p14:creationId xmlns:p14="http://schemas.microsoft.com/office/powerpoint/2010/main" val="1200788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21</a:t>
            </a:fld>
            <a:endParaRPr lang="en-US"/>
          </a:p>
        </p:txBody>
      </p:sp>
    </p:spTree>
    <p:extLst>
      <p:ext uri="{BB962C8B-B14F-4D97-AF65-F5344CB8AC3E}">
        <p14:creationId xmlns:p14="http://schemas.microsoft.com/office/powerpoint/2010/main" val="5956289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22</a:t>
            </a:fld>
            <a:endParaRPr lang="en-US"/>
          </a:p>
        </p:txBody>
      </p:sp>
    </p:spTree>
    <p:extLst>
      <p:ext uri="{BB962C8B-B14F-4D97-AF65-F5344CB8AC3E}">
        <p14:creationId xmlns:p14="http://schemas.microsoft.com/office/powerpoint/2010/main" val="7680141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23</a:t>
            </a:fld>
            <a:endParaRPr lang="en-US"/>
          </a:p>
        </p:txBody>
      </p:sp>
    </p:spTree>
    <p:extLst>
      <p:ext uri="{BB962C8B-B14F-4D97-AF65-F5344CB8AC3E}">
        <p14:creationId xmlns:p14="http://schemas.microsoft.com/office/powerpoint/2010/main" val="312418566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24</a:t>
            </a:fld>
            <a:endParaRPr lang="en-US"/>
          </a:p>
        </p:txBody>
      </p:sp>
    </p:spTree>
    <p:extLst>
      <p:ext uri="{BB962C8B-B14F-4D97-AF65-F5344CB8AC3E}">
        <p14:creationId xmlns:p14="http://schemas.microsoft.com/office/powerpoint/2010/main" val="8149429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dashboard shows the financial reviews that the Pastor and another 3</a:t>
            </a:r>
            <a:r>
              <a:rPr lang="en-US" baseline="30000" dirty="0"/>
              <a:t>rd</a:t>
            </a:r>
            <a:r>
              <a:rPr lang="en-US" dirty="0"/>
              <a:t> party should perform at each parish. However, note that during this training we will also show other reviews that should be completed by the business manager. </a:t>
            </a:r>
          </a:p>
        </p:txBody>
      </p:sp>
      <p:sp>
        <p:nvSpPr>
          <p:cNvPr id="4" name="Slide Number Placeholder 3"/>
          <p:cNvSpPr>
            <a:spLocks noGrp="1"/>
          </p:cNvSpPr>
          <p:nvPr>
            <p:ph type="sldNum" sz="quarter" idx="5"/>
          </p:nvPr>
        </p:nvSpPr>
        <p:spPr/>
        <p:txBody>
          <a:bodyPr/>
          <a:lstStyle/>
          <a:p>
            <a:fld id="{E60E7A6E-096E-4D00-A54E-9B76A6D2C120}" type="slidenum">
              <a:rPr lang="en-US" smtClean="0"/>
              <a:t>25</a:t>
            </a:fld>
            <a:endParaRPr lang="en-US"/>
          </a:p>
        </p:txBody>
      </p:sp>
    </p:spTree>
    <p:extLst>
      <p:ext uri="{BB962C8B-B14F-4D97-AF65-F5344CB8AC3E}">
        <p14:creationId xmlns:p14="http://schemas.microsoft.com/office/powerpoint/2010/main" val="31528342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26</a:t>
            </a:fld>
            <a:endParaRPr lang="en-US"/>
          </a:p>
        </p:txBody>
      </p:sp>
    </p:spTree>
    <p:extLst>
      <p:ext uri="{BB962C8B-B14F-4D97-AF65-F5344CB8AC3E}">
        <p14:creationId xmlns:p14="http://schemas.microsoft.com/office/powerpoint/2010/main" val="29331146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27</a:t>
            </a:fld>
            <a:endParaRPr lang="en-US"/>
          </a:p>
        </p:txBody>
      </p:sp>
    </p:spTree>
    <p:extLst>
      <p:ext uri="{BB962C8B-B14F-4D97-AF65-F5344CB8AC3E}">
        <p14:creationId xmlns:p14="http://schemas.microsoft.com/office/powerpoint/2010/main" val="214326273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28</a:t>
            </a:fld>
            <a:endParaRPr lang="en-US"/>
          </a:p>
        </p:txBody>
      </p:sp>
    </p:spTree>
    <p:extLst>
      <p:ext uri="{BB962C8B-B14F-4D97-AF65-F5344CB8AC3E}">
        <p14:creationId xmlns:p14="http://schemas.microsoft.com/office/powerpoint/2010/main" val="154698057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29</a:t>
            </a:fld>
            <a:endParaRPr lang="en-US"/>
          </a:p>
        </p:txBody>
      </p:sp>
    </p:spTree>
    <p:extLst>
      <p:ext uri="{BB962C8B-B14F-4D97-AF65-F5344CB8AC3E}">
        <p14:creationId xmlns:p14="http://schemas.microsoft.com/office/powerpoint/2010/main" val="4087508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one individual has access to assets as well as the responsibility for maintaining the accountability of those assets, or complete control over a parish’s processes, this can expose the parish to risk (loss of funds, incorrect financial statements, etc.). It protects them. </a:t>
            </a:r>
          </a:p>
          <a:p>
            <a:endParaRPr lang="en-US" dirty="0"/>
          </a:p>
          <a:p>
            <a:r>
              <a:rPr lang="en-US" dirty="0"/>
              <a:t>The parish should design the work and related tasks so that the work of one person is independent of or serves as a check on the work of another. This reduces the risks of undetected errors and limits the opportunities to misappropriate assets, or conceal intentional misstatements in the parish’s financial statements. </a:t>
            </a:r>
          </a:p>
          <a:p>
            <a:endParaRPr lang="en-US" dirty="0"/>
          </a:p>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3</a:t>
            </a:fld>
            <a:endParaRPr lang="en-US"/>
          </a:p>
        </p:txBody>
      </p:sp>
    </p:spTree>
    <p:extLst>
      <p:ext uri="{BB962C8B-B14F-4D97-AF65-F5344CB8AC3E}">
        <p14:creationId xmlns:p14="http://schemas.microsoft.com/office/powerpoint/2010/main" val="33247738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30</a:t>
            </a:fld>
            <a:endParaRPr lang="en-US"/>
          </a:p>
        </p:txBody>
      </p:sp>
    </p:spTree>
    <p:extLst>
      <p:ext uri="{BB962C8B-B14F-4D97-AF65-F5344CB8AC3E}">
        <p14:creationId xmlns:p14="http://schemas.microsoft.com/office/powerpoint/2010/main" val="34706740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31</a:t>
            </a:fld>
            <a:endParaRPr lang="en-US"/>
          </a:p>
        </p:txBody>
      </p:sp>
    </p:spTree>
    <p:extLst>
      <p:ext uri="{BB962C8B-B14F-4D97-AF65-F5344CB8AC3E}">
        <p14:creationId xmlns:p14="http://schemas.microsoft.com/office/powerpoint/2010/main" val="103270140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32</a:t>
            </a:fld>
            <a:endParaRPr lang="en-US"/>
          </a:p>
        </p:txBody>
      </p:sp>
    </p:spTree>
    <p:extLst>
      <p:ext uri="{BB962C8B-B14F-4D97-AF65-F5344CB8AC3E}">
        <p14:creationId xmlns:p14="http://schemas.microsoft.com/office/powerpoint/2010/main" val="12642169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33</a:t>
            </a:fld>
            <a:endParaRPr lang="en-US"/>
          </a:p>
        </p:txBody>
      </p:sp>
    </p:spTree>
    <p:extLst>
      <p:ext uri="{BB962C8B-B14F-4D97-AF65-F5344CB8AC3E}">
        <p14:creationId xmlns:p14="http://schemas.microsoft.com/office/powerpoint/2010/main" val="21341103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34</a:t>
            </a:fld>
            <a:endParaRPr lang="en-US"/>
          </a:p>
        </p:txBody>
      </p:sp>
    </p:spTree>
    <p:extLst>
      <p:ext uri="{BB962C8B-B14F-4D97-AF65-F5344CB8AC3E}">
        <p14:creationId xmlns:p14="http://schemas.microsoft.com/office/powerpoint/2010/main" val="402616735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35</a:t>
            </a:fld>
            <a:endParaRPr lang="en-US"/>
          </a:p>
        </p:txBody>
      </p:sp>
    </p:spTree>
    <p:extLst>
      <p:ext uri="{BB962C8B-B14F-4D97-AF65-F5344CB8AC3E}">
        <p14:creationId xmlns:p14="http://schemas.microsoft.com/office/powerpoint/2010/main" val="13815902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4</a:t>
            </a:fld>
            <a:endParaRPr lang="en-US"/>
          </a:p>
        </p:txBody>
      </p:sp>
    </p:spTree>
    <p:extLst>
      <p:ext uri="{BB962C8B-B14F-4D97-AF65-F5344CB8AC3E}">
        <p14:creationId xmlns:p14="http://schemas.microsoft.com/office/powerpoint/2010/main" val="2597062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system of record is a data management term for an information storage system (basically it is the database that is the authoritative date source for information for parishes. </a:t>
            </a:r>
          </a:p>
          <a:p>
            <a:endParaRPr lang="en-US" dirty="0"/>
          </a:p>
          <a:p>
            <a:r>
              <a:rPr lang="en-US" dirty="0" err="1"/>
              <a:t>ParishSoft</a:t>
            </a:r>
            <a:r>
              <a:rPr lang="en-US" dirty="0"/>
              <a:t> Family Suite – this system is where you record your parish’s families</a:t>
            </a:r>
          </a:p>
        </p:txBody>
      </p:sp>
      <p:sp>
        <p:nvSpPr>
          <p:cNvPr id="4" name="Slide Number Placeholder 3"/>
          <p:cNvSpPr>
            <a:spLocks noGrp="1"/>
          </p:cNvSpPr>
          <p:nvPr>
            <p:ph type="sldNum" sz="quarter" idx="5"/>
          </p:nvPr>
        </p:nvSpPr>
        <p:spPr/>
        <p:txBody>
          <a:bodyPr/>
          <a:lstStyle/>
          <a:p>
            <a:fld id="{E60E7A6E-096E-4D00-A54E-9B76A6D2C120}" type="slidenum">
              <a:rPr lang="en-US" smtClean="0"/>
              <a:t>5</a:t>
            </a:fld>
            <a:endParaRPr lang="en-US"/>
          </a:p>
        </p:txBody>
      </p:sp>
    </p:spTree>
    <p:extLst>
      <p:ext uri="{BB962C8B-B14F-4D97-AF65-F5344CB8AC3E}">
        <p14:creationId xmlns:p14="http://schemas.microsoft.com/office/powerpoint/2010/main" val="2967821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dashboard shows the financial reviews that the Pastor and another 3</a:t>
            </a:r>
            <a:r>
              <a:rPr lang="en-US" baseline="30000" dirty="0"/>
              <a:t>rd</a:t>
            </a:r>
            <a:r>
              <a:rPr lang="en-US" dirty="0"/>
              <a:t> party should perform at each parish. However, note that during this training we will also show other reviews that should be completed by the business manager. </a:t>
            </a:r>
          </a:p>
        </p:txBody>
      </p:sp>
      <p:sp>
        <p:nvSpPr>
          <p:cNvPr id="4" name="Slide Number Placeholder 3"/>
          <p:cNvSpPr>
            <a:spLocks noGrp="1"/>
          </p:cNvSpPr>
          <p:nvPr>
            <p:ph type="sldNum" sz="quarter" idx="5"/>
          </p:nvPr>
        </p:nvSpPr>
        <p:spPr/>
        <p:txBody>
          <a:bodyPr/>
          <a:lstStyle/>
          <a:p>
            <a:fld id="{E60E7A6E-096E-4D00-A54E-9B76A6D2C120}" type="slidenum">
              <a:rPr lang="en-US" smtClean="0"/>
              <a:t>6</a:t>
            </a:fld>
            <a:endParaRPr lang="en-US"/>
          </a:p>
        </p:txBody>
      </p:sp>
    </p:spTree>
    <p:extLst>
      <p:ext uri="{BB962C8B-B14F-4D97-AF65-F5344CB8AC3E}">
        <p14:creationId xmlns:p14="http://schemas.microsoft.com/office/powerpoint/2010/main" val="1985195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60E7A6E-096E-4D00-A54E-9B76A6D2C120}" type="slidenum">
              <a:rPr lang="en-US" smtClean="0"/>
              <a:t>7</a:t>
            </a:fld>
            <a:endParaRPr lang="en-US"/>
          </a:p>
        </p:txBody>
      </p:sp>
    </p:spTree>
    <p:extLst>
      <p:ext uri="{BB962C8B-B14F-4D97-AF65-F5344CB8AC3E}">
        <p14:creationId xmlns:p14="http://schemas.microsoft.com/office/powerpoint/2010/main" val="1762184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8</a:t>
            </a:fld>
            <a:endParaRPr lang="en-US"/>
          </a:p>
        </p:txBody>
      </p:sp>
    </p:spTree>
    <p:extLst>
      <p:ext uri="{BB962C8B-B14F-4D97-AF65-F5344CB8AC3E}">
        <p14:creationId xmlns:p14="http://schemas.microsoft.com/office/powerpoint/2010/main" val="11857609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60E7A6E-096E-4D00-A54E-9B76A6D2C120}" type="slidenum">
              <a:rPr lang="en-US" smtClean="0"/>
              <a:t>9</a:t>
            </a:fld>
            <a:endParaRPr lang="en-US"/>
          </a:p>
        </p:txBody>
      </p:sp>
    </p:spTree>
    <p:extLst>
      <p:ext uri="{BB962C8B-B14F-4D97-AF65-F5344CB8AC3E}">
        <p14:creationId xmlns:p14="http://schemas.microsoft.com/office/powerpoint/2010/main" val="124088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7158B-B8CA-4CF7-858C-10A2AB073D8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C5CDEE-98BD-4A0D-93E2-2F9B746A3D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67F25E8-FECB-442A-8347-F0B6F165EB14}"/>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5E4DA6C9-5E8A-453A-B283-10F2B3DD2E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1B6571-129C-4D93-A983-32DFE9683CD1}"/>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89485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50666-1335-4FF3-9E5B-82FA3469C4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400213C-193E-442D-BE0D-5BA3F553E55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8A7706-B4E6-4637-8409-DC8E63F9FD81}"/>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FDA60EE7-A5B7-4BA5-A88A-AD6FB3F0F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83A016-1631-47E4-9628-437B7462DDDE}"/>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1997975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E2D28-FCF4-4203-BC83-9D1AE34F59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4AB7A70-11E4-4842-BACA-955722C67A8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185CF2-CE6E-443F-AF20-4FF20EAAB887}"/>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D790492D-3684-49A1-A8DD-98D237E4A2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BE8855-0876-4AD3-A2BF-6CBA5AC6A0C3}"/>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308684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BC64-2BF2-44AF-BF1F-AD2789FF354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A17F38-AD10-455A-A3A4-87F0FCF08C3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50C87B-6563-4E6E-BFFC-515084A4B776}"/>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E6B99771-AC1B-45CF-897F-991F842C76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52EA51-43D5-4CD0-AF98-4BB68CA3283B}"/>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681105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FC55-66D0-4590-BF20-D3015944F0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38DBA4-6E95-4087-9991-B7880656AA2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E23A0B-F7AF-4CB8-A8FF-28CC8A14D322}"/>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9B50EDB2-2354-45B1-8DA4-6A138F3EB1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674FAB-5CC9-4970-B84D-5016734D000E}"/>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34685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B51AB-7742-4B10-B382-DA03EC09AA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7465FA-F8F0-45ED-9CCD-0696CAC34F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3720470-EC27-466C-8A7B-3EE27A9FDB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88F5B8F-8D6F-4249-BCBF-9343FA0EBEC1}"/>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6" name="Footer Placeholder 5">
            <a:extLst>
              <a:ext uri="{FF2B5EF4-FFF2-40B4-BE49-F238E27FC236}">
                <a16:creationId xmlns:a16="http://schemas.microsoft.com/office/drawing/2014/main" id="{C81DCB39-EA94-494E-86CB-94C530FDA2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0CBB11A-F1B6-4A75-A5F4-BA7ABF00183C}"/>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4228164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70EB4-E4A1-4315-9550-E8AE5BECBC4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9F4E1E-1FB8-4E0B-9C9E-14CB5FA999E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FFFA5D7-B4FD-4DD9-B78E-AF53BFF493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95F1A8-90CF-40DB-A1C2-34041AF4A97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25E1FB-1785-4301-98E1-097C833A0C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16B4726-7301-4783-8106-7C3B55B010FD}"/>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8" name="Footer Placeholder 7">
            <a:extLst>
              <a:ext uri="{FF2B5EF4-FFF2-40B4-BE49-F238E27FC236}">
                <a16:creationId xmlns:a16="http://schemas.microsoft.com/office/drawing/2014/main" id="{01F3A77B-D326-40F9-8C8E-34BBC97F10B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09ACEC3-0F6D-4C1A-B829-746D59978026}"/>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38167892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B3DBE-B31E-4C0D-B924-1512AE8BF2A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80ADF6-3AE3-46C6-AB97-4D3008EF0FB4}"/>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4" name="Footer Placeholder 3">
            <a:extLst>
              <a:ext uri="{FF2B5EF4-FFF2-40B4-BE49-F238E27FC236}">
                <a16:creationId xmlns:a16="http://schemas.microsoft.com/office/drawing/2014/main" id="{C64C0749-6FEE-4E36-9CE5-F41D8E3E56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D6585D0-D511-4B64-9A6F-E9D6B28907FF}"/>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1998294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CCAB0C8-E8FD-4AB9-B7FA-444F609A563E}"/>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3" name="Footer Placeholder 2">
            <a:extLst>
              <a:ext uri="{FF2B5EF4-FFF2-40B4-BE49-F238E27FC236}">
                <a16:creationId xmlns:a16="http://schemas.microsoft.com/office/drawing/2014/main" id="{F5A81DDE-98B7-47CF-A8AE-55E9AE4C42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10A5A17-CE86-4F56-A76D-532512EC61DB}"/>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1586845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97212A-B8BB-4962-B80E-E513E3B1FC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ED0C710-2D98-4917-84AE-E7F0A943792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AD9423B-46C2-45F0-A7F7-12D314E04E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9AC2F1-5C77-450D-9EF3-AE5B405F08C2}"/>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6" name="Footer Placeholder 5">
            <a:extLst>
              <a:ext uri="{FF2B5EF4-FFF2-40B4-BE49-F238E27FC236}">
                <a16:creationId xmlns:a16="http://schemas.microsoft.com/office/drawing/2014/main" id="{28F41E1A-7554-4ED0-BBE3-3C6ED7867A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07488A-EE1D-4DB2-9B8B-30D41713F9EC}"/>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2060413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82471-2735-4BE0-8619-F9DF53CBA55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CE3E3AA-E1EA-4B23-860A-58F98EF860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531068-27D0-4D43-A51B-16CFC4BDA40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00659A-243E-44A8-8BCE-D16C3F5DDC03}"/>
              </a:ext>
            </a:extLst>
          </p:cNvPr>
          <p:cNvSpPr>
            <a:spLocks noGrp="1"/>
          </p:cNvSpPr>
          <p:nvPr>
            <p:ph type="dt" sz="half" idx="10"/>
          </p:nvPr>
        </p:nvSpPr>
        <p:spPr/>
        <p:txBody>
          <a:bodyPr/>
          <a:lstStyle/>
          <a:p>
            <a:fld id="{215129F6-18D3-4CF7-BAA4-C5CA155B5357}" type="datetimeFigureOut">
              <a:rPr lang="en-US" smtClean="0"/>
              <a:t>5/25/2021</a:t>
            </a:fld>
            <a:endParaRPr lang="en-US"/>
          </a:p>
        </p:txBody>
      </p:sp>
      <p:sp>
        <p:nvSpPr>
          <p:cNvPr id="6" name="Footer Placeholder 5">
            <a:extLst>
              <a:ext uri="{FF2B5EF4-FFF2-40B4-BE49-F238E27FC236}">
                <a16:creationId xmlns:a16="http://schemas.microsoft.com/office/drawing/2014/main" id="{B8DED038-9181-413D-9EC7-3D1EEDDB84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16A095-555A-433A-B0A5-25A0CA164F1C}"/>
              </a:ext>
            </a:extLst>
          </p:cNvPr>
          <p:cNvSpPr>
            <a:spLocks noGrp="1"/>
          </p:cNvSpPr>
          <p:nvPr>
            <p:ph type="sldNum" sz="quarter" idx="12"/>
          </p:nvPr>
        </p:nvSpPr>
        <p:spPr/>
        <p:txBody>
          <a:bodyPr/>
          <a:lstStyle/>
          <a:p>
            <a:fld id="{3DF8AAF6-999A-4FB5-A071-BB5B5D0AAC8A}" type="slidenum">
              <a:rPr lang="en-US" smtClean="0"/>
              <a:t>‹#›</a:t>
            </a:fld>
            <a:endParaRPr lang="en-US"/>
          </a:p>
        </p:txBody>
      </p:sp>
    </p:spTree>
    <p:extLst>
      <p:ext uri="{BB962C8B-B14F-4D97-AF65-F5344CB8AC3E}">
        <p14:creationId xmlns:p14="http://schemas.microsoft.com/office/powerpoint/2010/main" val="3836645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02AFF4-96CA-4617-BCE1-CD6B27445C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B6B3B8-D4C6-4174-9CB1-09DBEC912A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96C297-85EE-4A7E-B542-08985155159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5129F6-18D3-4CF7-BAA4-C5CA155B5357}" type="datetimeFigureOut">
              <a:rPr lang="en-US" smtClean="0"/>
              <a:t>5/25/2021</a:t>
            </a:fld>
            <a:endParaRPr lang="en-US"/>
          </a:p>
        </p:txBody>
      </p:sp>
      <p:sp>
        <p:nvSpPr>
          <p:cNvPr id="5" name="Footer Placeholder 4">
            <a:extLst>
              <a:ext uri="{FF2B5EF4-FFF2-40B4-BE49-F238E27FC236}">
                <a16:creationId xmlns:a16="http://schemas.microsoft.com/office/drawing/2014/main" id="{556DB4D2-192B-4524-B7AE-D3F7B13F73D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07A2C33-AA74-4AFD-BFD5-955652FCE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F8AAF6-999A-4FB5-A071-BB5B5D0AAC8A}" type="slidenum">
              <a:rPr lang="en-US" smtClean="0"/>
              <a:t>‹#›</a:t>
            </a:fld>
            <a:endParaRPr lang="en-US"/>
          </a:p>
        </p:txBody>
      </p:sp>
    </p:spTree>
    <p:extLst>
      <p:ext uri="{BB962C8B-B14F-4D97-AF65-F5344CB8AC3E}">
        <p14:creationId xmlns:p14="http://schemas.microsoft.com/office/powerpoint/2010/main" val="3769675692"/>
      </p:ext>
    </p:extLst>
  </p:cSld>
  <p:clrMap bg1="lt1" tx1="dk1" bg2="lt2" tx2="dk2" accent1="accent1" accent2="accent2" accent3="accent3" accent4="accent4" accent5="accent5" accent6="accent6" hlink="hlink" folHlink="folHlink"/>
  <p:sldLayoutIdLst>
    <p:sldLayoutId id="2147483862" r:id="rId1"/>
    <p:sldLayoutId id="2147483863" r:id="rId2"/>
    <p:sldLayoutId id="2147483864" r:id="rId3"/>
    <p:sldLayoutId id="2147483865" r:id="rId4"/>
    <p:sldLayoutId id="2147483866" r:id="rId5"/>
    <p:sldLayoutId id="2147483867" r:id="rId6"/>
    <p:sldLayoutId id="2147483868" r:id="rId7"/>
    <p:sldLayoutId id="2147483869" r:id="rId8"/>
    <p:sldLayoutId id="2147483870" r:id="rId9"/>
    <p:sldLayoutId id="2147483871" r:id="rId10"/>
    <p:sldLayoutId id="21474838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4.jpe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8" Type="http://schemas.openxmlformats.org/officeDocument/2006/relationships/hyperlink" Target="mailto:cfigueroa@archatl.com" TargetMode="External"/><Relationship Id="rId3" Type="http://schemas.openxmlformats.org/officeDocument/2006/relationships/hyperlink" Target="mailto:mwarren@archatl.com" TargetMode="External"/><Relationship Id="rId7" Type="http://schemas.openxmlformats.org/officeDocument/2006/relationships/hyperlink" Target="mailto:sshirley@archatl.com"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 Id="rId6" Type="http://schemas.openxmlformats.org/officeDocument/2006/relationships/hyperlink" Target="mailto:pwarner@archatl.com" TargetMode="External"/><Relationship Id="rId5" Type="http://schemas.openxmlformats.org/officeDocument/2006/relationships/hyperlink" Target="mailto:nmollel@archatl.com" TargetMode="External"/><Relationship Id="rId4" Type="http://schemas.openxmlformats.org/officeDocument/2006/relationships/hyperlink" Target="mailto:horsagh@archatl.com" TargetMode="External"/><Relationship Id="rId9" Type="http://schemas.openxmlformats.org/officeDocument/2006/relationships/hyperlink" Target="mailto:mrichburg@archatl.com"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CC5E4E-CD4D-4BF6-B3B3-28617D2CF30E}"/>
              </a:ext>
            </a:extLst>
          </p:cNvPr>
          <p:cNvSpPr>
            <a:spLocks noGrp="1"/>
          </p:cNvSpPr>
          <p:nvPr>
            <p:ph type="ctrTitle"/>
          </p:nvPr>
        </p:nvSpPr>
        <p:spPr/>
        <p:txBody>
          <a:bodyPr>
            <a:normAutofit/>
          </a:bodyPr>
          <a:lstStyle/>
          <a:p>
            <a:r>
              <a:rPr lang="en-US" sz="6600" b="1" dirty="0">
                <a:solidFill>
                  <a:schemeClr val="bg1"/>
                </a:solidFill>
              </a:rPr>
              <a:t>Church Financial Review</a:t>
            </a:r>
          </a:p>
        </p:txBody>
      </p:sp>
      <p:sp>
        <p:nvSpPr>
          <p:cNvPr id="3" name="Subtitle 2">
            <a:extLst>
              <a:ext uri="{FF2B5EF4-FFF2-40B4-BE49-F238E27FC236}">
                <a16:creationId xmlns:a16="http://schemas.microsoft.com/office/drawing/2014/main" id="{D4132DAB-A6BB-41FC-B4BA-942AE3935FEB}"/>
              </a:ext>
            </a:extLst>
          </p:cNvPr>
          <p:cNvSpPr>
            <a:spLocks noGrp="1"/>
          </p:cNvSpPr>
          <p:nvPr>
            <p:ph type="subTitle" idx="1"/>
          </p:nvPr>
        </p:nvSpPr>
        <p:spPr/>
        <p:txBody>
          <a:bodyPr/>
          <a:lstStyle/>
          <a:p>
            <a:r>
              <a:rPr lang="en-US">
                <a:solidFill>
                  <a:schemeClr val="bg1"/>
                </a:solidFill>
              </a:rPr>
              <a:t>March </a:t>
            </a:r>
            <a:r>
              <a:rPr lang="en-US" dirty="0">
                <a:solidFill>
                  <a:schemeClr val="bg1"/>
                </a:solidFill>
              </a:rPr>
              <a:t>2021</a:t>
            </a:r>
          </a:p>
        </p:txBody>
      </p:sp>
    </p:spTree>
    <p:extLst>
      <p:ext uri="{BB962C8B-B14F-4D97-AF65-F5344CB8AC3E}">
        <p14:creationId xmlns:p14="http://schemas.microsoft.com/office/powerpoint/2010/main" val="36325212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A59AE7D-E005-4C56-92FA-EFE97628CFE0}"/>
              </a:ext>
            </a:extLst>
          </p:cNvPr>
          <p:cNvSpPr/>
          <p:nvPr/>
        </p:nvSpPr>
        <p:spPr>
          <a:xfrm>
            <a:off x="0" y="0"/>
            <a:ext cx="12192000" cy="1163782"/>
          </a:xfrm>
          <a:prstGeom prst="rect">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4" name="TextBox 3">
            <a:extLst>
              <a:ext uri="{FF2B5EF4-FFF2-40B4-BE49-F238E27FC236}">
                <a16:creationId xmlns:a16="http://schemas.microsoft.com/office/drawing/2014/main" id="{1673E6F9-04B8-4070-AF88-68164907EC95}"/>
              </a:ext>
            </a:extLst>
          </p:cNvPr>
          <p:cNvSpPr txBox="1"/>
          <p:nvPr/>
        </p:nvSpPr>
        <p:spPr>
          <a:xfrm>
            <a:off x="497840" y="253670"/>
            <a:ext cx="11592560" cy="6063198"/>
          </a:xfrm>
          <a:prstGeom prst="rect">
            <a:avLst/>
          </a:prstGeom>
          <a:noFill/>
        </p:spPr>
        <p:txBody>
          <a:bodyPr wrap="square" rtlCol="0">
            <a:spAutoFit/>
          </a:bodyPr>
          <a:lstStyle/>
          <a:p>
            <a:r>
              <a:rPr lang="en-US" sz="4400" b="1" i="1" dirty="0">
                <a:solidFill>
                  <a:schemeClr val="bg1"/>
                </a:solidFill>
                <a:latin typeface="+mj-lt"/>
                <a:ea typeface="+mj-ea"/>
                <a:cs typeface="+mj-cs"/>
              </a:rPr>
              <a:t>Weekly Review</a:t>
            </a:r>
          </a:p>
          <a:p>
            <a:endParaRPr lang="en-US" sz="2000" b="1" i="1" dirty="0">
              <a:solidFill>
                <a:schemeClr val="bg1"/>
              </a:solidFill>
              <a:latin typeface="+mj-lt"/>
              <a:ea typeface="+mj-ea"/>
              <a:cs typeface="+mj-cs"/>
            </a:endParaRPr>
          </a:p>
          <a:p>
            <a:endParaRPr lang="en-US" sz="2000" b="1" i="1" dirty="0">
              <a:solidFill>
                <a:schemeClr val="bg1"/>
              </a:solidFill>
              <a:latin typeface="+mj-lt"/>
              <a:ea typeface="+mj-ea"/>
              <a:cs typeface="+mj-cs"/>
            </a:endParaRPr>
          </a:p>
          <a:p>
            <a:r>
              <a:rPr lang="en-US" sz="2400" b="1" dirty="0"/>
              <a:t>Summary Count Sheet = Bank Transaction Receipt = Deposit Register</a:t>
            </a:r>
            <a:r>
              <a:rPr lang="en-US" dirty="0"/>
              <a:t>- </a:t>
            </a:r>
            <a:r>
              <a:rPr lang="en-US" i="1" dirty="0"/>
              <a:t>Reference Exhibits 4, page 5.</a:t>
            </a:r>
          </a:p>
          <a:p>
            <a:pPr marL="342900" indent="-342900">
              <a:buFont typeface="Arial" panose="020B0604020202020204" pitchFamily="34" charset="0"/>
              <a:buChar char="•"/>
            </a:pPr>
            <a:r>
              <a:rPr lang="en-US" b="1" dirty="0"/>
              <a:t>Primary Responsibility of Review: </a:t>
            </a:r>
            <a:r>
              <a:rPr lang="en-US" b="1" u="sng" dirty="0">
                <a:solidFill>
                  <a:srgbClr val="FF0000"/>
                </a:solidFill>
              </a:rPr>
              <a:t>Business Manager and Pastor</a:t>
            </a:r>
          </a:p>
          <a:p>
            <a:pPr marL="342900" indent="-342900">
              <a:buFont typeface="Arial" panose="020B0604020202020204" pitchFamily="34" charset="0"/>
              <a:buChar char="•"/>
            </a:pPr>
            <a:r>
              <a:rPr lang="en-US" sz="1800" dirty="0"/>
              <a:t>Total deposit should match count records. Proceeds from collections were deposited to parish’s bank account.</a:t>
            </a:r>
          </a:p>
          <a:p>
            <a:pPr marL="342900" indent="-342900">
              <a:buFont typeface="Arial" panose="020B0604020202020204" pitchFamily="34" charset="0"/>
              <a:buChar char="•"/>
            </a:pPr>
            <a:r>
              <a:rPr lang="en-US" sz="1800" dirty="0"/>
              <a:t>Cash and Check values match – counters should deposit all monies intact and not exchange bills/checks. Example: If the Bank’s Transaction Receipt shown in the Exhibit reported $15 in $1.00 bills and $10 in $5 bills it is likely that someone has substituted bills. </a:t>
            </a:r>
          </a:p>
          <a:p>
            <a:pPr marL="285750" indent="-285750">
              <a:buFont typeface="Arial" panose="020B0604020202020204" pitchFamily="34" charset="0"/>
              <a:buChar char="•"/>
            </a:pPr>
            <a:r>
              <a:rPr lang="en-US" dirty="0"/>
              <a:t>Review that funds collected were properly posted on </a:t>
            </a:r>
            <a:r>
              <a:rPr lang="en-US" dirty="0" err="1"/>
              <a:t>ParishSOFT</a:t>
            </a:r>
            <a:r>
              <a:rPr lang="en-US" dirty="0"/>
              <a:t> Accounting (PSA) by reviewing the Deposit Register</a:t>
            </a:r>
          </a:p>
          <a:p>
            <a:pPr marL="285750" indent="-285750">
              <a:buFont typeface="Arial" panose="020B0604020202020204" pitchFamily="34" charset="0"/>
              <a:buChar char="•"/>
            </a:pPr>
            <a:endParaRPr lang="en-US" sz="1100" dirty="0"/>
          </a:p>
          <a:p>
            <a:r>
              <a:rPr lang="en-US" sz="2400" b="1" dirty="0"/>
              <a:t>Count Sheet = </a:t>
            </a:r>
            <a:r>
              <a:rPr lang="en-US" sz="2400" b="1" dirty="0" err="1"/>
              <a:t>ParishSoft</a:t>
            </a:r>
            <a:r>
              <a:rPr lang="en-US" sz="2400" b="1" dirty="0"/>
              <a:t> Contribution Report </a:t>
            </a:r>
            <a:r>
              <a:rPr lang="en-US" dirty="0"/>
              <a:t>- </a:t>
            </a:r>
            <a:r>
              <a:rPr lang="en-US" i="1" dirty="0"/>
              <a:t>Reference Exhibits 2 and 5, pages 3 and 6.</a:t>
            </a:r>
          </a:p>
          <a:p>
            <a:pPr marL="285750" indent="-285750">
              <a:buFont typeface="Arial" panose="020B0604020202020204" pitchFamily="34" charset="0"/>
              <a:buChar char="•"/>
            </a:pPr>
            <a:r>
              <a:rPr lang="en-US" b="1" dirty="0"/>
              <a:t>Primary Responsibility of Review: </a:t>
            </a:r>
            <a:r>
              <a:rPr lang="en-US" b="1" u="sng" dirty="0">
                <a:solidFill>
                  <a:srgbClr val="FF0000"/>
                </a:solidFill>
              </a:rPr>
              <a:t>Business Manager </a:t>
            </a:r>
          </a:p>
          <a:p>
            <a:pPr marL="285750" indent="-285750">
              <a:buFont typeface="Arial" panose="020B0604020202020204" pitchFamily="34" charset="0"/>
              <a:buChar char="•"/>
            </a:pPr>
            <a:r>
              <a:rPr lang="en-US" dirty="0"/>
              <a:t>Review the </a:t>
            </a:r>
            <a:r>
              <a:rPr lang="en-US" dirty="0" err="1"/>
              <a:t>ParishSOFT</a:t>
            </a:r>
            <a:r>
              <a:rPr lang="en-US" dirty="0"/>
              <a:t> Family Suite Contribution Report by batch (Exhibit 5, page 6). If possible, pull an Excel version of the report and sort by Envelope Cash, Loose Checks, Envelope Checks, Loose Cash, and match to count sheets (Exhibit 6, page 7). </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57203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A59AE7D-E005-4C56-92FA-EFE97628CFE0}"/>
              </a:ext>
            </a:extLst>
          </p:cNvPr>
          <p:cNvSpPr/>
          <p:nvPr/>
        </p:nvSpPr>
        <p:spPr>
          <a:xfrm>
            <a:off x="0" y="0"/>
            <a:ext cx="12192000" cy="1163782"/>
          </a:xfrm>
          <a:prstGeom prst="rect">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4" name="TextBox 3">
            <a:extLst>
              <a:ext uri="{FF2B5EF4-FFF2-40B4-BE49-F238E27FC236}">
                <a16:creationId xmlns:a16="http://schemas.microsoft.com/office/drawing/2014/main" id="{1673E6F9-04B8-4070-AF88-68164907EC95}"/>
              </a:ext>
            </a:extLst>
          </p:cNvPr>
          <p:cNvSpPr txBox="1"/>
          <p:nvPr/>
        </p:nvSpPr>
        <p:spPr>
          <a:xfrm>
            <a:off x="472440" y="240970"/>
            <a:ext cx="11379134" cy="7311104"/>
          </a:xfrm>
          <a:prstGeom prst="rect">
            <a:avLst/>
          </a:prstGeom>
          <a:noFill/>
        </p:spPr>
        <p:txBody>
          <a:bodyPr wrap="square" rtlCol="0">
            <a:spAutoFit/>
          </a:bodyPr>
          <a:lstStyle/>
          <a:p>
            <a:r>
              <a:rPr lang="en-US" sz="4400" b="1" i="1" dirty="0">
                <a:solidFill>
                  <a:schemeClr val="bg1"/>
                </a:solidFill>
                <a:latin typeface="+mj-lt"/>
                <a:ea typeface="+mj-ea"/>
                <a:cs typeface="+mj-cs"/>
              </a:rPr>
              <a:t>Weekly Review</a:t>
            </a:r>
          </a:p>
          <a:p>
            <a:endParaRPr lang="en-US" sz="2400" b="1" i="1" dirty="0">
              <a:solidFill>
                <a:schemeClr val="bg1"/>
              </a:solidFill>
              <a:latin typeface="+mj-lt"/>
              <a:ea typeface="+mj-ea"/>
              <a:cs typeface="+mj-cs"/>
            </a:endParaRPr>
          </a:p>
          <a:p>
            <a:r>
              <a:rPr lang="en-US" sz="2400" b="1" dirty="0"/>
              <a:t>Miscellaneous Receipts </a:t>
            </a:r>
            <a:r>
              <a:rPr lang="en-US" sz="2400" dirty="0"/>
              <a:t>- </a:t>
            </a:r>
            <a:r>
              <a:rPr lang="en-US" sz="2400" i="1" dirty="0"/>
              <a:t>Reference Exhibits 7, 8 and 9, pages 8 - 13.</a:t>
            </a:r>
          </a:p>
          <a:p>
            <a:pPr marL="342900" indent="-342900">
              <a:buFont typeface="Arial" panose="020B0604020202020204" pitchFamily="34" charset="0"/>
              <a:buChar char="•"/>
            </a:pPr>
            <a:r>
              <a:rPr lang="en-US" b="1" dirty="0"/>
              <a:t>Primary Responsibility of Review: </a:t>
            </a:r>
            <a:r>
              <a:rPr lang="en-US" b="1" u="sng" dirty="0">
                <a:solidFill>
                  <a:srgbClr val="FF0000"/>
                </a:solidFill>
              </a:rPr>
              <a:t>Business Manager </a:t>
            </a:r>
          </a:p>
          <a:p>
            <a:pPr marL="342900" indent="-342900">
              <a:buFont typeface="Arial" panose="020B0604020202020204" pitchFamily="34" charset="0"/>
              <a:buChar char="•"/>
            </a:pPr>
            <a:r>
              <a:rPr lang="en-US" sz="1801" dirty="0"/>
              <a:t>Count sheets for miscellaneous receipts are also reviewed as per the process above; however, other important considerations are noted: </a:t>
            </a:r>
          </a:p>
          <a:p>
            <a:pPr marL="800100" lvl="1" indent="-342900">
              <a:buFont typeface="Arial" panose="020B0604020202020204" pitchFamily="34" charset="0"/>
              <a:buChar char="•"/>
            </a:pPr>
            <a:r>
              <a:rPr lang="en-US" sz="1801" dirty="0"/>
              <a:t>Not all collections need to be posted on </a:t>
            </a:r>
            <a:r>
              <a:rPr lang="en-US" sz="1801" dirty="0" err="1"/>
              <a:t>ParishSOFT</a:t>
            </a:r>
            <a:r>
              <a:rPr lang="en-US" sz="1801" dirty="0"/>
              <a:t> Family Suite. </a:t>
            </a:r>
          </a:p>
          <a:p>
            <a:pPr marL="800100" lvl="1" indent="-342900">
              <a:buFont typeface="Arial" panose="020B0604020202020204" pitchFamily="34" charset="0"/>
              <a:buChar char="•"/>
            </a:pPr>
            <a:r>
              <a:rPr lang="en-US" sz="1801" dirty="0"/>
              <a:t>Reviewer should monitor receipts issued to track if all monies were properly submitted for deposit. </a:t>
            </a:r>
          </a:p>
          <a:p>
            <a:pPr marL="800100" lvl="1" indent="-342900">
              <a:buFont typeface="Arial" panose="020B0604020202020204" pitchFamily="34" charset="0"/>
              <a:buChar char="•"/>
            </a:pPr>
            <a:r>
              <a:rPr lang="en-US" sz="1801" dirty="0"/>
              <a:t>The parish should complete two deposits: One for Mass collections (includes second collections), and a second deposit for miscellaneous receipts. The only exception is if the Bank does not provide a Cash-In receipt that details the cash (broken out by denomination) and checks deposited. If so, the parish should complete four deposits: Mass collections (1 deposit for cash and 1 deposit for checks), and Miscellaneous Receipts (1 deposit for cash, and 1 for checks)</a:t>
            </a:r>
          </a:p>
          <a:p>
            <a:endParaRPr lang="en-US" sz="1801" dirty="0"/>
          </a:p>
          <a:p>
            <a:r>
              <a:rPr lang="en-US" sz="2400" b="1" dirty="0"/>
              <a:t>Third Party Reviewer:</a:t>
            </a:r>
          </a:p>
          <a:p>
            <a:pPr marL="285750" indent="-285750">
              <a:buFont typeface="Arial" panose="020B0604020202020204" pitchFamily="34" charset="0"/>
              <a:buChar char="•"/>
            </a:pPr>
            <a:r>
              <a:rPr lang="en-US" dirty="0"/>
              <a:t>It may be cumbersome for the parish to request that the Lay Treasurer or a member of the Finance Council review on a weekly basis ALL items reviewed by the business manager (i.e., bag log, individual count sheets, etc.) However, it may be recommended that on a Monthly or Quarterly basis they audit this process by requesting a random count sample (i.e., request count records for the Masses celebrated on the 3</a:t>
            </a:r>
            <a:r>
              <a:rPr lang="en-US" baseline="30000" dirty="0"/>
              <a:t>rd</a:t>
            </a:r>
            <a:r>
              <a:rPr lang="en-US" dirty="0"/>
              <a:t> weekend of January). </a:t>
            </a:r>
            <a:endParaRPr lang="en-US" sz="1800" dirty="0"/>
          </a:p>
          <a:p>
            <a:endParaRPr lang="en-US" sz="1801"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3801967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4170372"/>
          </a:xfrm>
          <a:prstGeom prst="rect">
            <a:avLst/>
          </a:prstGeom>
          <a:noFill/>
        </p:spPr>
        <p:txBody>
          <a:bodyPr wrap="square" rtlCol="0">
            <a:spAutoFit/>
          </a:bodyPr>
          <a:lstStyle/>
          <a:p>
            <a:r>
              <a:rPr lang="en-US" sz="4400" b="1" i="1" dirty="0">
                <a:latin typeface="+mj-lt"/>
                <a:ea typeface="+mj-ea"/>
                <a:cs typeface="+mj-cs"/>
              </a:rPr>
              <a:t>Church Financial Review Dashboard</a:t>
            </a:r>
            <a:endParaRPr lang="en-US" sz="1100" b="1" dirty="0"/>
          </a:p>
          <a:p>
            <a:endParaRPr lang="en-US" sz="2400" b="1" dirty="0"/>
          </a:p>
          <a:p>
            <a:r>
              <a:rPr lang="en-US" sz="2400" b="1" dirty="0"/>
              <a:t>Reference: Church Financial Review Checklist</a:t>
            </a:r>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3" name="Table 5">
            <a:extLst>
              <a:ext uri="{FF2B5EF4-FFF2-40B4-BE49-F238E27FC236}">
                <a16:creationId xmlns:a16="http://schemas.microsoft.com/office/drawing/2014/main" id="{E4EC687C-304D-412A-95C6-6D21D5558356}"/>
              </a:ext>
            </a:extLst>
          </p:cNvPr>
          <p:cNvGraphicFramePr>
            <a:graphicFrameLocks noGrp="1"/>
          </p:cNvGraphicFramePr>
          <p:nvPr>
            <p:extLst>
              <p:ext uri="{D42A27DB-BD31-4B8C-83A1-F6EECF244321}">
                <p14:modId xmlns:p14="http://schemas.microsoft.com/office/powerpoint/2010/main" val="3654256443"/>
              </p:ext>
            </p:extLst>
          </p:nvPr>
        </p:nvGraphicFramePr>
        <p:xfrm>
          <a:off x="795646" y="1986460"/>
          <a:ext cx="9749640" cy="4038600"/>
        </p:xfrm>
        <a:graphic>
          <a:graphicData uri="http://schemas.openxmlformats.org/drawingml/2006/table">
            <a:tbl>
              <a:tblPr firstRow="1" bandRow="1">
                <a:tableStyleId>{5C22544A-7EE6-4342-B048-85BDC9FD1C3A}</a:tableStyleId>
              </a:tblPr>
              <a:tblGrid>
                <a:gridCol w="1970829">
                  <a:extLst>
                    <a:ext uri="{9D8B030D-6E8A-4147-A177-3AD203B41FA5}">
                      <a16:colId xmlns:a16="http://schemas.microsoft.com/office/drawing/2014/main" val="3256525582"/>
                    </a:ext>
                  </a:extLst>
                </a:gridCol>
                <a:gridCol w="2903991">
                  <a:extLst>
                    <a:ext uri="{9D8B030D-6E8A-4147-A177-3AD203B41FA5}">
                      <a16:colId xmlns:a16="http://schemas.microsoft.com/office/drawing/2014/main" val="451329995"/>
                    </a:ext>
                  </a:extLst>
                </a:gridCol>
                <a:gridCol w="2437410">
                  <a:extLst>
                    <a:ext uri="{9D8B030D-6E8A-4147-A177-3AD203B41FA5}">
                      <a16:colId xmlns:a16="http://schemas.microsoft.com/office/drawing/2014/main" val="2657500638"/>
                    </a:ext>
                  </a:extLst>
                </a:gridCol>
                <a:gridCol w="2437410">
                  <a:extLst>
                    <a:ext uri="{9D8B030D-6E8A-4147-A177-3AD203B41FA5}">
                      <a16:colId xmlns:a16="http://schemas.microsoft.com/office/drawing/2014/main" val="3594240440"/>
                    </a:ext>
                  </a:extLst>
                </a:gridCol>
              </a:tblGrid>
              <a:tr h="370840">
                <a:tc>
                  <a:txBody>
                    <a:bodyPr/>
                    <a:lstStyle/>
                    <a:p>
                      <a:pPr algn="ctr"/>
                      <a:r>
                        <a:rPr lang="en-US" dirty="0"/>
                        <a:t>Weekly</a:t>
                      </a:r>
                    </a:p>
                  </a:txBody>
                  <a:tcPr/>
                </a:tc>
                <a:tc>
                  <a:txBody>
                    <a:bodyPr/>
                    <a:lstStyle/>
                    <a:p>
                      <a:pPr algn="ctr"/>
                      <a:r>
                        <a:rPr lang="en-US" dirty="0">
                          <a:solidFill>
                            <a:schemeClr val="tx1"/>
                          </a:solidFill>
                        </a:rPr>
                        <a:t>Monthly</a:t>
                      </a:r>
                    </a:p>
                  </a:txBody>
                  <a:tcPr>
                    <a:solidFill>
                      <a:schemeClr val="accent4">
                        <a:lumMod val="40000"/>
                        <a:lumOff val="60000"/>
                      </a:schemeClr>
                    </a:solidFill>
                  </a:tcPr>
                </a:tc>
                <a:tc>
                  <a:txBody>
                    <a:bodyPr/>
                    <a:lstStyle/>
                    <a:p>
                      <a:pPr algn="ctr"/>
                      <a:r>
                        <a:rPr lang="en-US" dirty="0"/>
                        <a:t>Quarterly</a:t>
                      </a:r>
                    </a:p>
                  </a:txBody>
                  <a:tcPr/>
                </a:tc>
                <a:tc>
                  <a:txBody>
                    <a:bodyPr/>
                    <a:lstStyle/>
                    <a:p>
                      <a:pPr algn="ctr"/>
                      <a:r>
                        <a:rPr lang="en-US" dirty="0"/>
                        <a:t>Annually</a:t>
                      </a:r>
                    </a:p>
                  </a:txBody>
                  <a:tcPr/>
                </a:tc>
                <a:extLst>
                  <a:ext uri="{0D108BD9-81ED-4DB2-BD59-A6C34878D82A}">
                    <a16:rowId xmlns:a16="http://schemas.microsoft.com/office/drawing/2014/main" val="1160798182"/>
                  </a:ext>
                </a:extLst>
              </a:tr>
              <a:tr h="370840">
                <a:tc>
                  <a:txBody>
                    <a:bodyPr/>
                    <a:lstStyle/>
                    <a:p>
                      <a:r>
                        <a:rPr lang="en-US" dirty="0"/>
                        <a:t>Count = Deposit</a:t>
                      </a:r>
                    </a:p>
                  </a:txBody>
                  <a:tcPr/>
                </a:tc>
                <a:tc>
                  <a:txBody>
                    <a:bodyPr/>
                    <a:lstStyle/>
                    <a:p>
                      <a:r>
                        <a:rPr lang="en-US" dirty="0"/>
                        <a:t>Contributions/Collections (including Online Giving)</a:t>
                      </a:r>
                    </a:p>
                  </a:txBody>
                  <a:tcPr>
                    <a:solidFill>
                      <a:schemeClr val="accent4">
                        <a:lumMod val="40000"/>
                        <a:lumOff val="60000"/>
                      </a:schemeClr>
                    </a:solidFill>
                  </a:tcPr>
                </a:tc>
                <a:tc>
                  <a:txBody>
                    <a:bodyPr/>
                    <a:lstStyle/>
                    <a:p>
                      <a:r>
                        <a:rPr lang="en-US" dirty="0"/>
                        <a:t>Endowment Accts</a:t>
                      </a:r>
                    </a:p>
                  </a:txBody>
                  <a:tcPr/>
                </a:tc>
                <a:tc>
                  <a:txBody>
                    <a:bodyPr/>
                    <a:lstStyle/>
                    <a:p>
                      <a:r>
                        <a:rPr lang="en-US" dirty="0"/>
                        <a:t>FYE Statements to Parishioners</a:t>
                      </a:r>
                    </a:p>
                  </a:txBody>
                  <a:tcPr/>
                </a:tc>
                <a:extLst>
                  <a:ext uri="{0D108BD9-81ED-4DB2-BD59-A6C34878D82A}">
                    <a16:rowId xmlns:a16="http://schemas.microsoft.com/office/drawing/2014/main" val="167273886"/>
                  </a:ext>
                </a:extLst>
              </a:tr>
              <a:tr h="370840">
                <a:tc>
                  <a:txBody>
                    <a:bodyPr/>
                    <a:lstStyle/>
                    <a:p>
                      <a:endParaRPr lang="en-US" dirty="0"/>
                    </a:p>
                  </a:txBody>
                  <a:tcPr/>
                </a:tc>
                <a:tc>
                  <a:txBody>
                    <a:bodyPr/>
                    <a:lstStyle/>
                    <a:p>
                      <a:r>
                        <a:rPr lang="en-US" dirty="0"/>
                        <a:t>Financial Statements and Journal Entries</a:t>
                      </a:r>
                    </a:p>
                  </a:txBody>
                  <a:tcPr>
                    <a:solidFill>
                      <a:schemeClr val="accent4">
                        <a:lumMod val="40000"/>
                        <a:lumOff val="60000"/>
                      </a:schemeClr>
                    </a:solidFill>
                  </a:tcPr>
                </a:tc>
                <a:tc>
                  <a:txBody>
                    <a:bodyPr/>
                    <a:lstStyle/>
                    <a:p>
                      <a:r>
                        <a:rPr lang="en-US" dirty="0"/>
                        <a:t>Religious Ed (R/E)</a:t>
                      </a:r>
                    </a:p>
                  </a:txBody>
                  <a:tcPr/>
                </a:tc>
                <a:tc>
                  <a:txBody>
                    <a:bodyPr/>
                    <a:lstStyle/>
                    <a:p>
                      <a:r>
                        <a:rPr lang="en-US" dirty="0"/>
                        <a:t>Contribution letters</a:t>
                      </a:r>
                    </a:p>
                  </a:txBody>
                  <a:tcPr/>
                </a:tc>
                <a:extLst>
                  <a:ext uri="{0D108BD9-81ED-4DB2-BD59-A6C34878D82A}">
                    <a16:rowId xmlns:a16="http://schemas.microsoft.com/office/drawing/2014/main" val="1108023124"/>
                  </a:ext>
                </a:extLst>
              </a:tr>
              <a:tr h="370840">
                <a:tc>
                  <a:txBody>
                    <a:bodyPr/>
                    <a:lstStyle/>
                    <a:p>
                      <a:endParaRPr lang="en-US"/>
                    </a:p>
                  </a:txBody>
                  <a:tcPr/>
                </a:tc>
                <a:tc>
                  <a:txBody>
                    <a:bodyPr/>
                    <a:lstStyle/>
                    <a:p>
                      <a:r>
                        <a:rPr lang="en-US" dirty="0"/>
                        <a:t>Checking Acct and D&amp;L Reconciliations</a:t>
                      </a:r>
                    </a:p>
                  </a:txBody>
                  <a:tcPr>
                    <a:solidFill>
                      <a:schemeClr val="accent4">
                        <a:lumMod val="40000"/>
                        <a:lumOff val="60000"/>
                      </a:schemeClr>
                    </a:solidFill>
                  </a:tcPr>
                </a:tc>
                <a:tc>
                  <a:txBody>
                    <a:bodyPr/>
                    <a:lstStyle/>
                    <a:p>
                      <a:r>
                        <a:rPr lang="en-US" dirty="0"/>
                        <a:t>Preschool</a:t>
                      </a:r>
                    </a:p>
                  </a:txBody>
                  <a:tcPr/>
                </a:tc>
                <a:tc>
                  <a:txBody>
                    <a:bodyPr/>
                    <a:lstStyle/>
                    <a:p>
                      <a:r>
                        <a:rPr lang="en-US" dirty="0" err="1"/>
                        <a:t>AoA</a:t>
                      </a:r>
                      <a:r>
                        <a:rPr lang="en-US" dirty="0"/>
                        <a:t> Certification Letter</a:t>
                      </a:r>
                    </a:p>
                  </a:txBody>
                  <a:tcPr/>
                </a:tc>
                <a:extLst>
                  <a:ext uri="{0D108BD9-81ED-4DB2-BD59-A6C34878D82A}">
                    <a16:rowId xmlns:a16="http://schemas.microsoft.com/office/drawing/2014/main" val="2112558377"/>
                  </a:ext>
                </a:extLst>
              </a:tr>
              <a:tr h="370840">
                <a:tc>
                  <a:txBody>
                    <a:bodyPr/>
                    <a:lstStyle/>
                    <a:p>
                      <a:endParaRPr lang="en-US"/>
                    </a:p>
                  </a:txBody>
                  <a:tcPr/>
                </a:tc>
                <a:tc>
                  <a:txBody>
                    <a:bodyPr/>
                    <a:lstStyle/>
                    <a:p>
                      <a:r>
                        <a:rPr lang="en-US" dirty="0"/>
                        <a:t>Payroll</a:t>
                      </a:r>
                    </a:p>
                  </a:txBody>
                  <a:tcPr>
                    <a:solidFill>
                      <a:schemeClr val="accent4">
                        <a:lumMod val="40000"/>
                        <a:lumOff val="60000"/>
                      </a:schemeClr>
                    </a:solidFill>
                  </a:tcPr>
                </a:tc>
                <a:tc>
                  <a:txBody>
                    <a:bodyPr/>
                    <a:lstStyle/>
                    <a:p>
                      <a:r>
                        <a:rPr lang="en-US" dirty="0"/>
                        <a:t>Misc. Income</a:t>
                      </a:r>
                    </a:p>
                  </a:txBody>
                  <a:tcPr/>
                </a:tc>
                <a:tc>
                  <a:txBody>
                    <a:bodyPr/>
                    <a:lstStyle/>
                    <a:p>
                      <a:r>
                        <a:rPr lang="en-US" dirty="0"/>
                        <a:t>Annual Budget</a:t>
                      </a:r>
                    </a:p>
                  </a:txBody>
                  <a:tcPr/>
                </a:tc>
                <a:extLst>
                  <a:ext uri="{0D108BD9-81ED-4DB2-BD59-A6C34878D82A}">
                    <a16:rowId xmlns:a16="http://schemas.microsoft.com/office/drawing/2014/main" val="413882459"/>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Mass Stipends </a:t>
                      </a:r>
                    </a:p>
                    <a:p>
                      <a:endParaRPr lang="en-US" dirty="0">
                        <a:solidFill>
                          <a:schemeClr val="tx1"/>
                        </a:solidFill>
                      </a:endParaRPr>
                    </a:p>
                  </a:txBody>
                  <a:tcPr>
                    <a:solidFill>
                      <a:schemeClr val="accent4">
                        <a:lumMod val="40000"/>
                        <a:lumOff val="60000"/>
                      </a:schemeClr>
                    </a:solidFill>
                  </a:tcPr>
                </a:tc>
                <a:tc>
                  <a:txBody>
                    <a:bodyPr/>
                    <a:lstStyle/>
                    <a:p>
                      <a:r>
                        <a:rPr lang="en-US" dirty="0">
                          <a:solidFill>
                            <a:schemeClr val="tx1"/>
                          </a:solidFill>
                        </a:rPr>
                        <a:t>Exchange Accts</a:t>
                      </a:r>
                    </a:p>
                  </a:txBody>
                  <a:tcPr/>
                </a:tc>
                <a:tc>
                  <a:txBody>
                    <a:bodyPr/>
                    <a:lstStyle/>
                    <a:p>
                      <a:r>
                        <a:rPr lang="en-US" dirty="0"/>
                        <a:t>Inventory of Gift Shop</a:t>
                      </a:r>
                    </a:p>
                  </a:txBody>
                  <a:tcPr/>
                </a:tc>
                <a:extLst>
                  <a:ext uri="{0D108BD9-81ED-4DB2-BD59-A6C34878D82A}">
                    <a16:rowId xmlns:a16="http://schemas.microsoft.com/office/drawing/2014/main" val="523277000"/>
                  </a:ext>
                </a:extLst>
              </a:tr>
              <a:tr h="370840">
                <a:tc>
                  <a:txBody>
                    <a:bodyPr/>
                    <a:lstStyle/>
                    <a:p>
                      <a:endParaRPr lang="en-US"/>
                    </a:p>
                  </a:txBody>
                  <a:tcPr/>
                </a:tc>
                <a:tc>
                  <a:txBody>
                    <a:bodyPr/>
                    <a:lstStyle/>
                    <a:p>
                      <a:endParaRPr lang="en-US" dirty="0">
                        <a:solidFill>
                          <a:schemeClr val="tx1"/>
                        </a:solidFill>
                      </a:endParaRPr>
                    </a:p>
                  </a:txBody>
                  <a:tcPr>
                    <a:solidFill>
                      <a:schemeClr val="accent4">
                        <a:lumMod val="40000"/>
                        <a:lumOff val="60000"/>
                      </a:schemeClr>
                    </a:solidFill>
                  </a:tcPr>
                </a:tc>
                <a:tc>
                  <a:txBody>
                    <a:bodyPr/>
                    <a:lstStyle/>
                    <a:p>
                      <a:r>
                        <a:rPr lang="en-US" dirty="0">
                          <a:solidFill>
                            <a:schemeClr val="tx1"/>
                          </a:solidFill>
                        </a:rPr>
                        <a:t>Columbarium</a:t>
                      </a:r>
                    </a:p>
                  </a:txBody>
                  <a:tcPr/>
                </a:tc>
                <a:tc>
                  <a:txBody>
                    <a:bodyPr/>
                    <a:lstStyle/>
                    <a:p>
                      <a:endParaRPr lang="en-US" dirty="0">
                        <a:solidFill>
                          <a:srgbClr val="FF0000"/>
                        </a:solidFill>
                      </a:endParaRPr>
                    </a:p>
                  </a:txBody>
                  <a:tcPr/>
                </a:tc>
                <a:extLst>
                  <a:ext uri="{0D108BD9-81ED-4DB2-BD59-A6C34878D82A}">
                    <a16:rowId xmlns:a16="http://schemas.microsoft.com/office/drawing/2014/main" val="3311492065"/>
                  </a:ext>
                </a:extLst>
              </a:tr>
              <a:tr h="255284">
                <a:tc>
                  <a:txBody>
                    <a:bodyPr/>
                    <a:lstStyle/>
                    <a:p>
                      <a:endParaRPr lang="en-US" dirty="0"/>
                    </a:p>
                  </a:txBody>
                  <a:tcPr/>
                </a:tc>
                <a:tc>
                  <a:txBody>
                    <a:bodyPr/>
                    <a:lstStyle/>
                    <a:p>
                      <a:endParaRPr lang="en-US" dirty="0">
                        <a:solidFill>
                          <a:srgbClr val="FF0000"/>
                        </a:solidFill>
                      </a:endParaRPr>
                    </a:p>
                  </a:txBody>
                  <a:tcPr>
                    <a:solidFill>
                      <a:schemeClr val="accent4">
                        <a:lumMod val="40000"/>
                        <a:lumOff val="60000"/>
                      </a:schemeClr>
                    </a:solidFill>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731508377"/>
                  </a:ext>
                </a:extLst>
              </a:tr>
            </a:tbl>
          </a:graphicData>
        </a:graphic>
      </p:graphicFrame>
    </p:spTree>
    <p:extLst>
      <p:ext uri="{BB962C8B-B14F-4D97-AF65-F5344CB8AC3E}">
        <p14:creationId xmlns:p14="http://schemas.microsoft.com/office/powerpoint/2010/main" val="3651753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35D3451-8396-49C4-A404-3A5342C8863A}"/>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1556636C-88EB-4E1F-9FDF-00677852B8F1}"/>
              </a:ext>
            </a:extLst>
          </p:cNvPr>
          <p:cNvSpPr txBox="1"/>
          <p:nvPr/>
        </p:nvSpPr>
        <p:spPr>
          <a:xfrm>
            <a:off x="472440" y="240970"/>
            <a:ext cx="11379134" cy="7249164"/>
          </a:xfrm>
          <a:prstGeom prst="rect">
            <a:avLst/>
          </a:prstGeom>
          <a:noFill/>
        </p:spPr>
        <p:txBody>
          <a:bodyPr wrap="square" rtlCol="0">
            <a:spAutoFit/>
          </a:bodyPr>
          <a:lstStyle/>
          <a:p>
            <a:r>
              <a:rPr lang="en-US" sz="4400" b="1" i="1" dirty="0">
                <a:latin typeface="+mj-lt"/>
                <a:ea typeface="+mj-ea"/>
                <a:cs typeface="+mj-cs"/>
              </a:rPr>
              <a:t>Monthly Review</a:t>
            </a:r>
            <a:endParaRPr lang="en-US" sz="1100" b="1" dirty="0"/>
          </a:p>
          <a:p>
            <a:endParaRPr lang="en-US" sz="2400" b="1" dirty="0"/>
          </a:p>
          <a:p>
            <a:r>
              <a:rPr lang="en-US" sz="3200" b="1" dirty="0"/>
              <a:t>A. Monthly Contributions/Collections</a:t>
            </a:r>
          </a:p>
          <a:p>
            <a:endParaRPr lang="en-US" sz="2400" b="1" dirty="0"/>
          </a:p>
          <a:p>
            <a:r>
              <a:rPr lang="en-US" sz="2400" b="1" dirty="0"/>
              <a:t>Responsibility to prepare reports: </a:t>
            </a:r>
            <a:r>
              <a:rPr lang="en-US" sz="2400" b="1" dirty="0">
                <a:solidFill>
                  <a:srgbClr val="FF0000"/>
                </a:solidFill>
              </a:rPr>
              <a:t>Bookkeeper/Recordkeeper</a:t>
            </a:r>
          </a:p>
          <a:p>
            <a:r>
              <a:rPr lang="en-US" sz="2400" b="1" dirty="0"/>
              <a:t>Responsibility to review: </a:t>
            </a:r>
            <a:r>
              <a:rPr lang="en-US" sz="2400" b="1" dirty="0">
                <a:solidFill>
                  <a:srgbClr val="FF0000"/>
                </a:solidFill>
              </a:rPr>
              <a:t>Business Manager, 3</a:t>
            </a:r>
            <a:r>
              <a:rPr lang="en-US" sz="2400" b="1" baseline="30000" dirty="0">
                <a:solidFill>
                  <a:srgbClr val="FF0000"/>
                </a:solidFill>
              </a:rPr>
              <a:t>rd</a:t>
            </a:r>
            <a:r>
              <a:rPr lang="en-US" sz="2400" b="1" dirty="0">
                <a:solidFill>
                  <a:srgbClr val="FF0000"/>
                </a:solidFill>
              </a:rPr>
              <a:t> Party Reviewer, and Pastor</a:t>
            </a:r>
          </a:p>
          <a:p>
            <a:endParaRPr lang="en-US" sz="1801" dirty="0"/>
          </a:p>
          <a:p>
            <a:r>
              <a:rPr lang="en-US" sz="1801" dirty="0"/>
              <a:t>Documentation to be reviewed: </a:t>
            </a:r>
          </a:p>
          <a:p>
            <a:pPr marL="742978" lvl="1" indent="-285760">
              <a:buFont typeface="Wingdings" panose="05000000000000000000" pitchFamily="2" charset="2"/>
              <a:buChar char="ü"/>
            </a:pPr>
            <a:r>
              <a:rPr lang="en-US" sz="1801" dirty="0"/>
              <a:t>Monthly Bank Statement</a:t>
            </a:r>
          </a:p>
          <a:p>
            <a:pPr marL="742978" lvl="1" indent="-285760">
              <a:buFont typeface="Wingdings" panose="05000000000000000000" pitchFamily="2" charset="2"/>
              <a:buChar char="ü"/>
            </a:pPr>
            <a:r>
              <a:rPr lang="en-US" sz="1801" dirty="0"/>
              <a:t>Online Giving Reports</a:t>
            </a:r>
          </a:p>
          <a:p>
            <a:pPr marL="742978" lvl="1" indent="-285760">
              <a:buFont typeface="Wingdings" panose="05000000000000000000" pitchFamily="2" charset="2"/>
              <a:buChar char="ü"/>
            </a:pPr>
            <a:r>
              <a:rPr lang="en-US" sz="1801" dirty="0"/>
              <a:t>Contribution Listing from PSFS (reporting YTD fund balances)</a:t>
            </a:r>
          </a:p>
          <a:p>
            <a:pPr marL="742978" lvl="1" indent="-285760">
              <a:buFont typeface="Wingdings" panose="05000000000000000000" pitchFamily="2" charset="2"/>
              <a:buChar char="ü"/>
            </a:pPr>
            <a:r>
              <a:rPr lang="en-US" sz="1801" dirty="0"/>
              <a:t>Month-End Income Statement from PSA (reporting YTD balances)</a:t>
            </a:r>
          </a:p>
          <a:p>
            <a:pPr marL="742978" lvl="1" indent="-285760">
              <a:buFont typeface="Wingdings" panose="05000000000000000000" pitchFamily="2" charset="2"/>
              <a:buChar char="ü"/>
            </a:pPr>
            <a:r>
              <a:rPr lang="en-US" sz="1801" dirty="0"/>
              <a:t>Month-End Balance Sheet Accounts (to review balances of Second Collections and Mass Stipends)</a:t>
            </a:r>
          </a:p>
          <a:p>
            <a:pPr marL="742978" lvl="1" indent="-285760">
              <a:buFont typeface="Wingdings" panose="05000000000000000000" pitchFamily="2" charset="2"/>
              <a:buChar char="ü"/>
            </a:pPr>
            <a:r>
              <a:rPr lang="en-US" sz="1801" dirty="0"/>
              <a:t>Audit and Batch Report from PSFS</a:t>
            </a:r>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
        <p:nvSpPr>
          <p:cNvPr id="7" name="TextBox 6">
            <a:extLst>
              <a:ext uri="{FF2B5EF4-FFF2-40B4-BE49-F238E27FC236}">
                <a16:creationId xmlns:a16="http://schemas.microsoft.com/office/drawing/2014/main" id="{71D86E86-E5C7-484A-BC7F-A9D4D719F349}"/>
              </a:ext>
            </a:extLst>
          </p:cNvPr>
          <p:cNvSpPr txBox="1"/>
          <p:nvPr/>
        </p:nvSpPr>
        <p:spPr>
          <a:xfrm>
            <a:off x="454728" y="5369579"/>
            <a:ext cx="11282543" cy="830997"/>
          </a:xfrm>
          <a:prstGeom prst="rect">
            <a:avLst/>
          </a:prstGeom>
          <a:noFill/>
        </p:spPr>
        <p:txBody>
          <a:bodyPr wrap="square" rtlCol="0">
            <a:spAutoFit/>
          </a:bodyPr>
          <a:lstStyle/>
          <a:p>
            <a:pPr algn="ctr"/>
            <a:r>
              <a:rPr lang="en-US" sz="2400" b="1" i="1" dirty="0">
                <a:solidFill>
                  <a:srgbClr val="FF0000"/>
                </a:solidFill>
              </a:rPr>
              <a:t>IMPORTANT: </a:t>
            </a:r>
            <a:r>
              <a:rPr lang="en-US" sz="2400" b="1" i="1" dirty="0">
                <a:solidFill>
                  <a:srgbClr val="002060"/>
                </a:solidFill>
              </a:rPr>
              <a:t>All reports should be signed/dated by the Pastor/Administrator and a member of the Finance Council with financial skills on the totals page.</a:t>
            </a:r>
          </a:p>
        </p:txBody>
      </p:sp>
    </p:spTree>
    <p:extLst>
      <p:ext uri="{BB962C8B-B14F-4D97-AF65-F5344CB8AC3E}">
        <p14:creationId xmlns:p14="http://schemas.microsoft.com/office/powerpoint/2010/main" val="11435391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2DD4F-DD7C-44E8-B9DE-5073322AF9D9}"/>
              </a:ext>
            </a:extLst>
          </p:cNvPr>
          <p:cNvSpPr>
            <a:spLocks noGrp="1"/>
          </p:cNvSpPr>
          <p:nvPr>
            <p:ph idx="1"/>
          </p:nvPr>
        </p:nvSpPr>
        <p:spPr>
          <a:xfrm>
            <a:off x="427512" y="1389412"/>
            <a:ext cx="10926293" cy="4787551"/>
          </a:xfrm>
        </p:spPr>
        <p:txBody>
          <a:bodyPr>
            <a:normAutofit/>
          </a:bodyPr>
          <a:lstStyle/>
          <a:p>
            <a:pPr marL="457218" lvl="1" indent="0">
              <a:buNone/>
            </a:pPr>
            <a:endParaRPr lang="en-US" sz="1801" dirty="0"/>
          </a:p>
          <a:p>
            <a:pPr marL="457218" lvl="1" indent="0">
              <a:buNone/>
            </a:pPr>
            <a:r>
              <a:rPr lang="en-US" b="1" dirty="0"/>
              <a:t>General Ledger (</a:t>
            </a:r>
            <a:r>
              <a:rPr lang="en-US" b="1" dirty="0" err="1"/>
              <a:t>ParishSoft</a:t>
            </a:r>
            <a:r>
              <a:rPr lang="en-US" b="1" dirty="0"/>
              <a:t> Accounting) against Monthly bank statement </a:t>
            </a:r>
          </a:p>
          <a:p>
            <a:pPr marL="800118" lvl="1" indent="-342900"/>
            <a:r>
              <a:rPr lang="en-US" sz="2000" dirty="0"/>
              <a:t>Review Deposit Register from PSA to the monthly bank statement. Any discrepancies need to be investigated. Compare Exhibit 10 to Exhibits 4 and 9. </a:t>
            </a:r>
          </a:p>
          <a:p>
            <a:pPr marL="800118" lvl="1" indent="-342900"/>
            <a:r>
              <a:rPr lang="en-US" sz="2000" dirty="0"/>
              <a:t>Why were the collections from 12/31 not reflected in the December Bank Statement? </a:t>
            </a:r>
          </a:p>
          <a:p>
            <a:pPr marL="1257318" lvl="2" indent="-342900"/>
            <a:endParaRPr lang="en-US" dirty="0"/>
          </a:p>
          <a:p>
            <a:pPr marL="457218" lvl="1" indent="0">
              <a:buNone/>
            </a:pPr>
            <a:r>
              <a:rPr lang="en-US" b="1" dirty="0"/>
              <a:t>Online Giving Reports against monthly bank statement </a:t>
            </a:r>
          </a:p>
          <a:p>
            <a:pPr marL="800118" lvl="1" indent="-342900"/>
            <a:r>
              <a:rPr lang="en-US" sz="2000" dirty="0"/>
              <a:t>Print a summary for remittances from your online vendor on a monthly basis. </a:t>
            </a:r>
          </a:p>
          <a:p>
            <a:pPr marL="800118" lvl="1" indent="-342900"/>
            <a:r>
              <a:rPr lang="en-US" sz="2000" dirty="0"/>
              <a:t>Did all deposits get posted to the parish’s bank account? </a:t>
            </a:r>
          </a:p>
          <a:p>
            <a:pPr marL="800118" lvl="1" indent="-342900"/>
            <a:r>
              <a:rPr lang="en-US" sz="2000" dirty="0"/>
              <a:t>Who has access to edit the bank account information on the online giving software?</a:t>
            </a:r>
          </a:p>
          <a:p>
            <a:endParaRPr lang="en-US" dirty="0"/>
          </a:p>
        </p:txBody>
      </p:sp>
      <p:sp>
        <p:nvSpPr>
          <p:cNvPr id="4" name="Rectangle 3">
            <a:extLst>
              <a:ext uri="{FF2B5EF4-FFF2-40B4-BE49-F238E27FC236}">
                <a16:creationId xmlns:a16="http://schemas.microsoft.com/office/drawing/2014/main" id="{044BCD76-665F-4F7A-857D-5B91A2460A06}"/>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689800AC-72CE-42E7-8204-0B8DD0DEED1E}"/>
              </a:ext>
            </a:extLst>
          </p:cNvPr>
          <p:cNvSpPr txBox="1"/>
          <p:nvPr/>
        </p:nvSpPr>
        <p:spPr>
          <a:xfrm>
            <a:off x="320634" y="95002"/>
            <a:ext cx="11764488" cy="1415772"/>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latin typeface="+mj-lt"/>
                <a:ea typeface="+mj-ea"/>
                <a:cs typeface="+mj-cs"/>
              </a:rPr>
              <a:t>Monthly Contributions/Collections</a:t>
            </a:r>
            <a:r>
              <a:rPr lang="en-US" sz="1000" dirty="0"/>
              <a:t> </a:t>
            </a:r>
            <a:endParaRPr lang="en-US" sz="1100" b="1" dirty="0"/>
          </a:p>
          <a:p>
            <a:endParaRPr lang="en-US" dirty="0"/>
          </a:p>
        </p:txBody>
      </p:sp>
    </p:spTree>
    <p:extLst>
      <p:ext uri="{BB962C8B-B14F-4D97-AF65-F5344CB8AC3E}">
        <p14:creationId xmlns:p14="http://schemas.microsoft.com/office/powerpoint/2010/main" val="3452220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2DD4F-DD7C-44E8-B9DE-5073322AF9D9}"/>
              </a:ext>
            </a:extLst>
          </p:cNvPr>
          <p:cNvSpPr>
            <a:spLocks noGrp="1"/>
          </p:cNvSpPr>
          <p:nvPr>
            <p:ph idx="1"/>
          </p:nvPr>
        </p:nvSpPr>
        <p:spPr>
          <a:xfrm>
            <a:off x="427512" y="1272070"/>
            <a:ext cx="10926293" cy="4787551"/>
          </a:xfrm>
        </p:spPr>
        <p:txBody>
          <a:bodyPr>
            <a:normAutofit/>
          </a:bodyPr>
          <a:lstStyle/>
          <a:p>
            <a:pPr marL="18" indent="0">
              <a:buNone/>
            </a:pPr>
            <a:r>
              <a:rPr lang="en-US" sz="2400" b="1" dirty="0"/>
              <a:t>Reconciliation between PSFS and PSA: </a:t>
            </a:r>
          </a:p>
          <a:p>
            <a:pPr marL="285768" indent="-285750"/>
            <a:r>
              <a:rPr lang="en-US" sz="1800" dirty="0"/>
              <a:t>Contribution Listing from PSFS should be compared to: </a:t>
            </a:r>
          </a:p>
          <a:p>
            <a:pPr marL="743013" lvl="1" indent="-285760">
              <a:buFont typeface="Wingdings" panose="05000000000000000000" pitchFamily="2" charset="2"/>
              <a:buChar char="ü"/>
            </a:pPr>
            <a:r>
              <a:rPr lang="en-US" sz="1600" dirty="0"/>
              <a:t>Fiscal YTD Income Statement from PSA (for offertory, building fund, and all other revenue related accounts)</a:t>
            </a:r>
          </a:p>
          <a:p>
            <a:pPr marL="743013" lvl="1" indent="-285760">
              <a:buFont typeface="Wingdings" panose="05000000000000000000" pitchFamily="2" charset="2"/>
              <a:buChar char="ü"/>
            </a:pPr>
            <a:r>
              <a:rPr lang="en-US" sz="1600" dirty="0"/>
              <a:t>Month-End Balance Sheet Accounts (primarily to review second collections, and Mass stipend balances)</a:t>
            </a:r>
          </a:p>
          <a:p>
            <a:pPr marL="285803" indent="-285750"/>
            <a:r>
              <a:rPr lang="en-US" sz="1800" dirty="0"/>
              <a:t>Discrepancies between PSFS and PSA must be reconciled and properly documented. See Exhibit 11, page 16. </a:t>
            </a:r>
          </a:p>
          <a:p>
            <a:pPr marL="743003" lvl="1" indent="-285750"/>
            <a:endParaRPr lang="en-US" sz="1800" dirty="0"/>
          </a:p>
          <a:p>
            <a:endParaRPr lang="en-US" dirty="0"/>
          </a:p>
        </p:txBody>
      </p:sp>
      <p:sp>
        <p:nvSpPr>
          <p:cNvPr id="4" name="Rectangle 3">
            <a:extLst>
              <a:ext uri="{FF2B5EF4-FFF2-40B4-BE49-F238E27FC236}">
                <a16:creationId xmlns:a16="http://schemas.microsoft.com/office/drawing/2014/main" id="{044BCD76-665F-4F7A-857D-5B91A2460A06}"/>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graphicFrame>
        <p:nvGraphicFramePr>
          <p:cNvPr id="9" name="Table 9">
            <a:extLst>
              <a:ext uri="{FF2B5EF4-FFF2-40B4-BE49-F238E27FC236}">
                <a16:creationId xmlns:a16="http://schemas.microsoft.com/office/drawing/2014/main" id="{C2158430-C83D-4650-A83D-DA7D1BAC840F}"/>
              </a:ext>
            </a:extLst>
          </p:cNvPr>
          <p:cNvGraphicFramePr>
            <a:graphicFrameLocks noGrp="1"/>
          </p:cNvGraphicFramePr>
          <p:nvPr>
            <p:extLst>
              <p:ext uri="{D42A27DB-BD31-4B8C-83A1-F6EECF244321}">
                <p14:modId xmlns:p14="http://schemas.microsoft.com/office/powerpoint/2010/main" val="61564029"/>
              </p:ext>
            </p:extLst>
          </p:nvPr>
        </p:nvGraphicFramePr>
        <p:xfrm>
          <a:off x="364668" y="3087865"/>
          <a:ext cx="11462664" cy="3657264"/>
        </p:xfrm>
        <a:graphic>
          <a:graphicData uri="http://schemas.openxmlformats.org/drawingml/2006/table">
            <a:tbl>
              <a:tblPr firstRow="1" bandRow="1">
                <a:tableStyleId>{5C22544A-7EE6-4342-B048-85BDC9FD1C3A}</a:tableStyleId>
              </a:tblPr>
              <a:tblGrid>
                <a:gridCol w="5731332">
                  <a:extLst>
                    <a:ext uri="{9D8B030D-6E8A-4147-A177-3AD203B41FA5}">
                      <a16:colId xmlns:a16="http://schemas.microsoft.com/office/drawing/2014/main" val="469430076"/>
                    </a:ext>
                  </a:extLst>
                </a:gridCol>
                <a:gridCol w="5731332">
                  <a:extLst>
                    <a:ext uri="{9D8B030D-6E8A-4147-A177-3AD203B41FA5}">
                      <a16:colId xmlns:a16="http://schemas.microsoft.com/office/drawing/2014/main" val="214934055"/>
                    </a:ext>
                  </a:extLst>
                </a:gridCol>
              </a:tblGrid>
              <a:tr h="369751">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white"/>
                          </a:solidFill>
                          <a:effectLst/>
                          <a:uLnTx/>
                          <a:uFillTx/>
                          <a:latin typeface="+mn-lt"/>
                          <a:ea typeface="+mn-ea"/>
                          <a:cs typeface="+mn-cs"/>
                        </a:rPr>
                        <a:t>The #1 reason why the systems do not match is because of timing differences</a:t>
                      </a:r>
                      <a:endParaRPr lang="en-US" dirty="0"/>
                    </a:p>
                  </a:txBody>
                  <a:tcPr/>
                </a:tc>
                <a:tc hMerge="1">
                  <a:txBody>
                    <a:bodyPr/>
                    <a:lstStyle/>
                    <a:p>
                      <a:endParaRPr lang="en-US" dirty="0"/>
                    </a:p>
                  </a:txBody>
                  <a:tcPr/>
                </a:tc>
                <a:extLst>
                  <a:ext uri="{0D108BD9-81ED-4DB2-BD59-A6C34878D82A}">
                    <a16:rowId xmlns:a16="http://schemas.microsoft.com/office/drawing/2014/main" val="3295085879"/>
                  </a:ext>
                </a:extLst>
              </a:tr>
              <a:tr h="11092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a:t>ParishSOFT</a:t>
                      </a:r>
                      <a:r>
                        <a:rPr lang="en-US" sz="2000" b="1" dirty="0"/>
                        <a:t> Family Suite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a:t>
                      </a:r>
                      <a:r>
                        <a:rPr lang="en-US" sz="1600" dirty="0"/>
                        <a:t>Contributions are posted as of the date the funds are GIVEN to the church. In the case of online giving, it is when the transaction is initiated by the donor. </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b="1" dirty="0" err="1"/>
                        <a:t>ParishSOFT</a:t>
                      </a:r>
                      <a:r>
                        <a:rPr lang="en-US" sz="2000" b="1" dirty="0"/>
                        <a:t> Accounting</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 </a:t>
                      </a:r>
                      <a:r>
                        <a:rPr lang="en-US" sz="1600" dirty="0"/>
                        <a:t>Funds are posted as of the date the funds are DEPOSITED in the bank account. This normally occurs a few days AFTER the funds have been collected at the Church. </a:t>
                      </a:r>
                    </a:p>
                  </a:txBody>
                  <a:tcPr/>
                </a:tc>
                <a:extLst>
                  <a:ext uri="{0D108BD9-81ED-4DB2-BD59-A6C34878D82A}">
                    <a16:rowId xmlns:a16="http://schemas.microsoft.com/office/drawing/2014/main" val="2150088010"/>
                  </a:ext>
                </a:extLst>
              </a:tr>
              <a:tr h="346049">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i="1" dirty="0">
                          <a:solidFill>
                            <a:schemeClr val="tx1"/>
                          </a:solidFill>
                        </a:rPr>
                        <a:t>Example: Offertory was collected October 31, 2020 which is a Sunday. </a:t>
                      </a:r>
                      <a:endParaRPr lang="en-US" b="1" dirty="0"/>
                    </a:p>
                  </a:txBody>
                  <a:tcPr/>
                </a:tc>
                <a:tc hMerge="1">
                  <a:txBody>
                    <a:bodyPr/>
                    <a:lstStyle/>
                    <a:p>
                      <a:endParaRPr lang="en-US" dirty="0"/>
                    </a:p>
                  </a:txBody>
                  <a:tcPr/>
                </a:tc>
                <a:extLst>
                  <a:ext uri="{0D108BD9-81ED-4DB2-BD59-A6C34878D82A}">
                    <a16:rowId xmlns:a16="http://schemas.microsoft.com/office/drawing/2014/main" val="1548377535"/>
                  </a:ext>
                </a:extLst>
              </a:tr>
              <a:tr h="1706544">
                <a:tc>
                  <a:txBody>
                    <a:bodyPr/>
                    <a:lstStyle/>
                    <a:p>
                      <a:pPr algn="l"/>
                      <a:endParaRPr lang="en-US" sz="1600" b="1" dirty="0"/>
                    </a:p>
                    <a:p>
                      <a:pPr algn="l"/>
                      <a:r>
                        <a:rPr lang="en-US" sz="1600" b="1" dirty="0"/>
                        <a:t>PSFS will report the donation</a:t>
                      </a:r>
                    </a:p>
                    <a:p>
                      <a:pPr algn="l"/>
                      <a:r>
                        <a:rPr lang="en-US" sz="1600" b="1" dirty="0"/>
                        <a:t> as of 10/31/2020</a:t>
                      </a:r>
                    </a:p>
                    <a:p>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PSA will report the donation as of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the day of deposit, which would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likely be Monday 11/01/2020.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Thus, the offertory will not be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reported in the October’s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t>Offertory Account on the I/S.</a:t>
                      </a:r>
                      <a:endParaRPr lang="en-US" sz="1400" dirty="0"/>
                    </a:p>
                  </a:txBody>
                  <a:tcPr/>
                </a:tc>
                <a:extLst>
                  <a:ext uri="{0D108BD9-81ED-4DB2-BD59-A6C34878D82A}">
                    <a16:rowId xmlns:a16="http://schemas.microsoft.com/office/drawing/2014/main" val="155529275"/>
                  </a:ext>
                </a:extLst>
              </a:tr>
            </a:tbl>
          </a:graphicData>
        </a:graphic>
      </p:graphicFrame>
      <p:pic>
        <p:nvPicPr>
          <p:cNvPr id="11" name="Picture 10">
            <a:extLst>
              <a:ext uri="{FF2B5EF4-FFF2-40B4-BE49-F238E27FC236}">
                <a16:creationId xmlns:a16="http://schemas.microsoft.com/office/drawing/2014/main" id="{ABB9E8D7-1998-4D4F-AB4F-C0774847CDA9}"/>
              </a:ext>
            </a:extLst>
          </p:cNvPr>
          <p:cNvPicPr>
            <a:picLocks noChangeAspect="1"/>
          </p:cNvPicPr>
          <p:nvPr/>
        </p:nvPicPr>
        <p:blipFill>
          <a:blip r:embed="rId3"/>
          <a:stretch>
            <a:fillRect/>
          </a:stretch>
        </p:blipFill>
        <p:spPr>
          <a:xfrm>
            <a:off x="9450491" y="5166912"/>
            <a:ext cx="1903314" cy="1525351"/>
          </a:xfrm>
          <a:prstGeom prst="rect">
            <a:avLst/>
          </a:prstGeom>
        </p:spPr>
      </p:pic>
      <p:pic>
        <p:nvPicPr>
          <p:cNvPr id="13" name="Picture 12">
            <a:extLst>
              <a:ext uri="{FF2B5EF4-FFF2-40B4-BE49-F238E27FC236}">
                <a16:creationId xmlns:a16="http://schemas.microsoft.com/office/drawing/2014/main" id="{CD6B79D0-6A46-4C26-A914-72CB97ADA01F}"/>
              </a:ext>
            </a:extLst>
          </p:cNvPr>
          <p:cNvPicPr>
            <a:picLocks noChangeAspect="1"/>
          </p:cNvPicPr>
          <p:nvPr/>
        </p:nvPicPr>
        <p:blipFill>
          <a:blip r:embed="rId4"/>
          <a:stretch>
            <a:fillRect/>
          </a:stretch>
        </p:blipFill>
        <p:spPr>
          <a:xfrm>
            <a:off x="3833068" y="5197353"/>
            <a:ext cx="1840695" cy="1450614"/>
          </a:xfrm>
          <a:prstGeom prst="rect">
            <a:avLst/>
          </a:prstGeom>
        </p:spPr>
      </p:pic>
      <p:sp>
        <p:nvSpPr>
          <p:cNvPr id="14" name="TextBox 13">
            <a:extLst>
              <a:ext uri="{FF2B5EF4-FFF2-40B4-BE49-F238E27FC236}">
                <a16:creationId xmlns:a16="http://schemas.microsoft.com/office/drawing/2014/main" id="{2D356D9D-A7C5-4C36-AF5A-EBDC9354C249}"/>
              </a:ext>
            </a:extLst>
          </p:cNvPr>
          <p:cNvSpPr txBox="1"/>
          <p:nvPr/>
        </p:nvSpPr>
        <p:spPr>
          <a:xfrm>
            <a:off x="320634" y="95002"/>
            <a:ext cx="11764488" cy="1415772"/>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latin typeface="+mj-lt"/>
                <a:ea typeface="+mj-ea"/>
                <a:cs typeface="+mj-cs"/>
              </a:rPr>
              <a:t>Monthly Contributions/Collections</a:t>
            </a:r>
            <a:r>
              <a:rPr lang="en-US" sz="1000" dirty="0"/>
              <a:t> </a:t>
            </a:r>
            <a:endParaRPr lang="en-US" sz="1100" b="1" dirty="0"/>
          </a:p>
          <a:p>
            <a:endParaRPr lang="en-US" dirty="0"/>
          </a:p>
        </p:txBody>
      </p:sp>
      <p:sp>
        <p:nvSpPr>
          <p:cNvPr id="5" name="Rectangle: Folded Corner 4">
            <a:extLst>
              <a:ext uri="{FF2B5EF4-FFF2-40B4-BE49-F238E27FC236}">
                <a16:creationId xmlns:a16="http://schemas.microsoft.com/office/drawing/2014/main" id="{00C1A01B-F07E-4E32-8942-00CAE8AAB3D4}"/>
              </a:ext>
            </a:extLst>
          </p:cNvPr>
          <p:cNvSpPr/>
          <p:nvPr/>
        </p:nvSpPr>
        <p:spPr>
          <a:xfrm>
            <a:off x="8712200" y="288086"/>
            <a:ext cx="2878369" cy="1655014"/>
          </a:xfrm>
          <a:prstGeom prst="foldedCorner">
            <a:avLst/>
          </a:prstGeom>
          <a:solidFill>
            <a:srgbClr val="FFFF66"/>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b="1" u="sng" dirty="0">
                <a:latin typeface="Cambria" panose="02040503050406030204" pitchFamily="18" charset="0"/>
                <a:ea typeface="Cambria" panose="02040503050406030204" pitchFamily="18" charset="0"/>
                <a:cs typeface="BrowalliaUPC" panose="020B0502040204020203" pitchFamily="34" charset="-34"/>
              </a:rPr>
              <a:t>Note</a:t>
            </a:r>
            <a:r>
              <a:rPr lang="en-US" dirty="0">
                <a:latin typeface="Cambria" panose="02040503050406030204" pitchFamily="18" charset="0"/>
                <a:ea typeface="Cambria" panose="02040503050406030204" pitchFamily="18" charset="0"/>
                <a:cs typeface="BrowalliaUPC" panose="020B0502040204020203" pitchFamily="34" charset="-34"/>
              </a:rPr>
              <a:t>: Detailed instructions on how to complete these reconciliations are now available!</a:t>
            </a:r>
          </a:p>
        </p:txBody>
      </p:sp>
    </p:spTree>
    <p:extLst>
      <p:ext uri="{BB962C8B-B14F-4D97-AF65-F5344CB8AC3E}">
        <p14:creationId xmlns:p14="http://schemas.microsoft.com/office/powerpoint/2010/main" val="36925486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C06AC-873A-44D3-9AAD-5072CD974B70}"/>
              </a:ext>
            </a:extLst>
          </p:cNvPr>
          <p:cNvSpPr>
            <a:spLocks noGrp="1"/>
          </p:cNvSpPr>
          <p:nvPr>
            <p:ph type="title"/>
          </p:nvPr>
        </p:nvSpPr>
        <p:spPr>
          <a:xfrm>
            <a:off x="472440" y="1327004"/>
            <a:ext cx="10515600" cy="5150431"/>
          </a:xfrm>
        </p:spPr>
        <p:txBody>
          <a:bodyPr>
            <a:normAutofit/>
          </a:bodyPr>
          <a:lstStyle/>
          <a:p>
            <a:r>
              <a:rPr lang="en-US" sz="2400" dirty="0">
                <a:latin typeface="+mn-lt"/>
                <a:ea typeface="+mn-ea"/>
                <a:cs typeface="+mn-cs"/>
              </a:rPr>
              <a:t>Other items that may affect the reconciliation between PSA and PSFS include but are not limited to:</a:t>
            </a:r>
            <a:br>
              <a:rPr lang="en-US" sz="2400" dirty="0">
                <a:latin typeface="+mn-lt"/>
                <a:ea typeface="+mn-ea"/>
                <a:cs typeface="+mn-cs"/>
              </a:rPr>
            </a:br>
            <a:r>
              <a:rPr lang="en-US" sz="2400" dirty="0">
                <a:latin typeface="+mn-lt"/>
                <a:ea typeface="+mn-ea"/>
                <a:cs typeface="+mn-cs"/>
              </a:rPr>
              <a:t/>
            </a:r>
            <a:br>
              <a:rPr lang="en-US" sz="2400" dirty="0">
                <a:latin typeface="+mn-lt"/>
                <a:ea typeface="+mn-ea"/>
                <a:cs typeface="+mn-cs"/>
              </a:rPr>
            </a:br>
            <a:r>
              <a:rPr lang="en-US" sz="1800" b="1" dirty="0">
                <a:latin typeface="+mn-lt"/>
                <a:ea typeface="+mn-ea"/>
                <a:cs typeface="+mn-cs"/>
              </a:rPr>
              <a:t>1. Donations/Monies/Funds that may or may not be posted on PSFS; however, they are recorded on PSA: </a:t>
            </a:r>
            <a:r>
              <a:rPr lang="en-US" sz="1800" dirty="0">
                <a:latin typeface="+mn-lt"/>
                <a:ea typeface="+mn-ea"/>
                <a:cs typeface="+mn-cs"/>
              </a:rPr>
              <a:t>These may include donations from 401Ks, IRAs or Donor Advised Funds, matching contributions from employers (if posted to PSFS all these should be recorded as non-tax deductible). Rebate checks from the Archdiocese, financial institutions or other companies. </a:t>
            </a:r>
            <a:r>
              <a:rPr lang="en-US" sz="2400" dirty="0">
                <a:latin typeface="+mn-lt"/>
                <a:ea typeface="+mn-ea"/>
                <a:cs typeface="+mn-cs"/>
              </a:rPr>
              <a:t/>
            </a:r>
            <a:br>
              <a:rPr lang="en-US" sz="2400" dirty="0">
                <a:latin typeface="+mn-lt"/>
                <a:ea typeface="+mn-ea"/>
                <a:cs typeface="+mn-cs"/>
              </a:rPr>
            </a:br>
            <a:r>
              <a:rPr lang="en-US" sz="2400" dirty="0">
                <a:latin typeface="+mn-lt"/>
                <a:ea typeface="+mn-ea"/>
                <a:cs typeface="+mn-cs"/>
              </a:rPr>
              <a:t/>
            </a:r>
            <a:br>
              <a:rPr lang="en-US" sz="2400" dirty="0">
                <a:latin typeface="+mn-lt"/>
                <a:ea typeface="+mn-ea"/>
                <a:cs typeface="+mn-cs"/>
              </a:rPr>
            </a:br>
            <a:r>
              <a:rPr lang="en-US" sz="1800" b="1" dirty="0">
                <a:latin typeface="+mn-lt"/>
                <a:ea typeface="+mn-ea"/>
                <a:cs typeface="+mn-cs"/>
              </a:rPr>
              <a:t>2. Stock donations may have different values on PSFS and PSA </a:t>
            </a:r>
            <a:r>
              <a:rPr lang="en-US" sz="1800" dirty="0">
                <a:latin typeface="+mn-lt"/>
                <a:ea typeface="+mn-ea"/>
                <a:cs typeface="+mn-cs"/>
              </a:rPr>
              <a:t>- Record keeper should record stock donation at gift value, which is mean value on donation date. Bookkeeper should record revenue at gift value and compare gift value to liquidated value, as reported on broker confirmation, and book the difference as a gain or loss on sale of stock.</a:t>
            </a:r>
            <a:r>
              <a:rPr lang="en-US" sz="2400" dirty="0">
                <a:latin typeface="+mn-lt"/>
                <a:ea typeface="+mn-ea"/>
                <a:cs typeface="+mn-cs"/>
              </a:rPr>
              <a:t/>
            </a:r>
            <a:br>
              <a:rPr lang="en-US" sz="2400" dirty="0">
                <a:latin typeface="+mn-lt"/>
                <a:ea typeface="+mn-ea"/>
                <a:cs typeface="+mn-cs"/>
              </a:rPr>
            </a:br>
            <a:r>
              <a:rPr lang="en-US" sz="2400" dirty="0">
                <a:latin typeface="+mn-lt"/>
                <a:ea typeface="+mn-ea"/>
                <a:cs typeface="+mn-cs"/>
              </a:rPr>
              <a:t/>
            </a:r>
            <a:br>
              <a:rPr lang="en-US" sz="2400" dirty="0">
                <a:latin typeface="+mn-lt"/>
                <a:ea typeface="+mn-ea"/>
                <a:cs typeface="+mn-cs"/>
              </a:rPr>
            </a:br>
            <a:r>
              <a:rPr lang="en-US" sz="2800" dirty="0">
                <a:solidFill>
                  <a:srgbClr val="FF0000"/>
                </a:solidFill>
                <a:latin typeface="+mn-lt"/>
                <a:ea typeface="+mn-ea"/>
                <a:cs typeface="+mn-cs"/>
              </a:rPr>
              <a:t>It is important to highlight that ALL funds collected, even from mail-ins, should flow through the count.</a:t>
            </a:r>
            <a:r>
              <a:rPr lang="en-US" sz="2800" dirty="0">
                <a:solidFill>
                  <a:srgbClr val="FF0000"/>
                </a:solidFill>
              </a:rPr>
              <a:t> </a:t>
            </a:r>
            <a:r>
              <a:rPr lang="en-US" sz="2400" dirty="0"/>
              <a:t/>
            </a:r>
            <a:br>
              <a:rPr lang="en-US" sz="2400" dirty="0"/>
            </a:br>
            <a:r>
              <a:rPr lang="en-US" sz="2400" dirty="0">
                <a:latin typeface="+mn-lt"/>
                <a:ea typeface="+mn-ea"/>
                <a:cs typeface="+mn-cs"/>
              </a:rPr>
              <a:t> </a:t>
            </a:r>
          </a:p>
        </p:txBody>
      </p:sp>
      <p:sp>
        <p:nvSpPr>
          <p:cNvPr id="5" name="TextBox 4">
            <a:extLst>
              <a:ext uri="{FF2B5EF4-FFF2-40B4-BE49-F238E27FC236}">
                <a16:creationId xmlns:a16="http://schemas.microsoft.com/office/drawing/2014/main" id="{42540DF3-5690-40B4-A6EB-E3725ED00140}"/>
              </a:ext>
            </a:extLst>
          </p:cNvPr>
          <p:cNvSpPr txBox="1"/>
          <p:nvPr/>
        </p:nvSpPr>
        <p:spPr>
          <a:xfrm>
            <a:off x="472440" y="240970"/>
            <a:ext cx="11379134" cy="769441"/>
          </a:xfrm>
          <a:prstGeom prst="rect">
            <a:avLst/>
          </a:prstGeom>
          <a:noFill/>
        </p:spPr>
        <p:txBody>
          <a:bodyPr wrap="square" rtlCol="0">
            <a:spAutoFit/>
          </a:bodyPr>
          <a:lstStyle/>
          <a:p>
            <a:r>
              <a:rPr lang="en-US" sz="4400" b="1" i="1" dirty="0">
                <a:solidFill>
                  <a:schemeClr val="bg1"/>
                </a:solidFill>
                <a:latin typeface="+mj-lt"/>
                <a:ea typeface="+mj-ea"/>
                <a:cs typeface="+mj-cs"/>
              </a:rPr>
              <a:t>Weekly Review</a:t>
            </a:r>
            <a:endParaRPr lang="en-US" dirty="0"/>
          </a:p>
        </p:txBody>
      </p:sp>
      <p:sp>
        <p:nvSpPr>
          <p:cNvPr id="6" name="Rectangle 5">
            <a:extLst>
              <a:ext uri="{FF2B5EF4-FFF2-40B4-BE49-F238E27FC236}">
                <a16:creationId xmlns:a16="http://schemas.microsoft.com/office/drawing/2014/main" id="{3CA0E2EE-B61B-4EF7-8F8C-0AF6C802CEEA}"/>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7" name="TextBox 6">
            <a:extLst>
              <a:ext uri="{FF2B5EF4-FFF2-40B4-BE49-F238E27FC236}">
                <a16:creationId xmlns:a16="http://schemas.microsoft.com/office/drawing/2014/main" id="{78A6009A-9FC5-4418-B5EC-699878A69B86}"/>
              </a:ext>
            </a:extLst>
          </p:cNvPr>
          <p:cNvSpPr txBox="1"/>
          <p:nvPr/>
        </p:nvSpPr>
        <p:spPr>
          <a:xfrm>
            <a:off x="279763" y="78931"/>
            <a:ext cx="11764488" cy="1415772"/>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latin typeface="+mj-lt"/>
                <a:ea typeface="+mj-ea"/>
                <a:cs typeface="+mj-cs"/>
              </a:rPr>
              <a:t>Monthly Contributions/Collections</a:t>
            </a:r>
            <a:r>
              <a:rPr lang="en-US" sz="1000" dirty="0"/>
              <a:t> </a:t>
            </a:r>
            <a:endParaRPr lang="en-US" sz="1100" b="1" dirty="0"/>
          </a:p>
          <a:p>
            <a:endParaRPr lang="en-US" dirty="0"/>
          </a:p>
        </p:txBody>
      </p:sp>
    </p:spTree>
    <p:extLst>
      <p:ext uri="{BB962C8B-B14F-4D97-AF65-F5344CB8AC3E}">
        <p14:creationId xmlns:p14="http://schemas.microsoft.com/office/powerpoint/2010/main" val="15308965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4E2DD4F-DD7C-44E8-B9DE-5073322AF9D9}"/>
              </a:ext>
            </a:extLst>
          </p:cNvPr>
          <p:cNvSpPr>
            <a:spLocks noGrp="1"/>
          </p:cNvSpPr>
          <p:nvPr>
            <p:ph idx="1"/>
          </p:nvPr>
        </p:nvSpPr>
        <p:spPr>
          <a:xfrm>
            <a:off x="427512" y="1272070"/>
            <a:ext cx="10926293" cy="4787551"/>
          </a:xfrm>
        </p:spPr>
        <p:txBody>
          <a:bodyPr>
            <a:normAutofit lnSpcReduction="10000"/>
          </a:bodyPr>
          <a:lstStyle/>
          <a:p>
            <a:pPr marL="457218" lvl="1" indent="0">
              <a:buNone/>
            </a:pPr>
            <a:endParaRPr lang="en-US" sz="2400" dirty="0"/>
          </a:p>
          <a:p>
            <a:pPr marL="18" indent="0">
              <a:buNone/>
            </a:pPr>
            <a:r>
              <a:rPr lang="en-US" sz="2400" b="1" dirty="0"/>
              <a:t>PSFS Batches: </a:t>
            </a:r>
          </a:p>
          <a:p>
            <a:pPr marL="342918" indent="-342900"/>
            <a:r>
              <a:rPr lang="en-US" sz="1800" dirty="0"/>
              <a:t>A batch is a group of contributions (for example, the Archdiocese recommends that each offering from a given Sunday be posted on PSFS as one batch). Batch processing is a method of entering contributions into PSFS in groups rather than one at a time. </a:t>
            </a:r>
          </a:p>
          <a:p>
            <a:pPr marL="342918" indent="-342900"/>
            <a:r>
              <a:rPr lang="en-US" sz="1800" dirty="0"/>
              <a:t>Batch data entry provides internal checks and controls that help minimize the risk of fraud and loss. One effective fraud prevention control is the Close Batch feature. As a security measure, a good accounting practice is to close batches in a timely manner. After a batch is closed, its data is secure because the system locks the batch and prevents anyone from making further changes to the contributions in it.</a:t>
            </a:r>
          </a:p>
          <a:p>
            <a:pPr marL="18" indent="0">
              <a:buNone/>
            </a:pPr>
            <a:r>
              <a:rPr lang="en-US" sz="2400" b="1" dirty="0"/>
              <a:t>Review on a monthly basis: </a:t>
            </a:r>
          </a:p>
          <a:p>
            <a:pPr marL="285768" indent="-285750"/>
            <a:r>
              <a:rPr lang="en-US" sz="1800" b="1" dirty="0"/>
              <a:t>Audit Report</a:t>
            </a:r>
            <a:r>
              <a:rPr lang="en-US" sz="1800" dirty="0"/>
              <a:t>: This report captures the actions of any user who makes changes to a batch’s details or to the transactions within an open batch. Note: as noted above, after a batch is closed, it cannot be reopened. All users are prevented from modifying a closed batch’s details and contents. </a:t>
            </a:r>
            <a:r>
              <a:rPr lang="en-US" sz="1800" b="1" i="1" dirty="0"/>
              <a:t>See Exhibit 12. </a:t>
            </a:r>
          </a:p>
          <a:p>
            <a:pPr marL="285803" indent="-285750"/>
            <a:r>
              <a:rPr lang="en-US" sz="1800" dirty="0"/>
              <a:t>Log-on to PSFS and review that the business manager has closed all committed/open batches that have already been reviewed. </a:t>
            </a:r>
            <a:endParaRPr lang="en-US" dirty="0"/>
          </a:p>
        </p:txBody>
      </p:sp>
      <p:sp>
        <p:nvSpPr>
          <p:cNvPr id="4" name="Rectangle 3">
            <a:extLst>
              <a:ext uri="{FF2B5EF4-FFF2-40B4-BE49-F238E27FC236}">
                <a16:creationId xmlns:a16="http://schemas.microsoft.com/office/drawing/2014/main" id="{044BCD76-665F-4F7A-857D-5B91A2460A06}"/>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8" name="TextBox 7">
            <a:extLst>
              <a:ext uri="{FF2B5EF4-FFF2-40B4-BE49-F238E27FC236}">
                <a16:creationId xmlns:a16="http://schemas.microsoft.com/office/drawing/2014/main" id="{974768DE-C1D8-491E-9B7F-F2175C948041}"/>
              </a:ext>
            </a:extLst>
          </p:cNvPr>
          <p:cNvSpPr txBox="1"/>
          <p:nvPr/>
        </p:nvSpPr>
        <p:spPr>
          <a:xfrm>
            <a:off x="320634" y="95002"/>
            <a:ext cx="11764488" cy="1415772"/>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latin typeface="+mj-lt"/>
                <a:ea typeface="+mj-ea"/>
                <a:cs typeface="+mj-cs"/>
              </a:rPr>
              <a:t>Monthly Contributions/Collections</a:t>
            </a:r>
            <a:r>
              <a:rPr lang="en-US" sz="1000" dirty="0"/>
              <a:t> </a:t>
            </a:r>
            <a:endParaRPr lang="en-US" sz="1100" b="1" dirty="0"/>
          </a:p>
          <a:p>
            <a:endParaRPr lang="en-US" dirty="0"/>
          </a:p>
        </p:txBody>
      </p:sp>
    </p:spTree>
    <p:extLst>
      <p:ext uri="{BB962C8B-B14F-4D97-AF65-F5344CB8AC3E}">
        <p14:creationId xmlns:p14="http://schemas.microsoft.com/office/powerpoint/2010/main" val="1827814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841102B-79FD-4B37-AAF0-3E741AEDC051}"/>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558C807-7658-411B-884C-18BEE480875B}"/>
              </a:ext>
            </a:extLst>
          </p:cNvPr>
          <p:cNvSpPr>
            <a:spLocks noGrp="1"/>
          </p:cNvSpPr>
          <p:nvPr>
            <p:ph type="title"/>
          </p:nvPr>
        </p:nvSpPr>
        <p:spPr>
          <a:xfrm>
            <a:off x="541322" y="0"/>
            <a:ext cx="10515600" cy="1325563"/>
          </a:xfrm>
        </p:spPr>
        <p:txBody>
          <a:bodyPr/>
          <a:lstStyle/>
          <a:p>
            <a:r>
              <a:rPr lang="en-US" sz="4400" b="1" i="1" dirty="0">
                <a:latin typeface="+mj-lt"/>
                <a:ea typeface="+mj-ea"/>
                <a:cs typeface="+mj-cs"/>
              </a:rPr>
              <a:t>Monthly Review</a:t>
            </a:r>
            <a:endParaRPr lang="en-US" dirty="0"/>
          </a:p>
        </p:txBody>
      </p:sp>
      <p:sp>
        <p:nvSpPr>
          <p:cNvPr id="3" name="Content Placeholder 2">
            <a:extLst>
              <a:ext uri="{FF2B5EF4-FFF2-40B4-BE49-F238E27FC236}">
                <a16:creationId xmlns:a16="http://schemas.microsoft.com/office/drawing/2014/main" id="{B099342B-57B0-42DC-850C-413EF42946E1}"/>
              </a:ext>
            </a:extLst>
          </p:cNvPr>
          <p:cNvSpPr>
            <a:spLocks noGrp="1"/>
          </p:cNvSpPr>
          <p:nvPr>
            <p:ph idx="1"/>
          </p:nvPr>
        </p:nvSpPr>
        <p:spPr>
          <a:xfrm>
            <a:off x="541322" y="1350612"/>
            <a:ext cx="11320148" cy="4351338"/>
          </a:xfrm>
        </p:spPr>
        <p:txBody>
          <a:bodyPr>
            <a:normAutofit/>
          </a:bodyPr>
          <a:lstStyle/>
          <a:p>
            <a:pPr marL="0" indent="0">
              <a:buNone/>
            </a:pPr>
            <a:r>
              <a:rPr lang="en-US" sz="3200" b="1" dirty="0"/>
              <a:t>B. Financial Reports </a:t>
            </a:r>
            <a:r>
              <a:rPr lang="en-US" sz="3200" dirty="0"/>
              <a:t>- </a:t>
            </a:r>
            <a:r>
              <a:rPr lang="en-US" sz="3200" i="1" dirty="0"/>
              <a:t>Reference Addendum #1</a:t>
            </a:r>
          </a:p>
          <a:p>
            <a:pPr marL="0" indent="0">
              <a:lnSpc>
                <a:spcPct val="100000"/>
              </a:lnSpc>
              <a:spcBef>
                <a:spcPts val="0"/>
              </a:spcBef>
              <a:buNone/>
            </a:pPr>
            <a:endParaRPr lang="en-US" sz="1100" b="1" dirty="0"/>
          </a:p>
          <a:p>
            <a:pPr marL="0" indent="0">
              <a:lnSpc>
                <a:spcPct val="100000"/>
              </a:lnSpc>
              <a:spcBef>
                <a:spcPts val="0"/>
              </a:spcBef>
              <a:buNone/>
            </a:pPr>
            <a:r>
              <a:rPr lang="en-US" sz="2400" b="1" dirty="0"/>
              <a:t>Responsibility to prepare reports: </a:t>
            </a:r>
            <a:r>
              <a:rPr lang="en-US" sz="2400" b="1" dirty="0">
                <a:solidFill>
                  <a:srgbClr val="FF0000"/>
                </a:solidFill>
              </a:rPr>
              <a:t>Bookkeeper</a:t>
            </a:r>
          </a:p>
          <a:p>
            <a:pPr marL="0" indent="0">
              <a:lnSpc>
                <a:spcPct val="100000"/>
              </a:lnSpc>
              <a:spcBef>
                <a:spcPts val="0"/>
              </a:spcBef>
              <a:buNone/>
            </a:pPr>
            <a:r>
              <a:rPr lang="en-US" sz="2400" b="1" dirty="0"/>
              <a:t>Responsibility to review: </a:t>
            </a:r>
            <a:r>
              <a:rPr lang="en-US" sz="2400" b="1" dirty="0">
                <a:solidFill>
                  <a:srgbClr val="FF0000"/>
                </a:solidFill>
              </a:rPr>
              <a:t>Business Manager, 3</a:t>
            </a:r>
            <a:r>
              <a:rPr lang="en-US" sz="2400" b="1" baseline="30000" dirty="0">
                <a:solidFill>
                  <a:srgbClr val="FF0000"/>
                </a:solidFill>
              </a:rPr>
              <a:t>rd</a:t>
            </a:r>
            <a:r>
              <a:rPr lang="en-US" sz="2400" b="1" dirty="0">
                <a:solidFill>
                  <a:srgbClr val="FF0000"/>
                </a:solidFill>
              </a:rPr>
              <a:t> Party Reviewer, and Pastor</a:t>
            </a:r>
          </a:p>
          <a:p>
            <a:pPr marL="0" indent="0">
              <a:buNone/>
            </a:pPr>
            <a:endParaRPr lang="en-US" sz="800" i="1" dirty="0"/>
          </a:p>
          <a:p>
            <a:pPr marL="0" indent="0">
              <a:buNone/>
            </a:pPr>
            <a:r>
              <a:rPr lang="en-US" sz="1800" dirty="0"/>
              <a:t>Documentation to be reviewed: </a:t>
            </a:r>
          </a:p>
          <a:p>
            <a:pPr lvl="1">
              <a:lnSpc>
                <a:spcPct val="100000"/>
              </a:lnSpc>
              <a:spcBef>
                <a:spcPts val="0"/>
              </a:spcBef>
              <a:buFont typeface="Wingdings" panose="05000000000000000000" pitchFamily="2" charset="2"/>
              <a:buChar char="ü"/>
            </a:pPr>
            <a:r>
              <a:rPr lang="en-US" sz="1800" dirty="0"/>
              <a:t>Balance Sheet (also known as Statement of Financial Position) – compare actual month to last year’s balances</a:t>
            </a:r>
          </a:p>
          <a:p>
            <a:pPr lvl="1">
              <a:lnSpc>
                <a:spcPct val="100000"/>
              </a:lnSpc>
              <a:spcBef>
                <a:spcPts val="0"/>
              </a:spcBef>
              <a:buFont typeface="Wingdings" panose="05000000000000000000" pitchFamily="2" charset="2"/>
              <a:buChar char="ü"/>
            </a:pPr>
            <a:r>
              <a:rPr lang="en-US" sz="1800" dirty="0"/>
              <a:t>Income Statement by Department (also known as Statement of Activities) – compare Actual to Budget</a:t>
            </a:r>
          </a:p>
          <a:p>
            <a:pPr lvl="1">
              <a:lnSpc>
                <a:spcPct val="100000"/>
              </a:lnSpc>
              <a:spcBef>
                <a:spcPts val="0"/>
              </a:spcBef>
              <a:buFont typeface="Wingdings" panose="05000000000000000000" pitchFamily="2" charset="2"/>
              <a:buChar char="ü"/>
            </a:pPr>
            <a:r>
              <a:rPr lang="en-US" sz="1800" dirty="0"/>
              <a:t>Income Statement by Department (also known as Statement of Activities) – compare Actual to Last Year’s Balances</a:t>
            </a:r>
          </a:p>
          <a:p>
            <a:pPr lvl="1">
              <a:lnSpc>
                <a:spcPct val="100000"/>
              </a:lnSpc>
              <a:spcBef>
                <a:spcPts val="0"/>
              </a:spcBef>
              <a:buFont typeface="Wingdings" panose="05000000000000000000" pitchFamily="2" charset="2"/>
              <a:buChar char="ü"/>
            </a:pPr>
            <a:r>
              <a:rPr lang="en-US" sz="1800" dirty="0"/>
              <a:t>Monthly Manual journal entries, including write-offs.</a:t>
            </a:r>
          </a:p>
          <a:p>
            <a:endParaRPr lang="en-US" dirty="0"/>
          </a:p>
        </p:txBody>
      </p:sp>
      <p:sp>
        <p:nvSpPr>
          <p:cNvPr id="4" name="TextBox 3">
            <a:extLst>
              <a:ext uri="{FF2B5EF4-FFF2-40B4-BE49-F238E27FC236}">
                <a16:creationId xmlns:a16="http://schemas.microsoft.com/office/drawing/2014/main" id="{661316B7-689B-447D-8A0A-7790DD16A32C}"/>
              </a:ext>
            </a:extLst>
          </p:cNvPr>
          <p:cNvSpPr txBox="1"/>
          <p:nvPr/>
        </p:nvSpPr>
        <p:spPr>
          <a:xfrm>
            <a:off x="435926" y="5286451"/>
            <a:ext cx="11530940" cy="830997"/>
          </a:xfrm>
          <a:prstGeom prst="rect">
            <a:avLst/>
          </a:prstGeom>
          <a:noFill/>
        </p:spPr>
        <p:txBody>
          <a:bodyPr wrap="square" rtlCol="0">
            <a:spAutoFit/>
          </a:bodyPr>
          <a:lstStyle/>
          <a:p>
            <a:pPr algn="ctr"/>
            <a:r>
              <a:rPr lang="en-US" sz="2400" b="1" i="1" dirty="0">
                <a:solidFill>
                  <a:srgbClr val="FF0000"/>
                </a:solidFill>
              </a:rPr>
              <a:t>IMPORTANT: </a:t>
            </a:r>
            <a:r>
              <a:rPr lang="en-US" sz="2400" b="1" i="1" dirty="0">
                <a:solidFill>
                  <a:srgbClr val="002060"/>
                </a:solidFill>
              </a:rPr>
              <a:t>All reports should be signed/dated by the Pastor/Administrator and a member of the Finance Council with financial skills on the totals page.</a:t>
            </a:r>
            <a:endParaRPr lang="en-US" dirty="0"/>
          </a:p>
        </p:txBody>
      </p:sp>
    </p:spTree>
    <p:extLst>
      <p:ext uri="{BB962C8B-B14F-4D97-AF65-F5344CB8AC3E}">
        <p14:creationId xmlns:p14="http://schemas.microsoft.com/office/powerpoint/2010/main" val="39730922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A1148F-83B2-4184-9A3E-4EBACFE7AB58}"/>
              </a:ext>
            </a:extLst>
          </p:cNvPr>
          <p:cNvSpPr>
            <a:spLocks noGrp="1"/>
          </p:cNvSpPr>
          <p:nvPr>
            <p:ph type="title"/>
          </p:nvPr>
        </p:nvSpPr>
        <p:spPr>
          <a:xfrm>
            <a:off x="458195" y="186995"/>
            <a:ext cx="10515600" cy="976787"/>
          </a:xfrm>
        </p:spPr>
        <p:txBody>
          <a:bodyPr/>
          <a:lstStyle/>
          <a:p>
            <a:r>
              <a:rPr lang="en-US" sz="4400" b="1" i="1" dirty="0">
                <a:latin typeface="+mj-lt"/>
                <a:ea typeface="+mj-ea"/>
                <a:cs typeface="+mj-cs"/>
              </a:rPr>
              <a:t>Monthly Review</a:t>
            </a:r>
            <a:endParaRPr lang="en-US" dirty="0"/>
          </a:p>
        </p:txBody>
      </p:sp>
      <p:sp>
        <p:nvSpPr>
          <p:cNvPr id="3" name="Content Placeholder 2">
            <a:extLst>
              <a:ext uri="{FF2B5EF4-FFF2-40B4-BE49-F238E27FC236}">
                <a16:creationId xmlns:a16="http://schemas.microsoft.com/office/drawing/2014/main" id="{63DBAC00-B5A4-41B1-89FD-47E4BD6BCAFE}"/>
              </a:ext>
            </a:extLst>
          </p:cNvPr>
          <p:cNvSpPr>
            <a:spLocks noGrp="1"/>
          </p:cNvSpPr>
          <p:nvPr>
            <p:ph idx="1"/>
          </p:nvPr>
        </p:nvSpPr>
        <p:spPr>
          <a:xfrm>
            <a:off x="458195" y="1469366"/>
            <a:ext cx="10515600" cy="4351338"/>
          </a:xfrm>
        </p:spPr>
        <p:txBody>
          <a:bodyPr>
            <a:normAutofit/>
          </a:bodyPr>
          <a:lstStyle/>
          <a:p>
            <a:pPr marL="0" indent="0">
              <a:buNone/>
            </a:pPr>
            <a:r>
              <a:rPr lang="en-US" sz="3200" b="1" dirty="0"/>
              <a:t>C. Checking Account and D&amp;L Reconciliations: </a:t>
            </a:r>
          </a:p>
          <a:p>
            <a:pPr marL="0" indent="0">
              <a:lnSpc>
                <a:spcPct val="100000"/>
              </a:lnSpc>
              <a:spcBef>
                <a:spcPts val="0"/>
              </a:spcBef>
              <a:buNone/>
            </a:pPr>
            <a:endParaRPr lang="en-US" sz="1800" dirty="0"/>
          </a:p>
          <a:p>
            <a:pPr marL="0" indent="0">
              <a:lnSpc>
                <a:spcPct val="100000"/>
              </a:lnSpc>
              <a:spcBef>
                <a:spcPts val="0"/>
              </a:spcBef>
              <a:buNone/>
            </a:pPr>
            <a:r>
              <a:rPr lang="en-US" sz="2400" b="1" dirty="0"/>
              <a:t>Responsibility to prepare reports: </a:t>
            </a:r>
            <a:r>
              <a:rPr lang="en-US" sz="2400" b="1" dirty="0">
                <a:solidFill>
                  <a:srgbClr val="FF0000"/>
                </a:solidFill>
              </a:rPr>
              <a:t>Bookkeeper</a:t>
            </a:r>
          </a:p>
          <a:p>
            <a:pPr marL="0" indent="0">
              <a:lnSpc>
                <a:spcPct val="100000"/>
              </a:lnSpc>
              <a:spcBef>
                <a:spcPts val="0"/>
              </a:spcBef>
              <a:buNone/>
            </a:pPr>
            <a:r>
              <a:rPr lang="en-US" sz="2400" b="1" dirty="0"/>
              <a:t>Responsibility to review: </a:t>
            </a:r>
            <a:r>
              <a:rPr lang="en-US" sz="2400" b="1" dirty="0">
                <a:solidFill>
                  <a:srgbClr val="FF0000"/>
                </a:solidFill>
              </a:rPr>
              <a:t>Business Manager, 3</a:t>
            </a:r>
            <a:r>
              <a:rPr lang="en-US" sz="2400" b="1" baseline="30000" dirty="0">
                <a:solidFill>
                  <a:srgbClr val="FF0000"/>
                </a:solidFill>
              </a:rPr>
              <a:t>rd</a:t>
            </a:r>
            <a:r>
              <a:rPr lang="en-US" sz="2400" b="1" dirty="0">
                <a:solidFill>
                  <a:srgbClr val="FF0000"/>
                </a:solidFill>
              </a:rPr>
              <a:t> Party Reviewer, and Pastor</a:t>
            </a:r>
          </a:p>
          <a:p>
            <a:pPr marL="0" indent="0">
              <a:lnSpc>
                <a:spcPct val="100000"/>
              </a:lnSpc>
              <a:spcBef>
                <a:spcPts val="0"/>
              </a:spcBef>
              <a:buNone/>
            </a:pPr>
            <a:endParaRPr lang="en-US" sz="1800" dirty="0"/>
          </a:p>
          <a:p>
            <a:pPr marL="0" indent="0">
              <a:lnSpc>
                <a:spcPct val="100000"/>
              </a:lnSpc>
              <a:spcBef>
                <a:spcPts val="0"/>
              </a:spcBef>
              <a:buNone/>
            </a:pPr>
            <a:r>
              <a:rPr lang="en-US" sz="1800" dirty="0"/>
              <a:t>Documentation to be reviewed: </a:t>
            </a:r>
          </a:p>
          <a:p>
            <a:pPr lvl="1">
              <a:lnSpc>
                <a:spcPct val="100000"/>
              </a:lnSpc>
              <a:spcBef>
                <a:spcPts val="0"/>
              </a:spcBef>
              <a:buFont typeface="Wingdings" panose="05000000000000000000" pitchFamily="2" charset="2"/>
              <a:buChar char="ü"/>
            </a:pPr>
            <a:r>
              <a:rPr lang="en-US" sz="1800" dirty="0"/>
              <a:t>Month-End Bank Statement </a:t>
            </a:r>
          </a:p>
          <a:p>
            <a:pPr lvl="1">
              <a:lnSpc>
                <a:spcPct val="100000"/>
              </a:lnSpc>
              <a:spcBef>
                <a:spcPts val="0"/>
              </a:spcBef>
              <a:buFont typeface="Wingdings" panose="05000000000000000000" pitchFamily="2" charset="2"/>
              <a:buChar char="ü"/>
            </a:pPr>
            <a:r>
              <a:rPr lang="en-US" sz="1800" dirty="0"/>
              <a:t>Month-End DA and Loan Statements</a:t>
            </a:r>
          </a:p>
          <a:p>
            <a:pPr lvl="1">
              <a:lnSpc>
                <a:spcPct val="100000"/>
              </a:lnSpc>
              <a:spcBef>
                <a:spcPts val="0"/>
              </a:spcBef>
              <a:buFont typeface="Wingdings" panose="05000000000000000000" pitchFamily="2" charset="2"/>
              <a:buChar char="ü"/>
            </a:pPr>
            <a:r>
              <a:rPr lang="en-US" sz="1800" dirty="0"/>
              <a:t>PSA’s Bank Reconciliation Reports (for operating account and DA accounts)</a:t>
            </a:r>
          </a:p>
          <a:p>
            <a:pPr lvl="1">
              <a:lnSpc>
                <a:spcPct val="100000"/>
              </a:lnSpc>
              <a:spcBef>
                <a:spcPts val="0"/>
              </a:spcBef>
              <a:buFont typeface="Wingdings" panose="05000000000000000000" pitchFamily="2" charset="2"/>
              <a:buChar char="ü"/>
            </a:pPr>
            <a:r>
              <a:rPr lang="en-US" sz="1800" dirty="0"/>
              <a:t>PSA’s Monthly Check Register</a:t>
            </a:r>
          </a:p>
          <a:p>
            <a:pPr lvl="1">
              <a:lnSpc>
                <a:spcPct val="100000"/>
              </a:lnSpc>
              <a:spcBef>
                <a:spcPts val="0"/>
              </a:spcBef>
              <a:buFont typeface="Wingdings" panose="05000000000000000000" pitchFamily="2" charset="2"/>
              <a:buChar char="ü"/>
            </a:pPr>
            <a:r>
              <a:rPr lang="en-US" sz="1800" dirty="0"/>
              <a:t>PSA’s Monthly Detailed Trial Balance</a:t>
            </a:r>
          </a:p>
          <a:p>
            <a:pPr lvl="1">
              <a:lnSpc>
                <a:spcPct val="100000"/>
              </a:lnSpc>
              <a:spcBef>
                <a:spcPts val="0"/>
              </a:spcBef>
              <a:buFont typeface="Wingdings" panose="05000000000000000000" pitchFamily="2" charset="2"/>
              <a:buChar char="ü"/>
            </a:pPr>
            <a:r>
              <a:rPr lang="en-US" sz="1800" dirty="0"/>
              <a:t>Documentation from online banking evidencing that deposits in transit have been deposited.</a:t>
            </a:r>
          </a:p>
          <a:p>
            <a:endParaRPr lang="en-US" dirty="0"/>
          </a:p>
        </p:txBody>
      </p:sp>
      <p:sp>
        <p:nvSpPr>
          <p:cNvPr id="4" name="TextBox 3">
            <a:extLst>
              <a:ext uri="{FF2B5EF4-FFF2-40B4-BE49-F238E27FC236}">
                <a16:creationId xmlns:a16="http://schemas.microsoft.com/office/drawing/2014/main" id="{0BC7DA6A-F32B-44FA-BF0E-5A23D529CE52}"/>
              </a:ext>
            </a:extLst>
          </p:cNvPr>
          <p:cNvSpPr txBox="1"/>
          <p:nvPr/>
        </p:nvSpPr>
        <p:spPr>
          <a:xfrm>
            <a:off x="451262" y="5561396"/>
            <a:ext cx="11282543" cy="830997"/>
          </a:xfrm>
          <a:prstGeom prst="rect">
            <a:avLst/>
          </a:prstGeom>
          <a:noFill/>
        </p:spPr>
        <p:txBody>
          <a:bodyPr wrap="square" rtlCol="0">
            <a:spAutoFit/>
          </a:bodyPr>
          <a:lstStyle/>
          <a:p>
            <a:pPr algn="ctr"/>
            <a:r>
              <a:rPr lang="en-US" sz="2400" b="1" i="1" dirty="0">
                <a:solidFill>
                  <a:srgbClr val="FF0000"/>
                </a:solidFill>
              </a:rPr>
              <a:t>IMPORTANT: </a:t>
            </a:r>
            <a:r>
              <a:rPr lang="en-US" sz="2400" b="1" i="1" dirty="0">
                <a:solidFill>
                  <a:srgbClr val="002060"/>
                </a:solidFill>
              </a:rPr>
              <a:t>All reports should be signed/dated by the Pastor/Administrator and a member of the Finance Council with financial skills on the totals page.</a:t>
            </a:r>
          </a:p>
        </p:txBody>
      </p:sp>
    </p:spTree>
    <p:extLst>
      <p:ext uri="{BB962C8B-B14F-4D97-AF65-F5344CB8AC3E}">
        <p14:creationId xmlns:p14="http://schemas.microsoft.com/office/powerpoint/2010/main" val="2332033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51" name="Arrow: Right 50">
            <a:extLst>
              <a:ext uri="{FF2B5EF4-FFF2-40B4-BE49-F238E27FC236}">
                <a16:creationId xmlns:a16="http://schemas.microsoft.com/office/drawing/2014/main" id="{952D2DA3-14AB-466C-AC0F-9AE68938E9D8}"/>
              </a:ext>
            </a:extLst>
          </p:cNvPr>
          <p:cNvSpPr/>
          <p:nvPr/>
        </p:nvSpPr>
        <p:spPr>
          <a:xfrm>
            <a:off x="324132" y="4822509"/>
            <a:ext cx="4080797" cy="1409650"/>
          </a:xfrm>
          <a:prstGeom prst="rightArrow">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50" name="Arrow: Right 49">
            <a:extLst>
              <a:ext uri="{FF2B5EF4-FFF2-40B4-BE49-F238E27FC236}">
                <a16:creationId xmlns:a16="http://schemas.microsoft.com/office/drawing/2014/main" id="{7D8BC1CD-BB98-4A4B-8983-BD814BE192BE}"/>
              </a:ext>
            </a:extLst>
          </p:cNvPr>
          <p:cNvSpPr/>
          <p:nvPr/>
        </p:nvSpPr>
        <p:spPr>
          <a:xfrm>
            <a:off x="383880" y="3191323"/>
            <a:ext cx="4005964" cy="1409650"/>
          </a:xfrm>
          <a:prstGeom prst="rightArrow">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49" name="Arrow: Right 48">
            <a:extLst>
              <a:ext uri="{FF2B5EF4-FFF2-40B4-BE49-F238E27FC236}">
                <a16:creationId xmlns:a16="http://schemas.microsoft.com/office/drawing/2014/main" id="{FFCBC64C-28C2-40C9-B4EF-1C9716BB058D}"/>
              </a:ext>
            </a:extLst>
          </p:cNvPr>
          <p:cNvSpPr/>
          <p:nvPr/>
        </p:nvSpPr>
        <p:spPr>
          <a:xfrm>
            <a:off x="383880" y="1697083"/>
            <a:ext cx="4033116" cy="1443033"/>
          </a:xfrm>
          <a:prstGeom prst="rightArrow">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sp>
        <p:nvSpPr>
          <p:cNvPr id="31" name="Arrow: Right 30">
            <a:extLst>
              <a:ext uri="{FF2B5EF4-FFF2-40B4-BE49-F238E27FC236}">
                <a16:creationId xmlns:a16="http://schemas.microsoft.com/office/drawing/2014/main" id="{24BD4727-8EE8-4D56-ABC9-58B180F20053}"/>
              </a:ext>
            </a:extLst>
          </p:cNvPr>
          <p:cNvSpPr/>
          <p:nvPr/>
        </p:nvSpPr>
        <p:spPr>
          <a:xfrm>
            <a:off x="309046" y="249018"/>
            <a:ext cx="4107949" cy="1409650"/>
          </a:xfrm>
          <a:prstGeom prst="rightArrow">
            <a:avLst/>
          </a:prstGeom>
          <a:solidFill>
            <a:srgbClr val="FFFF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1"/>
          </a:p>
        </p:txBody>
      </p:sp>
      <p:grpSp>
        <p:nvGrpSpPr>
          <p:cNvPr id="16" name="Group 15">
            <a:extLst>
              <a:ext uri="{FF2B5EF4-FFF2-40B4-BE49-F238E27FC236}">
                <a16:creationId xmlns:a16="http://schemas.microsoft.com/office/drawing/2014/main" id="{2C30618C-26E0-4B38-8E13-A33CBB6216D9}"/>
              </a:ext>
            </a:extLst>
          </p:cNvPr>
          <p:cNvGrpSpPr/>
          <p:nvPr/>
        </p:nvGrpSpPr>
        <p:grpSpPr>
          <a:xfrm>
            <a:off x="4460503" y="183472"/>
            <a:ext cx="6904566" cy="1454503"/>
            <a:chOff x="1224439" y="415075"/>
            <a:chExt cx="9090660" cy="975360"/>
          </a:xfrm>
          <a:solidFill>
            <a:schemeClr val="accent6">
              <a:lumMod val="75000"/>
            </a:schemeClr>
          </a:solidFill>
        </p:grpSpPr>
        <p:sp>
          <p:nvSpPr>
            <p:cNvPr id="15" name="Rectangle: Rounded Corners 14">
              <a:extLst>
                <a:ext uri="{FF2B5EF4-FFF2-40B4-BE49-F238E27FC236}">
                  <a16:creationId xmlns:a16="http://schemas.microsoft.com/office/drawing/2014/main" id="{0E80CA95-F953-442F-87F6-B7E7DD88BEB4}"/>
                </a:ext>
              </a:extLst>
            </p:cNvPr>
            <p:cNvSpPr/>
            <p:nvPr/>
          </p:nvSpPr>
          <p:spPr>
            <a:xfrm>
              <a:off x="1224439" y="415075"/>
              <a:ext cx="9090660" cy="97536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14" name="TextBox 13">
              <a:extLst>
                <a:ext uri="{FF2B5EF4-FFF2-40B4-BE49-F238E27FC236}">
                  <a16:creationId xmlns:a16="http://schemas.microsoft.com/office/drawing/2014/main" id="{D5BB9D2E-0BD4-4A08-9EFE-3AA8C0C9C50D}"/>
                </a:ext>
              </a:extLst>
            </p:cNvPr>
            <p:cNvSpPr txBox="1"/>
            <p:nvPr/>
          </p:nvSpPr>
          <p:spPr>
            <a:xfrm>
              <a:off x="2212042" y="591128"/>
              <a:ext cx="2172890" cy="681083"/>
            </a:xfrm>
            <a:prstGeom prst="rect">
              <a:avLst/>
            </a:prstGeom>
            <a:grpFill/>
          </p:spPr>
          <p:txBody>
            <a:bodyPr wrap="square" rtlCol="0">
              <a:spAutoFit/>
            </a:bodyPr>
            <a:lstStyle/>
            <a:p>
              <a:pPr algn="ctr"/>
              <a:r>
                <a:rPr lang="en-US" sz="2000" dirty="0">
                  <a:solidFill>
                    <a:schemeClr val="bg1"/>
                  </a:solidFill>
                </a:rPr>
                <a:t>Offertory</a:t>
              </a:r>
              <a:r>
                <a:rPr lang="en-US" sz="1801" dirty="0">
                  <a:solidFill>
                    <a:schemeClr val="bg1"/>
                  </a:solidFill>
                </a:rPr>
                <a:t> </a:t>
              </a:r>
              <a:r>
                <a:rPr lang="en-US" sz="2000" dirty="0">
                  <a:solidFill>
                    <a:schemeClr val="bg1"/>
                  </a:solidFill>
                </a:rPr>
                <a:t>and</a:t>
              </a:r>
              <a:r>
                <a:rPr lang="en-US" sz="1801" dirty="0">
                  <a:solidFill>
                    <a:schemeClr val="bg1"/>
                  </a:solidFill>
                </a:rPr>
                <a:t> </a:t>
              </a:r>
              <a:r>
                <a:rPr lang="en-US" sz="2000" dirty="0">
                  <a:solidFill>
                    <a:schemeClr val="bg1"/>
                  </a:solidFill>
                </a:rPr>
                <a:t>Collections</a:t>
              </a:r>
            </a:p>
            <a:p>
              <a:pPr algn="ctr"/>
              <a:r>
                <a:rPr lang="en-US" sz="2000" dirty="0">
                  <a:solidFill>
                    <a:schemeClr val="bg1"/>
                  </a:solidFill>
                </a:rPr>
                <a:t>(Ushers)</a:t>
              </a:r>
              <a:endParaRPr lang="en-US" sz="1801" dirty="0">
                <a:solidFill>
                  <a:schemeClr val="bg1"/>
                </a:solidFill>
              </a:endParaRPr>
            </a:p>
          </p:txBody>
        </p:sp>
        <p:sp>
          <p:nvSpPr>
            <p:cNvPr id="21" name="TextBox 20">
              <a:extLst>
                <a:ext uri="{FF2B5EF4-FFF2-40B4-BE49-F238E27FC236}">
                  <a16:creationId xmlns:a16="http://schemas.microsoft.com/office/drawing/2014/main" id="{A1D90B5C-E78C-4A6F-8C52-7CE5C8D281CA}"/>
                </a:ext>
              </a:extLst>
            </p:cNvPr>
            <p:cNvSpPr txBox="1"/>
            <p:nvPr/>
          </p:nvSpPr>
          <p:spPr>
            <a:xfrm>
              <a:off x="4646053" y="562213"/>
              <a:ext cx="2615021" cy="681083"/>
            </a:xfrm>
            <a:prstGeom prst="rect">
              <a:avLst/>
            </a:prstGeom>
            <a:grpFill/>
          </p:spPr>
          <p:txBody>
            <a:bodyPr wrap="square" rtlCol="0">
              <a:spAutoFit/>
            </a:bodyPr>
            <a:lstStyle/>
            <a:p>
              <a:pPr algn="ctr"/>
              <a:r>
                <a:rPr lang="en-US" sz="2000" dirty="0">
                  <a:solidFill>
                    <a:schemeClr val="bg1"/>
                  </a:solidFill>
                </a:rPr>
                <a:t>Office Collections</a:t>
              </a:r>
            </a:p>
            <a:p>
              <a:pPr algn="ctr"/>
              <a:r>
                <a:rPr lang="en-US" sz="2000" dirty="0">
                  <a:solidFill>
                    <a:schemeClr val="bg1"/>
                  </a:solidFill>
                </a:rPr>
                <a:t>(Admin. Staff)</a:t>
              </a:r>
              <a:endParaRPr lang="en-US" sz="1801" dirty="0">
                <a:solidFill>
                  <a:schemeClr val="bg1"/>
                </a:solidFill>
              </a:endParaRPr>
            </a:p>
          </p:txBody>
        </p:sp>
        <p:sp>
          <p:nvSpPr>
            <p:cNvPr id="22" name="TextBox 21">
              <a:extLst>
                <a:ext uri="{FF2B5EF4-FFF2-40B4-BE49-F238E27FC236}">
                  <a16:creationId xmlns:a16="http://schemas.microsoft.com/office/drawing/2014/main" id="{35C0AD6B-CA2A-4F46-BF4F-681EA77DD091}"/>
                </a:ext>
              </a:extLst>
            </p:cNvPr>
            <p:cNvSpPr txBox="1"/>
            <p:nvPr/>
          </p:nvSpPr>
          <p:spPr>
            <a:xfrm>
              <a:off x="7085386" y="487934"/>
              <a:ext cx="3032937" cy="887471"/>
            </a:xfrm>
            <a:prstGeom prst="rect">
              <a:avLst/>
            </a:prstGeom>
            <a:grpFill/>
          </p:spPr>
          <p:txBody>
            <a:bodyPr wrap="square" rtlCol="0">
              <a:spAutoFit/>
            </a:bodyPr>
            <a:lstStyle/>
            <a:p>
              <a:pPr algn="ctr"/>
              <a:r>
                <a:rPr lang="en-US" sz="2000" dirty="0">
                  <a:solidFill>
                    <a:schemeClr val="bg1"/>
                  </a:solidFill>
                </a:rPr>
                <a:t>Ministries and Church Activities</a:t>
              </a:r>
            </a:p>
            <a:p>
              <a:pPr algn="ctr"/>
              <a:r>
                <a:rPr lang="en-US" sz="2000" dirty="0">
                  <a:solidFill>
                    <a:schemeClr val="bg1"/>
                  </a:solidFill>
                </a:rPr>
                <a:t>(Staff and Volunteers)</a:t>
              </a:r>
            </a:p>
          </p:txBody>
        </p:sp>
      </p:grpSp>
      <p:sp>
        <p:nvSpPr>
          <p:cNvPr id="17" name="TextBox 16">
            <a:extLst>
              <a:ext uri="{FF2B5EF4-FFF2-40B4-BE49-F238E27FC236}">
                <a16:creationId xmlns:a16="http://schemas.microsoft.com/office/drawing/2014/main" id="{482D289D-79E7-4235-B5C1-74F07DA40776}"/>
              </a:ext>
            </a:extLst>
          </p:cNvPr>
          <p:cNvSpPr txBox="1"/>
          <p:nvPr/>
        </p:nvSpPr>
        <p:spPr>
          <a:xfrm>
            <a:off x="352554" y="753788"/>
            <a:ext cx="3440150" cy="400110"/>
          </a:xfrm>
          <a:prstGeom prst="rect">
            <a:avLst/>
          </a:prstGeom>
          <a:noFill/>
        </p:spPr>
        <p:txBody>
          <a:bodyPr wrap="square" rtlCol="0">
            <a:spAutoFit/>
          </a:bodyPr>
          <a:lstStyle/>
          <a:p>
            <a:r>
              <a:rPr lang="en-US" sz="2000" i="1" dirty="0">
                <a:latin typeface="Abadi" panose="020B0604020104020204" pitchFamily="34" charset="0"/>
              </a:rPr>
              <a:t>Primary Sources of Revenue</a:t>
            </a:r>
          </a:p>
        </p:txBody>
      </p:sp>
      <p:sp>
        <p:nvSpPr>
          <p:cNvPr id="36" name="TextBox 35">
            <a:extLst>
              <a:ext uri="{FF2B5EF4-FFF2-40B4-BE49-F238E27FC236}">
                <a16:creationId xmlns:a16="http://schemas.microsoft.com/office/drawing/2014/main" id="{DEB9C24F-1FF5-41A3-8E66-57FF9246D876}"/>
              </a:ext>
            </a:extLst>
          </p:cNvPr>
          <p:cNvSpPr txBox="1"/>
          <p:nvPr/>
        </p:nvSpPr>
        <p:spPr>
          <a:xfrm>
            <a:off x="407330" y="2060087"/>
            <a:ext cx="4009666" cy="707886"/>
          </a:xfrm>
          <a:prstGeom prst="rect">
            <a:avLst/>
          </a:prstGeom>
          <a:noFill/>
        </p:spPr>
        <p:txBody>
          <a:bodyPr wrap="square" rtlCol="0">
            <a:spAutoFit/>
          </a:bodyPr>
          <a:lstStyle/>
          <a:p>
            <a:r>
              <a:rPr lang="en-US" sz="2000" i="1" dirty="0">
                <a:latin typeface="Abadi" panose="020B0604020104020204" pitchFamily="34" charset="0"/>
              </a:rPr>
              <a:t>Count all funds collected and deposit to Bank</a:t>
            </a:r>
          </a:p>
        </p:txBody>
      </p:sp>
      <p:sp>
        <p:nvSpPr>
          <p:cNvPr id="37" name="TextBox 36">
            <a:extLst>
              <a:ext uri="{FF2B5EF4-FFF2-40B4-BE49-F238E27FC236}">
                <a16:creationId xmlns:a16="http://schemas.microsoft.com/office/drawing/2014/main" id="{91961772-3FD8-4A4E-94F4-9B7C7C2BCCDA}"/>
              </a:ext>
            </a:extLst>
          </p:cNvPr>
          <p:cNvSpPr txBox="1"/>
          <p:nvPr/>
        </p:nvSpPr>
        <p:spPr>
          <a:xfrm>
            <a:off x="383880" y="3542205"/>
            <a:ext cx="2906748" cy="707886"/>
          </a:xfrm>
          <a:prstGeom prst="rect">
            <a:avLst/>
          </a:prstGeom>
          <a:noFill/>
        </p:spPr>
        <p:txBody>
          <a:bodyPr wrap="square" rtlCol="0">
            <a:spAutoFit/>
          </a:bodyPr>
          <a:lstStyle/>
          <a:p>
            <a:r>
              <a:rPr lang="en-US" sz="2000" i="1" dirty="0">
                <a:latin typeface="Abadi" panose="020B0604020104020204" pitchFamily="34" charset="0"/>
              </a:rPr>
              <a:t>Record information based on documentation</a:t>
            </a:r>
          </a:p>
        </p:txBody>
      </p:sp>
      <p:grpSp>
        <p:nvGrpSpPr>
          <p:cNvPr id="38" name="Group 37">
            <a:extLst>
              <a:ext uri="{FF2B5EF4-FFF2-40B4-BE49-F238E27FC236}">
                <a16:creationId xmlns:a16="http://schemas.microsoft.com/office/drawing/2014/main" id="{85FE7B30-A1D2-4182-AEF3-24558251F95E}"/>
              </a:ext>
            </a:extLst>
          </p:cNvPr>
          <p:cNvGrpSpPr/>
          <p:nvPr/>
        </p:nvGrpSpPr>
        <p:grpSpPr>
          <a:xfrm>
            <a:off x="4618536" y="4593923"/>
            <a:ext cx="3339346" cy="975360"/>
            <a:chOff x="1270837" y="412162"/>
            <a:chExt cx="9090660" cy="975360"/>
          </a:xfrm>
          <a:solidFill>
            <a:schemeClr val="accent4">
              <a:lumMod val="60000"/>
              <a:lumOff val="40000"/>
            </a:schemeClr>
          </a:solidFill>
        </p:grpSpPr>
        <p:sp>
          <p:nvSpPr>
            <p:cNvPr id="39" name="Rectangle: Rounded Corners 38">
              <a:extLst>
                <a:ext uri="{FF2B5EF4-FFF2-40B4-BE49-F238E27FC236}">
                  <a16:creationId xmlns:a16="http://schemas.microsoft.com/office/drawing/2014/main" id="{323904DA-68C4-42AD-9BBE-4A3397DF49C8}"/>
                </a:ext>
              </a:extLst>
            </p:cNvPr>
            <p:cNvSpPr/>
            <p:nvPr/>
          </p:nvSpPr>
          <p:spPr>
            <a:xfrm>
              <a:off x="1270837" y="412162"/>
              <a:ext cx="9090660" cy="975360"/>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0" name="TextBox 39">
              <a:extLst>
                <a:ext uri="{FF2B5EF4-FFF2-40B4-BE49-F238E27FC236}">
                  <a16:creationId xmlns:a16="http://schemas.microsoft.com/office/drawing/2014/main" id="{863ECE49-6DE8-4F99-A2DD-7AE333C5BEF9}"/>
                </a:ext>
              </a:extLst>
            </p:cNvPr>
            <p:cNvSpPr txBox="1"/>
            <p:nvPr/>
          </p:nvSpPr>
          <p:spPr>
            <a:xfrm>
              <a:off x="2107872" y="587460"/>
              <a:ext cx="4534746" cy="276843"/>
            </a:xfrm>
            <a:prstGeom prst="rect">
              <a:avLst/>
            </a:prstGeom>
            <a:grpFill/>
          </p:spPr>
          <p:txBody>
            <a:bodyPr wrap="square" rtlCol="0">
              <a:spAutoFit/>
            </a:bodyPr>
            <a:lstStyle/>
            <a:p>
              <a:pPr algn="ctr"/>
              <a:r>
                <a:rPr lang="en-US" sz="2000" dirty="0">
                  <a:solidFill>
                    <a:schemeClr val="accent1">
                      <a:lumMod val="50000"/>
                    </a:schemeClr>
                  </a:solidFill>
                </a:rPr>
                <a:t>Finance Council</a:t>
              </a:r>
            </a:p>
          </p:txBody>
        </p:sp>
        <p:sp>
          <p:nvSpPr>
            <p:cNvPr id="42" name="TextBox 41">
              <a:extLst>
                <a:ext uri="{FF2B5EF4-FFF2-40B4-BE49-F238E27FC236}">
                  <a16:creationId xmlns:a16="http://schemas.microsoft.com/office/drawing/2014/main" id="{25788B1D-D5B8-4ECC-9447-4319D3FEA5E0}"/>
                </a:ext>
              </a:extLst>
            </p:cNvPr>
            <p:cNvSpPr txBox="1"/>
            <p:nvPr/>
          </p:nvSpPr>
          <p:spPr>
            <a:xfrm>
              <a:off x="6547231" y="547057"/>
              <a:ext cx="3465038" cy="400110"/>
            </a:xfrm>
            <a:prstGeom prst="rect">
              <a:avLst/>
            </a:prstGeom>
            <a:grpFill/>
          </p:spPr>
          <p:txBody>
            <a:bodyPr wrap="square" rtlCol="0">
              <a:spAutoFit/>
            </a:bodyPr>
            <a:lstStyle/>
            <a:p>
              <a:pPr algn="ctr"/>
              <a:r>
                <a:rPr lang="en-US" sz="2000" dirty="0">
                  <a:solidFill>
                    <a:schemeClr val="accent1">
                      <a:lumMod val="50000"/>
                    </a:schemeClr>
                  </a:solidFill>
                </a:rPr>
                <a:t>Lay Treasurer</a:t>
              </a:r>
            </a:p>
          </p:txBody>
        </p:sp>
      </p:grpSp>
      <p:sp>
        <p:nvSpPr>
          <p:cNvPr id="43" name="TextBox 42">
            <a:extLst>
              <a:ext uri="{FF2B5EF4-FFF2-40B4-BE49-F238E27FC236}">
                <a16:creationId xmlns:a16="http://schemas.microsoft.com/office/drawing/2014/main" id="{17D51F09-4EE5-42AB-BA55-6E934AD547AD}"/>
              </a:ext>
            </a:extLst>
          </p:cNvPr>
          <p:cNvSpPr txBox="1"/>
          <p:nvPr/>
        </p:nvSpPr>
        <p:spPr>
          <a:xfrm>
            <a:off x="324132" y="5327279"/>
            <a:ext cx="3440150" cy="400110"/>
          </a:xfrm>
          <a:prstGeom prst="rect">
            <a:avLst/>
          </a:prstGeom>
          <a:noFill/>
        </p:spPr>
        <p:txBody>
          <a:bodyPr wrap="square" rtlCol="0">
            <a:spAutoFit/>
          </a:bodyPr>
          <a:lstStyle/>
          <a:p>
            <a:r>
              <a:rPr lang="en-US" sz="2000" i="1" dirty="0">
                <a:latin typeface="Abadi" panose="020B0604020104020204" pitchFamily="34" charset="0"/>
              </a:rPr>
              <a:t>Third Party Review of Records</a:t>
            </a:r>
          </a:p>
        </p:txBody>
      </p:sp>
      <p:grpSp>
        <p:nvGrpSpPr>
          <p:cNvPr id="32" name="Group 31">
            <a:extLst>
              <a:ext uri="{FF2B5EF4-FFF2-40B4-BE49-F238E27FC236}">
                <a16:creationId xmlns:a16="http://schemas.microsoft.com/office/drawing/2014/main" id="{F978EA9F-046C-47DA-B4E5-3A4AFA75E92C}"/>
              </a:ext>
            </a:extLst>
          </p:cNvPr>
          <p:cNvGrpSpPr/>
          <p:nvPr/>
        </p:nvGrpSpPr>
        <p:grpSpPr>
          <a:xfrm>
            <a:off x="4926012" y="2019940"/>
            <a:ext cx="5174872" cy="2267940"/>
            <a:chOff x="4968145" y="1549778"/>
            <a:chExt cx="4097003" cy="2166466"/>
          </a:xfrm>
        </p:grpSpPr>
        <p:sp>
          <p:nvSpPr>
            <p:cNvPr id="19" name="Rectangle: Rounded Corners 18">
              <a:extLst>
                <a:ext uri="{FF2B5EF4-FFF2-40B4-BE49-F238E27FC236}">
                  <a16:creationId xmlns:a16="http://schemas.microsoft.com/office/drawing/2014/main" id="{1B4E89CA-CC65-477F-9B20-84BA3B0F478C}"/>
                </a:ext>
              </a:extLst>
            </p:cNvPr>
            <p:cNvSpPr/>
            <p:nvPr/>
          </p:nvSpPr>
          <p:spPr>
            <a:xfrm>
              <a:off x="5900317" y="1549778"/>
              <a:ext cx="2232660" cy="80772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Money Counters</a:t>
              </a:r>
            </a:p>
          </p:txBody>
        </p:sp>
        <p:sp>
          <p:nvSpPr>
            <p:cNvPr id="34" name="Rectangle: Rounded Corners 33">
              <a:extLst>
                <a:ext uri="{FF2B5EF4-FFF2-40B4-BE49-F238E27FC236}">
                  <a16:creationId xmlns:a16="http://schemas.microsoft.com/office/drawing/2014/main" id="{C99F3F52-154A-4FB0-A53C-34F42FC9FE79}"/>
                </a:ext>
              </a:extLst>
            </p:cNvPr>
            <p:cNvSpPr/>
            <p:nvPr/>
          </p:nvSpPr>
          <p:spPr>
            <a:xfrm>
              <a:off x="4968145" y="2908524"/>
              <a:ext cx="1912835" cy="8077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Recordkeeper (PSFS)</a:t>
              </a:r>
            </a:p>
          </p:txBody>
        </p:sp>
        <p:sp>
          <p:nvSpPr>
            <p:cNvPr id="35" name="Rectangle: Rounded Corners 34">
              <a:extLst>
                <a:ext uri="{FF2B5EF4-FFF2-40B4-BE49-F238E27FC236}">
                  <a16:creationId xmlns:a16="http://schemas.microsoft.com/office/drawing/2014/main" id="{7E2D6EA7-3AC0-4AD7-9A3D-E08F94406653}"/>
                </a:ext>
              </a:extLst>
            </p:cNvPr>
            <p:cNvSpPr/>
            <p:nvPr/>
          </p:nvSpPr>
          <p:spPr>
            <a:xfrm>
              <a:off x="7279386" y="2877427"/>
              <a:ext cx="1785762" cy="8077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Bookkeeper (PSA)</a:t>
              </a:r>
            </a:p>
          </p:txBody>
        </p:sp>
      </p:grpSp>
      <p:sp>
        <p:nvSpPr>
          <p:cNvPr id="45" name="Rectangle: Rounded Corners 44">
            <a:extLst>
              <a:ext uri="{FF2B5EF4-FFF2-40B4-BE49-F238E27FC236}">
                <a16:creationId xmlns:a16="http://schemas.microsoft.com/office/drawing/2014/main" id="{AD376CB2-CEA9-499F-BF56-2295DAA8D373}"/>
              </a:ext>
            </a:extLst>
          </p:cNvPr>
          <p:cNvSpPr/>
          <p:nvPr/>
        </p:nvSpPr>
        <p:spPr>
          <a:xfrm>
            <a:off x="8315121" y="4593923"/>
            <a:ext cx="1803008" cy="97536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Pastor/ Administrator</a:t>
            </a:r>
          </a:p>
        </p:txBody>
      </p:sp>
      <p:sp>
        <p:nvSpPr>
          <p:cNvPr id="41" name="Rectangle: Rounded Corners 40">
            <a:extLst>
              <a:ext uri="{FF2B5EF4-FFF2-40B4-BE49-F238E27FC236}">
                <a16:creationId xmlns:a16="http://schemas.microsoft.com/office/drawing/2014/main" id="{6C69B4F8-16EC-4D8F-8973-79E57E42CA41}"/>
              </a:ext>
            </a:extLst>
          </p:cNvPr>
          <p:cNvSpPr/>
          <p:nvPr/>
        </p:nvSpPr>
        <p:spPr>
          <a:xfrm>
            <a:off x="10404603" y="3347588"/>
            <a:ext cx="1632325" cy="2267940"/>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rPr>
              <a:t>Business Manager</a:t>
            </a:r>
          </a:p>
        </p:txBody>
      </p:sp>
    </p:spTree>
    <p:extLst>
      <p:ext uri="{BB962C8B-B14F-4D97-AF65-F5344CB8AC3E}">
        <p14:creationId xmlns:p14="http://schemas.microsoft.com/office/powerpoint/2010/main" val="34418818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DBAC00-B5A4-41B1-89FD-47E4BD6BCAFE}"/>
              </a:ext>
            </a:extLst>
          </p:cNvPr>
          <p:cNvSpPr>
            <a:spLocks noGrp="1"/>
          </p:cNvSpPr>
          <p:nvPr>
            <p:ph idx="1"/>
          </p:nvPr>
        </p:nvSpPr>
        <p:spPr>
          <a:xfrm>
            <a:off x="458195" y="1469366"/>
            <a:ext cx="10515600" cy="4351338"/>
          </a:xfrm>
        </p:spPr>
        <p:txBody>
          <a:bodyPr>
            <a:normAutofit/>
          </a:bodyPr>
          <a:lstStyle/>
          <a:p>
            <a:pPr marL="0" indent="0">
              <a:buNone/>
            </a:pPr>
            <a:r>
              <a:rPr lang="en-US" sz="2600" b="1" dirty="0"/>
              <a:t>Month-End Bank Statement: </a:t>
            </a:r>
          </a:p>
          <a:p>
            <a:r>
              <a:rPr lang="en-US" sz="2400" b="1" dirty="0"/>
              <a:t>Review bank credits – </a:t>
            </a:r>
            <a:r>
              <a:rPr lang="en-US" sz="2400" i="1" dirty="0"/>
              <a:t>credits should be from parish-initiated deposits and from online giving vendor only. </a:t>
            </a:r>
            <a:r>
              <a:rPr lang="en-US" sz="2400" i="1" u="sng" dirty="0"/>
              <a:t>Do not share the parish’s bank account with others.</a:t>
            </a:r>
          </a:p>
          <a:p>
            <a:r>
              <a:rPr lang="en-US" sz="2400" b="1" dirty="0"/>
              <a:t>Review electronic debits – </a:t>
            </a:r>
            <a:r>
              <a:rPr lang="en-US" sz="2400" i="1" dirty="0"/>
              <a:t>approved electronic debits include payroll, online giving fees, and payments to Catholic Mutual. Usage of online bill pay is discouraged as it may circumvent controls. </a:t>
            </a:r>
          </a:p>
          <a:p>
            <a:pPr marL="0" indent="0">
              <a:buNone/>
            </a:pPr>
            <a:r>
              <a:rPr lang="en-US" sz="2600" b="1" dirty="0"/>
              <a:t>Month-End Archdiocesan DA and Loan Statements</a:t>
            </a:r>
          </a:p>
          <a:p>
            <a:r>
              <a:rPr lang="en-US" sz="2400" i="1" dirty="0"/>
              <a:t>Review debits/credits to balances. All debits/credits to Archdiocesan accounts should be approved by Pastor. </a:t>
            </a:r>
          </a:p>
          <a:p>
            <a:r>
              <a:rPr lang="en-US" sz="2400" i="1" dirty="0"/>
              <a:t>Were loan payments missed or misapplied? Is there any past due interest? </a:t>
            </a:r>
          </a:p>
          <a:p>
            <a:pPr marL="0" indent="0">
              <a:buNone/>
            </a:pPr>
            <a:endParaRPr lang="en-US" dirty="0"/>
          </a:p>
        </p:txBody>
      </p:sp>
      <p:sp>
        <p:nvSpPr>
          <p:cNvPr id="8" name="TextBox 7">
            <a:extLst>
              <a:ext uri="{FF2B5EF4-FFF2-40B4-BE49-F238E27FC236}">
                <a16:creationId xmlns:a16="http://schemas.microsoft.com/office/drawing/2014/main" id="{417B4ADD-064E-4F18-8D53-67F6523FD2B9}"/>
              </a:ext>
            </a:extLst>
          </p:cNvPr>
          <p:cNvSpPr txBox="1"/>
          <p:nvPr/>
        </p:nvSpPr>
        <p:spPr>
          <a:xfrm>
            <a:off x="320634" y="95002"/>
            <a:ext cx="11764488" cy="1138773"/>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t>Checking Account and D&amp;L Reconciliations</a:t>
            </a:r>
            <a:endParaRPr lang="en-US" b="1" i="1" dirty="0"/>
          </a:p>
        </p:txBody>
      </p:sp>
    </p:spTree>
    <p:extLst>
      <p:ext uri="{BB962C8B-B14F-4D97-AF65-F5344CB8AC3E}">
        <p14:creationId xmlns:p14="http://schemas.microsoft.com/office/powerpoint/2010/main" val="42372357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458F3A48-0B88-4ACC-8CB9-6F22340C4A5A}"/>
              </a:ext>
            </a:extLst>
          </p:cNvPr>
          <p:cNvSpPr txBox="1"/>
          <p:nvPr/>
        </p:nvSpPr>
        <p:spPr>
          <a:xfrm>
            <a:off x="458195" y="1350777"/>
            <a:ext cx="10640291" cy="4955203"/>
          </a:xfrm>
          <a:prstGeom prst="rect">
            <a:avLst/>
          </a:prstGeom>
          <a:noFill/>
        </p:spPr>
        <p:txBody>
          <a:bodyPr wrap="square" rtlCol="0">
            <a:spAutoFit/>
          </a:bodyPr>
          <a:lstStyle/>
          <a:p>
            <a:pPr marL="0" indent="0">
              <a:buNone/>
            </a:pPr>
            <a:r>
              <a:rPr lang="en-US" sz="2400" b="1" dirty="0"/>
              <a:t>PSA’s Bank Reconciliation Reports (for operating account and DA accounts)</a:t>
            </a:r>
          </a:p>
          <a:p>
            <a:pPr marL="0" indent="0">
              <a:buNone/>
            </a:pPr>
            <a:endParaRPr lang="en-US" dirty="0"/>
          </a:p>
          <a:p>
            <a:pPr marL="0" indent="0">
              <a:buNone/>
            </a:pPr>
            <a:r>
              <a:rPr lang="en-US" sz="2000" b="1" i="1" dirty="0"/>
              <a:t>A Bank Reconciliation helps you identify any unusual transactions that might be caused by fraud or accounting errors, and the practice can also help you spot inefficiencies. </a:t>
            </a:r>
          </a:p>
          <a:p>
            <a:pPr marL="0" indent="0">
              <a:buNone/>
            </a:pPr>
            <a:endParaRPr lang="en-US" dirty="0"/>
          </a:p>
          <a:p>
            <a:pPr marL="0" indent="0">
              <a:buNone/>
            </a:pPr>
            <a:r>
              <a:rPr lang="en-US" dirty="0"/>
              <a:t>Things to review in a bank reconciliation include: </a:t>
            </a:r>
          </a:p>
          <a:p>
            <a:pPr marL="0" indent="0">
              <a:buNone/>
            </a:pPr>
            <a:endParaRPr lang="en-US" dirty="0"/>
          </a:p>
          <a:p>
            <a:pPr marL="285750" indent="-285750">
              <a:buFont typeface="Arial" panose="020B0604020202020204" pitchFamily="34" charset="0"/>
              <a:buChar char="•"/>
            </a:pPr>
            <a:r>
              <a:rPr lang="en-US" b="1" dirty="0"/>
              <a:t>Tie balances per the bank reconciliation to the bank statement. </a:t>
            </a:r>
          </a:p>
          <a:p>
            <a:pPr marL="285750" indent="-285750">
              <a:buFont typeface="Arial" panose="020B0604020202020204" pitchFamily="34" charset="0"/>
              <a:buChar char="•"/>
            </a:pPr>
            <a:r>
              <a:rPr lang="en-US" b="1" dirty="0"/>
              <a:t>Cleared Checks: </a:t>
            </a:r>
            <a:r>
              <a:rPr lang="en-US" dirty="0"/>
              <a:t>Look for unusual items, duplicate payments, checks made out to employees or volunteers (that may need to be processed through payroll). Check for checks made out to </a:t>
            </a:r>
            <a:r>
              <a:rPr lang="en-US" b="1" dirty="0"/>
              <a:t>CASH.</a:t>
            </a:r>
          </a:p>
          <a:p>
            <a:pPr marL="285750" indent="-285750">
              <a:buFont typeface="Arial" panose="020B0604020202020204" pitchFamily="34" charset="0"/>
              <a:buChar char="•"/>
            </a:pPr>
            <a:r>
              <a:rPr lang="en-US" b="1" dirty="0"/>
              <a:t>Cleared Journal Entries: </a:t>
            </a:r>
            <a:r>
              <a:rPr lang="en-US" dirty="0"/>
              <a:t>Look for unusual items. Journal entries may include Payroll deductions (including taxes), payroll fees, online giving fees, bank statement interest income, void checks, bank service charges or fees, and checks that were deposited but are now returned as NSF.  </a:t>
            </a:r>
          </a:p>
          <a:p>
            <a:pPr marL="285750" indent="-285750">
              <a:buFont typeface="Arial" panose="020B0604020202020204" pitchFamily="34" charset="0"/>
              <a:buChar char="•"/>
            </a:pPr>
            <a:r>
              <a:rPr lang="en-US" b="1" dirty="0"/>
              <a:t>Uncleared checks: </a:t>
            </a:r>
            <a:r>
              <a:rPr lang="en-US" sz="1800" dirty="0"/>
              <a:t>Checks outstanding greater than 90 days should be researched and re-issued if necessary.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0" indent="0">
              <a:buNone/>
            </a:pPr>
            <a:endParaRPr lang="en-US" sz="1800" dirty="0"/>
          </a:p>
        </p:txBody>
      </p:sp>
      <p:sp>
        <p:nvSpPr>
          <p:cNvPr id="10" name="TextBox 9">
            <a:extLst>
              <a:ext uri="{FF2B5EF4-FFF2-40B4-BE49-F238E27FC236}">
                <a16:creationId xmlns:a16="http://schemas.microsoft.com/office/drawing/2014/main" id="{F6D1B6B2-939D-4093-BEA3-994ED0A9DEBD}"/>
              </a:ext>
            </a:extLst>
          </p:cNvPr>
          <p:cNvSpPr txBox="1"/>
          <p:nvPr/>
        </p:nvSpPr>
        <p:spPr>
          <a:xfrm>
            <a:off x="320634" y="95002"/>
            <a:ext cx="11764488" cy="1138773"/>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t>Checking Account and D&amp;L Reconciliations</a:t>
            </a:r>
            <a:endParaRPr lang="en-US" b="1" i="1" dirty="0"/>
          </a:p>
        </p:txBody>
      </p:sp>
    </p:spTree>
    <p:extLst>
      <p:ext uri="{BB962C8B-B14F-4D97-AF65-F5344CB8AC3E}">
        <p14:creationId xmlns:p14="http://schemas.microsoft.com/office/powerpoint/2010/main" val="27416695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63DBAC00-B5A4-41B1-89FD-47E4BD6BCAFE}"/>
              </a:ext>
            </a:extLst>
          </p:cNvPr>
          <p:cNvSpPr>
            <a:spLocks noGrp="1"/>
          </p:cNvSpPr>
          <p:nvPr>
            <p:ph idx="1"/>
          </p:nvPr>
        </p:nvSpPr>
        <p:spPr>
          <a:xfrm>
            <a:off x="363192" y="1232024"/>
            <a:ext cx="10515600" cy="5788737"/>
          </a:xfrm>
        </p:spPr>
        <p:txBody>
          <a:bodyPr>
            <a:normAutofit/>
          </a:bodyPr>
          <a:lstStyle/>
          <a:p>
            <a:pPr marL="0" indent="0">
              <a:buNone/>
            </a:pPr>
            <a:r>
              <a:rPr lang="en-US" sz="2600" b="1" dirty="0"/>
              <a:t>PSA’s Monthly Check Register (Detailed)</a:t>
            </a:r>
          </a:p>
          <a:p>
            <a:r>
              <a:rPr lang="en-US" sz="2400" dirty="0"/>
              <a:t>This report shows all checks issued and is sorted by vendor paid.</a:t>
            </a:r>
          </a:p>
          <a:p>
            <a:r>
              <a:rPr lang="en-US" sz="2400" dirty="0"/>
              <a:t>Look for duplicate and unusual payments.  </a:t>
            </a:r>
          </a:p>
          <a:p>
            <a:endParaRPr lang="en-US" sz="1100" dirty="0"/>
          </a:p>
          <a:p>
            <a:pPr marL="0" indent="0">
              <a:buNone/>
            </a:pPr>
            <a:r>
              <a:rPr lang="en-US" sz="2600" b="1" dirty="0"/>
              <a:t>PSA’s Monthly Detailed Trial Balance – Primary Responsibility: </a:t>
            </a:r>
            <a:r>
              <a:rPr lang="en-US" sz="2600" b="1" dirty="0">
                <a:solidFill>
                  <a:srgbClr val="FF0000"/>
                </a:solidFill>
              </a:rPr>
              <a:t>Finance Council</a:t>
            </a:r>
          </a:p>
          <a:p>
            <a:r>
              <a:rPr lang="en-US" sz="2400" dirty="0"/>
              <a:t>Within the period range selected, for each account, this report displays the beginning balance, a line for each transaction, the total debits and credits and the ending balance. </a:t>
            </a:r>
            <a:endParaRPr lang="en-US" sz="1100" dirty="0"/>
          </a:p>
          <a:p>
            <a:pPr marL="0" indent="0">
              <a:buNone/>
            </a:pPr>
            <a:r>
              <a:rPr lang="en-US" sz="2600" b="1" dirty="0"/>
              <a:t>Deposits-in-Transit</a:t>
            </a:r>
          </a:p>
          <a:p>
            <a:r>
              <a:rPr lang="en-US" sz="2400" dirty="0"/>
              <a:t>Obtain documentation from online banking evidencing that deposits in transit have been deposited. </a:t>
            </a:r>
          </a:p>
          <a:p>
            <a:endParaRPr lang="en-US" sz="2400" dirty="0"/>
          </a:p>
          <a:p>
            <a:pPr marL="0" indent="0">
              <a:buNone/>
            </a:pPr>
            <a:endParaRPr lang="en-US" sz="1800" dirty="0"/>
          </a:p>
          <a:p>
            <a:endParaRPr lang="en-US" dirty="0"/>
          </a:p>
        </p:txBody>
      </p:sp>
      <p:sp>
        <p:nvSpPr>
          <p:cNvPr id="9" name="TextBox 8">
            <a:extLst>
              <a:ext uri="{FF2B5EF4-FFF2-40B4-BE49-F238E27FC236}">
                <a16:creationId xmlns:a16="http://schemas.microsoft.com/office/drawing/2014/main" id="{AE342139-9F5D-4877-B491-6F0D09BD94B1}"/>
              </a:ext>
            </a:extLst>
          </p:cNvPr>
          <p:cNvSpPr txBox="1"/>
          <p:nvPr/>
        </p:nvSpPr>
        <p:spPr>
          <a:xfrm>
            <a:off x="320634" y="95002"/>
            <a:ext cx="11764488" cy="1138773"/>
          </a:xfrm>
          <a:prstGeom prst="rect">
            <a:avLst/>
          </a:prstGeom>
          <a:noFill/>
        </p:spPr>
        <p:txBody>
          <a:bodyPr wrap="square" rtlCol="0">
            <a:spAutoFit/>
          </a:bodyPr>
          <a:lstStyle/>
          <a:p>
            <a:r>
              <a:rPr lang="en-US" sz="4400" b="1" i="1" dirty="0">
                <a:latin typeface="+mj-lt"/>
                <a:ea typeface="+mj-ea"/>
                <a:cs typeface="+mj-cs"/>
              </a:rPr>
              <a:t>Monthly Review </a:t>
            </a:r>
          </a:p>
          <a:p>
            <a:r>
              <a:rPr lang="en-US" sz="2400" b="1" i="1" dirty="0"/>
              <a:t>Checking Account and D&amp;L Reconciliations</a:t>
            </a:r>
            <a:endParaRPr lang="en-US" b="1" i="1" dirty="0"/>
          </a:p>
        </p:txBody>
      </p:sp>
    </p:spTree>
    <p:extLst>
      <p:ext uri="{BB962C8B-B14F-4D97-AF65-F5344CB8AC3E}">
        <p14:creationId xmlns:p14="http://schemas.microsoft.com/office/powerpoint/2010/main" val="29325257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A1148F-83B2-4184-9A3E-4EBACFE7AB58}"/>
              </a:ext>
            </a:extLst>
          </p:cNvPr>
          <p:cNvSpPr>
            <a:spLocks noGrp="1"/>
          </p:cNvSpPr>
          <p:nvPr>
            <p:ph type="title"/>
          </p:nvPr>
        </p:nvSpPr>
        <p:spPr>
          <a:xfrm>
            <a:off x="458195" y="186995"/>
            <a:ext cx="10515600" cy="976787"/>
          </a:xfrm>
        </p:spPr>
        <p:txBody>
          <a:bodyPr/>
          <a:lstStyle/>
          <a:p>
            <a:r>
              <a:rPr lang="en-US" sz="4400" b="1" i="1" dirty="0">
                <a:latin typeface="+mj-lt"/>
                <a:ea typeface="+mj-ea"/>
                <a:cs typeface="+mj-cs"/>
              </a:rPr>
              <a:t>Monthly Review</a:t>
            </a:r>
            <a:endParaRPr lang="en-US" dirty="0"/>
          </a:p>
        </p:txBody>
      </p:sp>
      <p:sp>
        <p:nvSpPr>
          <p:cNvPr id="3" name="Content Placeholder 2">
            <a:extLst>
              <a:ext uri="{FF2B5EF4-FFF2-40B4-BE49-F238E27FC236}">
                <a16:creationId xmlns:a16="http://schemas.microsoft.com/office/drawing/2014/main" id="{63DBAC00-B5A4-41B1-89FD-47E4BD6BCAFE}"/>
              </a:ext>
            </a:extLst>
          </p:cNvPr>
          <p:cNvSpPr>
            <a:spLocks noGrp="1"/>
          </p:cNvSpPr>
          <p:nvPr>
            <p:ph idx="1"/>
          </p:nvPr>
        </p:nvSpPr>
        <p:spPr>
          <a:xfrm>
            <a:off x="458195" y="1469366"/>
            <a:ext cx="10515600" cy="4351338"/>
          </a:xfrm>
        </p:spPr>
        <p:txBody>
          <a:bodyPr>
            <a:normAutofit/>
          </a:bodyPr>
          <a:lstStyle/>
          <a:p>
            <a:pPr marL="0" indent="0">
              <a:buNone/>
            </a:pPr>
            <a:r>
              <a:rPr lang="en-US" sz="2400" b="1" dirty="0"/>
              <a:t>C. Payroll Reports: </a:t>
            </a:r>
          </a:p>
          <a:p>
            <a:pPr marL="0" indent="0">
              <a:buNone/>
            </a:pPr>
            <a:r>
              <a:rPr lang="en-US" sz="2000" b="1" i="1" dirty="0">
                <a:solidFill>
                  <a:srgbClr val="002060"/>
                </a:solidFill>
              </a:rPr>
              <a:t>Note: This review should take place each time payroll is processed and thus is likely a bi-monthly process.</a:t>
            </a:r>
          </a:p>
          <a:p>
            <a:pPr marL="0" indent="0">
              <a:buNone/>
            </a:pPr>
            <a:endParaRPr lang="en-US" sz="300" b="1" dirty="0"/>
          </a:p>
          <a:p>
            <a:pPr marL="0" indent="0">
              <a:buNone/>
            </a:pPr>
            <a:r>
              <a:rPr lang="en-US" sz="1800" dirty="0"/>
              <a:t>Documentation to be reviewed: </a:t>
            </a:r>
          </a:p>
          <a:p>
            <a:r>
              <a:rPr lang="en-US" sz="1800" dirty="0"/>
              <a:t>Approve all timesheets, and ensure the hours reported by each employee match the Pre-Processing payroll register. </a:t>
            </a:r>
          </a:p>
          <a:p>
            <a:r>
              <a:rPr lang="en-US" sz="1800" dirty="0"/>
              <a:t>Ask business manager to confirm that there have been no changes to the W-4 and G-4s of employees. If an employee has changed their withholdings, make sure they are accurate in the pre-processing payroll register.</a:t>
            </a:r>
          </a:p>
          <a:p>
            <a:r>
              <a:rPr lang="en-US" sz="1800" dirty="0"/>
              <a:t>Sign/date the pre-processing payroll register, documenting  your approval to process payroll. </a:t>
            </a:r>
          </a:p>
          <a:p>
            <a:r>
              <a:rPr lang="en-US" sz="1800" dirty="0"/>
              <a:t>Review, sign/date the post-processing payroll register to ensure no changes were made to the pre-processing payroll register.</a:t>
            </a:r>
          </a:p>
          <a:p>
            <a:endParaRPr lang="en-US" sz="1800" dirty="0"/>
          </a:p>
          <a:p>
            <a:endParaRPr lang="en-US" dirty="0"/>
          </a:p>
        </p:txBody>
      </p:sp>
    </p:spTree>
    <p:extLst>
      <p:ext uri="{BB962C8B-B14F-4D97-AF65-F5344CB8AC3E}">
        <p14:creationId xmlns:p14="http://schemas.microsoft.com/office/powerpoint/2010/main" val="21874273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69B240D-3D5A-4F75-B848-8A5647885EE9}"/>
              </a:ext>
            </a:extLst>
          </p:cNvPr>
          <p:cNvSpPr/>
          <p:nvPr/>
        </p:nvSpPr>
        <p:spPr>
          <a:xfrm>
            <a:off x="0" y="0"/>
            <a:ext cx="12192000" cy="116378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0A1148F-83B2-4184-9A3E-4EBACFE7AB58}"/>
              </a:ext>
            </a:extLst>
          </p:cNvPr>
          <p:cNvSpPr>
            <a:spLocks noGrp="1"/>
          </p:cNvSpPr>
          <p:nvPr>
            <p:ph type="title"/>
          </p:nvPr>
        </p:nvSpPr>
        <p:spPr>
          <a:xfrm>
            <a:off x="458195" y="186995"/>
            <a:ext cx="10515600" cy="976787"/>
          </a:xfrm>
        </p:spPr>
        <p:txBody>
          <a:bodyPr/>
          <a:lstStyle/>
          <a:p>
            <a:r>
              <a:rPr lang="en-US" sz="4400" b="1" i="1" dirty="0">
                <a:latin typeface="+mj-lt"/>
                <a:ea typeface="+mj-ea"/>
                <a:cs typeface="+mj-cs"/>
              </a:rPr>
              <a:t>Monthly Review</a:t>
            </a:r>
            <a:endParaRPr lang="en-US" dirty="0"/>
          </a:p>
        </p:txBody>
      </p:sp>
      <p:sp>
        <p:nvSpPr>
          <p:cNvPr id="3" name="Content Placeholder 2">
            <a:extLst>
              <a:ext uri="{FF2B5EF4-FFF2-40B4-BE49-F238E27FC236}">
                <a16:creationId xmlns:a16="http://schemas.microsoft.com/office/drawing/2014/main" id="{63DBAC00-B5A4-41B1-89FD-47E4BD6BCAFE}"/>
              </a:ext>
            </a:extLst>
          </p:cNvPr>
          <p:cNvSpPr>
            <a:spLocks noGrp="1"/>
          </p:cNvSpPr>
          <p:nvPr>
            <p:ph idx="1"/>
          </p:nvPr>
        </p:nvSpPr>
        <p:spPr>
          <a:xfrm>
            <a:off x="458195" y="1469365"/>
            <a:ext cx="10515600" cy="5201639"/>
          </a:xfrm>
        </p:spPr>
        <p:txBody>
          <a:bodyPr>
            <a:normAutofit/>
          </a:bodyPr>
          <a:lstStyle/>
          <a:p>
            <a:pPr marL="0" indent="0">
              <a:buNone/>
            </a:pPr>
            <a:r>
              <a:rPr lang="en-US" sz="2600" b="1" dirty="0"/>
              <a:t>D. Mass Stipends: </a:t>
            </a:r>
          </a:p>
          <a:p>
            <a:pPr marL="0" indent="0">
              <a:buNone/>
            </a:pPr>
            <a:r>
              <a:rPr lang="en-US" sz="2000" b="1" i="1" dirty="0">
                <a:solidFill>
                  <a:srgbClr val="002060"/>
                </a:solidFill>
              </a:rPr>
              <a:t>IMPORTANT: Mass Stipends that have been collected should be paid to the priests </a:t>
            </a:r>
            <a:r>
              <a:rPr lang="en-US" sz="2000" b="1" i="1" u="sng" dirty="0">
                <a:solidFill>
                  <a:srgbClr val="002060"/>
                </a:solidFill>
              </a:rPr>
              <a:t>after</a:t>
            </a:r>
            <a:r>
              <a:rPr lang="en-US" sz="2000" b="1" i="1" dirty="0">
                <a:solidFill>
                  <a:srgbClr val="002060"/>
                </a:solidFill>
              </a:rPr>
              <a:t> the scheduled Mass has been celebrated. </a:t>
            </a:r>
          </a:p>
          <a:p>
            <a:pPr marL="0" indent="0">
              <a:buNone/>
            </a:pPr>
            <a:endParaRPr lang="en-US" sz="300" b="1" dirty="0"/>
          </a:p>
          <a:p>
            <a:pPr marL="0" indent="0">
              <a:buNone/>
            </a:pPr>
            <a:r>
              <a:rPr lang="en-US" sz="1800" b="1" dirty="0"/>
              <a:t>Documentation to be reviewed: </a:t>
            </a:r>
          </a:p>
          <a:p>
            <a:r>
              <a:rPr lang="en-US" sz="1800" dirty="0"/>
              <a:t>Report of Mass intention dates and donation amount. This information should be used to determine payment for fulfilled intentions each month and support for the mass stipends check request. </a:t>
            </a:r>
          </a:p>
          <a:p>
            <a:pPr marL="0" indent="0">
              <a:buNone/>
            </a:pPr>
            <a:r>
              <a:rPr lang="en-US" sz="1800" b="1" dirty="0"/>
              <a:t>Archdiocesan guidelines on Mass Stipends: </a:t>
            </a:r>
          </a:p>
          <a:p>
            <a:r>
              <a:rPr lang="en-US" sz="1800" dirty="0"/>
              <a:t>The Pastor has the obligation to offer one Mass for the people of the parish on every Sunday and Holy Day of Obligation for which he should not receive a stipend. </a:t>
            </a:r>
          </a:p>
          <a:p>
            <a:r>
              <a:rPr lang="en-US" sz="1800" dirty="0"/>
              <a:t>The priest should receive the stipend given for the Mass he celebrates unless the priests of the parish agree among themselves to divide their stipends in a different way. In that case, visiting priests should still receive the stipends for the Masses they celebrate. </a:t>
            </a:r>
          </a:p>
          <a:p>
            <a:r>
              <a:rPr lang="en-US" sz="1800" dirty="0"/>
              <a:t>A priest is only allowed to retain one Mass stipend per day (except on Christmas Day). </a:t>
            </a:r>
          </a:p>
          <a:p>
            <a:r>
              <a:rPr lang="en-US" sz="1800" dirty="0"/>
              <a:t>Please reference “Guidelines on Mass Stipends in the Archdiocese of Atlanta for more information. </a:t>
            </a:r>
          </a:p>
          <a:p>
            <a:endParaRPr lang="en-US" sz="1800" dirty="0"/>
          </a:p>
          <a:p>
            <a:endParaRPr lang="en-US" dirty="0"/>
          </a:p>
        </p:txBody>
      </p:sp>
    </p:spTree>
    <p:extLst>
      <p:ext uri="{BB962C8B-B14F-4D97-AF65-F5344CB8AC3E}">
        <p14:creationId xmlns:p14="http://schemas.microsoft.com/office/powerpoint/2010/main" val="15195343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endParaRPr lang="en-US" sz="1100" b="1" dirty="0">
              <a:solidFill>
                <a:schemeClr val="bg1"/>
              </a:solidFill>
            </a:endParaRPr>
          </a:p>
          <a:p>
            <a:endParaRPr lang="en-US" sz="2400" b="1" dirty="0"/>
          </a:p>
          <a:p>
            <a:r>
              <a:rPr lang="en-US" sz="2400" b="1" dirty="0"/>
              <a:t>Reference: Church Financial Review Checklist</a:t>
            </a:r>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6" name="Table 5">
            <a:extLst>
              <a:ext uri="{FF2B5EF4-FFF2-40B4-BE49-F238E27FC236}">
                <a16:creationId xmlns:a16="http://schemas.microsoft.com/office/drawing/2014/main" id="{C90FB392-6DFA-4255-83A6-D6D8561EB3F5}"/>
              </a:ext>
            </a:extLst>
          </p:cNvPr>
          <p:cNvGraphicFramePr>
            <a:graphicFrameLocks noGrp="1"/>
          </p:cNvGraphicFramePr>
          <p:nvPr>
            <p:extLst>
              <p:ext uri="{D42A27DB-BD31-4B8C-83A1-F6EECF244321}">
                <p14:modId xmlns:p14="http://schemas.microsoft.com/office/powerpoint/2010/main" val="663668316"/>
              </p:ext>
            </p:extLst>
          </p:nvPr>
        </p:nvGraphicFramePr>
        <p:xfrm>
          <a:off x="795646" y="1986460"/>
          <a:ext cx="9749640" cy="4038600"/>
        </p:xfrm>
        <a:graphic>
          <a:graphicData uri="http://schemas.openxmlformats.org/drawingml/2006/table">
            <a:tbl>
              <a:tblPr firstRow="1" bandRow="1">
                <a:tableStyleId>{5C22544A-7EE6-4342-B048-85BDC9FD1C3A}</a:tableStyleId>
              </a:tblPr>
              <a:tblGrid>
                <a:gridCol w="1970829">
                  <a:extLst>
                    <a:ext uri="{9D8B030D-6E8A-4147-A177-3AD203B41FA5}">
                      <a16:colId xmlns:a16="http://schemas.microsoft.com/office/drawing/2014/main" val="3256525582"/>
                    </a:ext>
                  </a:extLst>
                </a:gridCol>
                <a:gridCol w="2903991">
                  <a:extLst>
                    <a:ext uri="{9D8B030D-6E8A-4147-A177-3AD203B41FA5}">
                      <a16:colId xmlns:a16="http://schemas.microsoft.com/office/drawing/2014/main" val="451329995"/>
                    </a:ext>
                  </a:extLst>
                </a:gridCol>
                <a:gridCol w="2437410">
                  <a:extLst>
                    <a:ext uri="{9D8B030D-6E8A-4147-A177-3AD203B41FA5}">
                      <a16:colId xmlns:a16="http://schemas.microsoft.com/office/drawing/2014/main" val="2657500638"/>
                    </a:ext>
                  </a:extLst>
                </a:gridCol>
                <a:gridCol w="2437410">
                  <a:extLst>
                    <a:ext uri="{9D8B030D-6E8A-4147-A177-3AD203B41FA5}">
                      <a16:colId xmlns:a16="http://schemas.microsoft.com/office/drawing/2014/main" val="3594240440"/>
                    </a:ext>
                  </a:extLst>
                </a:gridCol>
              </a:tblGrid>
              <a:tr h="370840">
                <a:tc>
                  <a:txBody>
                    <a:bodyPr/>
                    <a:lstStyle/>
                    <a:p>
                      <a:pPr algn="ctr"/>
                      <a:r>
                        <a:rPr lang="en-US" dirty="0"/>
                        <a:t>Weekly</a:t>
                      </a:r>
                    </a:p>
                  </a:txBody>
                  <a:tcPr/>
                </a:tc>
                <a:tc>
                  <a:txBody>
                    <a:bodyPr/>
                    <a:lstStyle/>
                    <a:p>
                      <a:pPr algn="ctr"/>
                      <a:r>
                        <a:rPr lang="en-US" dirty="0"/>
                        <a:t>Monthly</a:t>
                      </a:r>
                    </a:p>
                  </a:txBody>
                  <a:tcPr/>
                </a:tc>
                <a:tc>
                  <a:txBody>
                    <a:bodyPr/>
                    <a:lstStyle/>
                    <a:p>
                      <a:pPr algn="ctr"/>
                      <a:r>
                        <a:rPr lang="en-US" dirty="0">
                          <a:solidFill>
                            <a:schemeClr val="bg1">
                              <a:lumMod val="95000"/>
                            </a:schemeClr>
                          </a:solidFill>
                        </a:rPr>
                        <a:t>Quarterly</a:t>
                      </a:r>
                    </a:p>
                  </a:txBody>
                  <a:tcPr>
                    <a:solidFill>
                      <a:srgbClr val="C00000"/>
                    </a:solidFill>
                  </a:tcPr>
                </a:tc>
                <a:tc>
                  <a:txBody>
                    <a:bodyPr/>
                    <a:lstStyle/>
                    <a:p>
                      <a:pPr algn="ctr"/>
                      <a:r>
                        <a:rPr lang="en-US" dirty="0"/>
                        <a:t>Annually</a:t>
                      </a:r>
                    </a:p>
                  </a:txBody>
                  <a:tcPr/>
                </a:tc>
                <a:extLst>
                  <a:ext uri="{0D108BD9-81ED-4DB2-BD59-A6C34878D82A}">
                    <a16:rowId xmlns:a16="http://schemas.microsoft.com/office/drawing/2014/main" val="1160798182"/>
                  </a:ext>
                </a:extLst>
              </a:tr>
              <a:tr h="370840">
                <a:tc>
                  <a:txBody>
                    <a:bodyPr/>
                    <a:lstStyle/>
                    <a:p>
                      <a:r>
                        <a:rPr lang="en-US" dirty="0"/>
                        <a:t>Count = Deposit</a:t>
                      </a:r>
                    </a:p>
                  </a:txBody>
                  <a:tcPr/>
                </a:tc>
                <a:tc>
                  <a:txBody>
                    <a:bodyPr/>
                    <a:lstStyle/>
                    <a:p>
                      <a:r>
                        <a:rPr lang="en-US" dirty="0"/>
                        <a:t>Contributions/Collections (including Online Giving)</a:t>
                      </a:r>
                    </a:p>
                  </a:txBody>
                  <a:tcPr/>
                </a:tc>
                <a:tc>
                  <a:txBody>
                    <a:bodyPr/>
                    <a:lstStyle/>
                    <a:p>
                      <a:r>
                        <a:rPr lang="en-US" dirty="0">
                          <a:solidFill>
                            <a:schemeClr val="bg1">
                              <a:lumMod val="95000"/>
                            </a:schemeClr>
                          </a:solidFill>
                        </a:rPr>
                        <a:t>Endowment Accts</a:t>
                      </a:r>
                    </a:p>
                  </a:txBody>
                  <a:tcPr>
                    <a:solidFill>
                      <a:srgbClr val="C00000"/>
                    </a:solidFill>
                  </a:tcPr>
                </a:tc>
                <a:tc>
                  <a:txBody>
                    <a:bodyPr/>
                    <a:lstStyle/>
                    <a:p>
                      <a:r>
                        <a:rPr lang="en-US" dirty="0"/>
                        <a:t>FYE Statements to Parishioners</a:t>
                      </a:r>
                    </a:p>
                  </a:txBody>
                  <a:tcPr/>
                </a:tc>
                <a:extLst>
                  <a:ext uri="{0D108BD9-81ED-4DB2-BD59-A6C34878D82A}">
                    <a16:rowId xmlns:a16="http://schemas.microsoft.com/office/drawing/2014/main" val="167273886"/>
                  </a:ext>
                </a:extLst>
              </a:tr>
              <a:tr h="370840">
                <a:tc>
                  <a:txBody>
                    <a:bodyPr/>
                    <a:lstStyle/>
                    <a:p>
                      <a:endParaRPr lang="en-US" dirty="0"/>
                    </a:p>
                  </a:txBody>
                  <a:tcPr/>
                </a:tc>
                <a:tc>
                  <a:txBody>
                    <a:bodyPr/>
                    <a:lstStyle/>
                    <a:p>
                      <a:r>
                        <a:rPr lang="en-US" dirty="0"/>
                        <a:t>Financial Statements and Journal Entries</a:t>
                      </a:r>
                    </a:p>
                  </a:txBody>
                  <a:tcPr/>
                </a:tc>
                <a:tc>
                  <a:txBody>
                    <a:bodyPr/>
                    <a:lstStyle/>
                    <a:p>
                      <a:r>
                        <a:rPr lang="en-US" dirty="0">
                          <a:solidFill>
                            <a:schemeClr val="bg1">
                              <a:lumMod val="95000"/>
                            </a:schemeClr>
                          </a:solidFill>
                        </a:rPr>
                        <a:t>Religious Ed (R/E)</a:t>
                      </a:r>
                    </a:p>
                  </a:txBody>
                  <a:tcPr>
                    <a:solidFill>
                      <a:srgbClr val="C00000"/>
                    </a:solidFill>
                  </a:tcPr>
                </a:tc>
                <a:tc>
                  <a:txBody>
                    <a:bodyPr/>
                    <a:lstStyle/>
                    <a:p>
                      <a:r>
                        <a:rPr lang="en-US" dirty="0"/>
                        <a:t>Contribution letters</a:t>
                      </a:r>
                    </a:p>
                  </a:txBody>
                  <a:tcPr/>
                </a:tc>
                <a:extLst>
                  <a:ext uri="{0D108BD9-81ED-4DB2-BD59-A6C34878D82A}">
                    <a16:rowId xmlns:a16="http://schemas.microsoft.com/office/drawing/2014/main" val="1108023124"/>
                  </a:ext>
                </a:extLst>
              </a:tr>
              <a:tr h="370840">
                <a:tc>
                  <a:txBody>
                    <a:bodyPr/>
                    <a:lstStyle/>
                    <a:p>
                      <a:endParaRPr lang="en-US"/>
                    </a:p>
                  </a:txBody>
                  <a:tcPr/>
                </a:tc>
                <a:tc>
                  <a:txBody>
                    <a:bodyPr/>
                    <a:lstStyle/>
                    <a:p>
                      <a:r>
                        <a:rPr lang="en-US" dirty="0"/>
                        <a:t>Checking Acct and D&amp;L Reconciliations</a:t>
                      </a:r>
                    </a:p>
                  </a:txBody>
                  <a:tcPr/>
                </a:tc>
                <a:tc>
                  <a:txBody>
                    <a:bodyPr/>
                    <a:lstStyle/>
                    <a:p>
                      <a:r>
                        <a:rPr lang="en-US" dirty="0">
                          <a:solidFill>
                            <a:schemeClr val="bg1">
                              <a:lumMod val="95000"/>
                            </a:schemeClr>
                          </a:solidFill>
                        </a:rPr>
                        <a:t>Preschool</a:t>
                      </a:r>
                    </a:p>
                  </a:txBody>
                  <a:tcPr>
                    <a:solidFill>
                      <a:srgbClr val="C00000"/>
                    </a:solidFill>
                  </a:tcPr>
                </a:tc>
                <a:tc>
                  <a:txBody>
                    <a:bodyPr/>
                    <a:lstStyle/>
                    <a:p>
                      <a:r>
                        <a:rPr lang="en-US" dirty="0" err="1"/>
                        <a:t>AoA</a:t>
                      </a:r>
                      <a:r>
                        <a:rPr lang="en-US" dirty="0"/>
                        <a:t> Certification Letter</a:t>
                      </a:r>
                    </a:p>
                  </a:txBody>
                  <a:tcPr/>
                </a:tc>
                <a:extLst>
                  <a:ext uri="{0D108BD9-81ED-4DB2-BD59-A6C34878D82A}">
                    <a16:rowId xmlns:a16="http://schemas.microsoft.com/office/drawing/2014/main" val="2112558377"/>
                  </a:ext>
                </a:extLst>
              </a:tr>
              <a:tr h="370840">
                <a:tc>
                  <a:txBody>
                    <a:bodyPr/>
                    <a:lstStyle/>
                    <a:p>
                      <a:endParaRPr lang="en-US"/>
                    </a:p>
                  </a:txBody>
                  <a:tcPr/>
                </a:tc>
                <a:tc>
                  <a:txBody>
                    <a:bodyPr/>
                    <a:lstStyle/>
                    <a:p>
                      <a:r>
                        <a:rPr lang="en-US" dirty="0"/>
                        <a:t>Payroll</a:t>
                      </a:r>
                    </a:p>
                  </a:txBody>
                  <a:tcPr/>
                </a:tc>
                <a:tc>
                  <a:txBody>
                    <a:bodyPr/>
                    <a:lstStyle/>
                    <a:p>
                      <a:r>
                        <a:rPr lang="en-US" dirty="0">
                          <a:solidFill>
                            <a:schemeClr val="bg1">
                              <a:lumMod val="95000"/>
                            </a:schemeClr>
                          </a:solidFill>
                        </a:rPr>
                        <a:t>Misc. Income</a:t>
                      </a:r>
                    </a:p>
                  </a:txBody>
                  <a:tcPr>
                    <a:solidFill>
                      <a:srgbClr val="C00000"/>
                    </a:solidFill>
                  </a:tcPr>
                </a:tc>
                <a:tc>
                  <a:txBody>
                    <a:bodyPr/>
                    <a:lstStyle/>
                    <a:p>
                      <a:r>
                        <a:rPr lang="en-US" dirty="0"/>
                        <a:t>Annual Budget</a:t>
                      </a:r>
                    </a:p>
                  </a:txBody>
                  <a:tcPr/>
                </a:tc>
                <a:extLst>
                  <a:ext uri="{0D108BD9-81ED-4DB2-BD59-A6C34878D82A}">
                    <a16:rowId xmlns:a16="http://schemas.microsoft.com/office/drawing/2014/main" val="413882459"/>
                  </a:ext>
                </a:extLst>
              </a:tr>
              <a:tr h="370840">
                <a:tc>
                  <a:txBody>
                    <a:bodyPr/>
                    <a:lstStyle/>
                    <a:p>
                      <a:endParaRPr lang="en-US">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Mass Stipends </a:t>
                      </a:r>
                    </a:p>
                    <a:p>
                      <a:endParaRPr lang="en-US" dirty="0">
                        <a:solidFill>
                          <a:schemeClr val="tx1"/>
                        </a:solidFill>
                      </a:endParaRPr>
                    </a:p>
                  </a:txBody>
                  <a:tcPr/>
                </a:tc>
                <a:tc>
                  <a:txBody>
                    <a:bodyPr/>
                    <a:lstStyle/>
                    <a:p>
                      <a:r>
                        <a:rPr lang="en-US" dirty="0">
                          <a:solidFill>
                            <a:schemeClr val="bg1">
                              <a:lumMod val="95000"/>
                            </a:schemeClr>
                          </a:solidFill>
                        </a:rPr>
                        <a:t>Exchange Accts</a:t>
                      </a:r>
                    </a:p>
                  </a:txBody>
                  <a:tcPr>
                    <a:solidFill>
                      <a:srgbClr val="C00000"/>
                    </a:solidFill>
                  </a:tcPr>
                </a:tc>
                <a:tc>
                  <a:txBody>
                    <a:bodyPr/>
                    <a:lstStyle/>
                    <a:p>
                      <a:r>
                        <a:rPr lang="en-US" dirty="0"/>
                        <a:t>Inventory of Gift Shop</a:t>
                      </a:r>
                    </a:p>
                  </a:txBody>
                  <a:tcPr/>
                </a:tc>
                <a:extLst>
                  <a:ext uri="{0D108BD9-81ED-4DB2-BD59-A6C34878D82A}">
                    <a16:rowId xmlns:a16="http://schemas.microsoft.com/office/drawing/2014/main" val="523277000"/>
                  </a:ext>
                </a:extLst>
              </a:tr>
              <a:tr h="370840">
                <a:tc>
                  <a:txBody>
                    <a:bodyPr/>
                    <a:lstStyle/>
                    <a:p>
                      <a:endParaRPr lang="en-US"/>
                    </a:p>
                  </a:txBody>
                  <a:tcPr/>
                </a:tc>
                <a:tc>
                  <a:txBody>
                    <a:bodyPr/>
                    <a:lstStyle/>
                    <a:p>
                      <a:endParaRPr lang="en-US" dirty="0"/>
                    </a:p>
                  </a:txBody>
                  <a:tcPr/>
                </a:tc>
                <a:tc>
                  <a:txBody>
                    <a:bodyPr/>
                    <a:lstStyle/>
                    <a:p>
                      <a:r>
                        <a:rPr lang="en-US" dirty="0">
                          <a:solidFill>
                            <a:schemeClr val="bg1">
                              <a:lumMod val="95000"/>
                            </a:schemeClr>
                          </a:solidFill>
                        </a:rPr>
                        <a:t>Columbarium</a:t>
                      </a:r>
                    </a:p>
                  </a:txBody>
                  <a:tcPr>
                    <a:solidFill>
                      <a:srgbClr val="C00000"/>
                    </a:solidFill>
                  </a:tcPr>
                </a:tc>
                <a:tc>
                  <a:txBody>
                    <a:bodyPr/>
                    <a:lstStyle/>
                    <a:p>
                      <a:endParaRPr lang="en-US" dirty="0">
                        <a:solidFill>
                          <a:srgbClr val="FF0000"/>
                        </a:solidFill>
                      </a:endParaRPr>
                    </a:p>
                  </a:txBody>
                  <a:tcPr/>
                </a:tc>
                <a:extLst>
                  <a:ext uri="{0D108BD9-81ED-4DB2-BD59-A6C34878D82A}">
                    <a16:rowId xmlns:a16="http://schemas.microsoft.com/office/drawing/2014/main" val="3311492065"/>
                  </a:ext>
                </a:extLst>
              </a:tr>
              <a:tr h="255284">
                <a:tc>
                  <a:txBody>
                    <a:bodyPr/>
                    <a:lstStyle/>
                    <a:p>
                      <a:endParaRPr lang="en-US" dirty="0"/>
                    </a:p>
                  </a:txBody>
                  <a:tcPr/>
                </a:tc>
                <a:tc>
                  <a:txBody>
                    <a:bodyPr/>
                    <a:lstStyle/>
                    <a:p>
                      <a:endParaRPr lang="en-US" dirty="0">
                        <a:solidFill>
                          <a:srgbClr val="FF0000"/>
                        </a:solidFill>
                      </a:endParaRPr>
                    </a:p>
                  </a:txBody>
                  <a:tcPr/>
                </a:tc>
                <a:tc>
                  <a:txBody>
                    <a:bodyPr/>
                    <a:lstStyle/>
                    <a:p>
                      <a:endParaRPr lang="en-US" dirty="0">
                        <a:solidFill>
                          <a:schemeClr val="bg1">
                            <a:lumMod val="95000"/>
                          </a:schemeClr>
                        </a:solidFill>
                      </a:endParaRPr>
                    </a:p>
                  </a:txBody>
                  <a:tcPr>
                    <a:solidFill>
                      <a:srgbClr val="C00000"/>
                    </a:solidFill>
                  </a:tcPr>
                </a:tc>
                <a:tc>
                  <a:txBody>
                    <a:bodyPr/>
                    <a:lstStyle/>
                    <a:p>
                      <a:endParaRPr lang="en-US" dirty="0"/>
                    </a:p>
                  </a:txBody>
                  <a:tcPr/>
                </a:tc>
                <a:extLst>
                  <a:ext uri="{0D108BD9-81ED-4DB2-BD59-A6C34878D82A}">
                    <a16:rowId xmlns:a16="http://schemas.microsoft.com/office/drawing/2014/main" val="731508377"/>
                  </a:ext>
                </a:extLst>
              </a:tr>
            </a:tbl>
          </a:graphicData>
        </a:graphic>
      </p:graphicFrame>
    </p:spTree>
    <p:extLst>
      <p:ext uri="{BB962C8B-B14F-4D97-AF65-F5344CB8AC3E}">
        <p14:creationId xmlns:p14="http://schemas.microsoft.com/office/powerpoint/2010/main" val="4035609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72511"/>
            <a:ext cx="11379134" cy="7494359"/>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endParaRPr lang="en-US" sz="1100" b="1" dirty="0">
              <a:solidFill>
                <a:schemeClr val="bg1"/>
              </a:solidFill>
            </a:endParaRPr>
          </a:p>
          <a:p>
            <a:endParaRPr lang="en-US" sz="2400" b="1" dirty="0"/>
          </a:p>
          <a:p>
            <a:r>
              <a:rPr lang="en-US" sz="2400" b="1" dirty="0"/>
              <a:t>Endowment, Exchange Accounts, and other Liability Accounts</a:t>
            </a:r>
          </a:p>
          <a:p>
            <a:pPr marL="342900" indent="-342900">
              <a:buFont typeface="Arial" panose="020B0604020202020204" pitchFamily="34" charset="0"/>
              <a:buChar char="•"/>
            </a:pPr>
            <a:r>
              <a:rPr lang="en-US" sz="2400" dirty="0"/>
              <a:t>Endowment accounts should be reconciled to the statement quarterly. The amounts reported on the statement should match the Quarter-End Statement of Financial Position.</a:t>
            </a:r>
          </a:p>
          <a:p>
            <a:pPr marL="342900" indent="-342900">
              <a:buFont typeface="Arial" panose="020B0604020202020204" pitchFamily="34" charset="0"/>
              <a:buChar char="•"/>
            </a:pPr>
            <a:r>
              <a:rPr lang="en-US" sz="2400" dirty="0"/>
              <a:t>Exchange Accounts and Other Liability Accounts should be reconciled to a detailed list or what represents the balance. For example: Second collections, Other Parish Ministries, Sports, Archdiocese debt. </a:t>
            </a:r>
          </a:p>
          <a:p>
            <a:endParaRPr lang="en-US" sz="2400" b="1" dirty="0"/>
          </a:p>
          <a:p>
            <a:r>
              <a:rPr lang="en-US" sz="2400" b="1" dirty="0"/>
              <a:t>Miscellaneous Income: </a:t>
            </a:r>
          </a:p>
          <a:p>
            <a:pPr marL="342900" indent="-342900">
              <a:buFont typeface="Arial" panose="020B0604020202020204" pitchFamily="34" charset="0"/>
              <a:buChar char="•"/>
            </a:pPr>
            <a:r>
              <a:rPr lang="en-US" sz="2400" dirty="0"/>
              <a:t>Reconcile to the PSA revenue account. For example – multiply the number of participants times the rate to get the total revenue deposited. Adjustments (for example, tuition waivers, scholarships, </a:t>
            </a:r>
            <a:r>
              <a:rPr lang="en-US" sz="2400" dirty="0" err="1"/>
              <a:t>etc</a:t>
            </a:r>
            <a:r>
              <a:rPr lang="en-US" sz="2400" dirty="0"/>
              <a:t>) should be reasonable. Events should use tickets so expected sales (tickets sold times rate) can be compared to actual revenue. </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6" name="Table 5">
            <a:extLst>
              <a:ext uri="{FF2B5EF4-FFF2-40B4-BE49-F238E27FC236}">
                <a16:creationId xmlns:a16="http://schemas.microsoft.com/office/drawing/2014/main" id="{C90FB392-6DFA-4255-83A6-D6D8561EB3F5}"/>
              </a:ext>
            </a:extLst>
          </p:cNvPr>
          <p:cNvGraphicFramePr>
            <a:graphicFrameLocks noGrp="1"/>
          </p:cNvGraphicFramePr>
          <p:nvPr>
            <p:extLst>
              <p:ext uri="{D42A27DB-BD31-4B8C-83A1-F6EECF244321}">
                <p14:modId xmlns:p14="http://schemas.microsoft.com/office/powerpoint/2010/main" val="1119798680"/>
              </p:ext>
            </p:extLst>
          </p:nvPr>
        </p:nvGraphicFramePr>
        <p:xfrm>
          <a:off x="811144" y="7534853"/>
          <a:ext cx="9749640" cy="4038600"/>
        </p:xfrm>
        <a:graphic>
          <a:graphicData uri="http://schemas.openxmlformats.org/drawingml/2006/table">
            <a:tbl>
              <a:tblPr firstRow="1" bandRow="1">
                <a:tableStyleId>{5C22544A-7EE6-4342-B048-85BDC9FD1C3A}</a:tableStyleId>
              </a:tblPr>
              <a:tblGrid>
                <a:gridCol w="1970829">
                  <a:extLst>
                    <a:ext uri="{9D8B030D-6E8A-4147-A177-3AD203B41FA5}">
                      <a16:colId xmlns:a16="http://schemas.microsoft.com/office/drawing/2014/main" val="3256525582"/>
                    </a:ext>
                  </a:extLst>
                </a:gridCol>
                <a:gridCol w="2903991">
                  <a:extLst>
                    <a:ext uri="{9D8B030D-6E8A-4147-A177-3AD203B41FA5}">
                      <a16:colId xmlns:a16="http://schemas.microsoft.com/office/drawing/2014/main" val="451329995"/>
                    </a:ext>
                  </a:extLst>
                </a:gridCol>
                <a:gridCol w="2437410">
                  <a:extLst>
                    <a:ext uri="{9D8B030D-6E8A-4147-A177-3AD203B41FA5}">
                      <a16:colId xmlns:a16="http://schemas.microsoft.com/office/drawing/2014/main" val="2657500638"/>
                    </a:ext>
                  </a:extLst>
                </a:gridCol>
                <a:gridCol w="2437410">
                  <a:extLst>
                    <a:ext uri="{9D8B030D-6E8A-4147-A177-3AD203B41FA5}">
                      <a16:colId xmlns:a16="http://schemas.microsoft.com/office/drawing/2014/main" val="3594240440"/>
                    </a:ext>
                  </a:extLst>
                </a:gridCol>
              </a:tblGrid>
              <a:tr h="370840">
                <a:tc>
                  <a:txBody>
                    <a:bodyPr/>
                    <a:lstStyle/>
                    <a:p>
                      <a:pPr algn="ctr"/>
                      <a:r>
                        <a:rPr lang="en-US" dirty="0"/>
                        <a:t>Weekly</a:t>
                      </a:r>
                    </a:p>
                  </a:txBody>
                  <a:tcPr/>
                </a:tc>
                <a:tc>
                  <a:txBody>
                    <a:bodyPr/>
                    <a:lstStyle/>
                    <a:p>
                      <a:pPr algn="ctr"/>
                      <a:r>
                        <a:rPr lang="en-US" dirty="0"/>
                        <a:t>Monthly</a:t>
                      </a:r>
                    </a:p>
                  </a:txBody>
                  <a:tcPr/>
                </a:tc>
                <a:tc>
                  <a:txBody>
                    <a:bodyPr/>
                    <a:lstStyle/>
                    <a:p>
                      <a:pPr algn="ctr"/>
                      <a:r>
                        <a:rPr lang="en-US" dirty="0">
                          <a:solidFill>
                            <a:schemeClr val="bg1">
                              <a:lumMod val="95000"/>
                            </a:schemeClr>
                          </a:solidFill>
                        </a:rPr>
                        <a:t>Quarterly</a:t>
                      </a:r>
                    </a:p>
                  </a:txBody>
                  <a:tcPr>
                    <a:solidFill>
                      <a:srgbClr val="C00000"/>
                    </a:solidFill>
                  </a:tcPr>
                </a:tc>
                <a:tc>
                  <a:txBody>
                    <a:bodyPr/>
                    <a:lstStyle/>
                    <a:p>
                      <a:pPr algn="ctr"/>
                      <a:r>
                        <a:rPr lang="en-US" dirty="0"/>
                        <a:t>Annually</a:t>
                      </a:r>
                    </a:p>
                  </a:txBody>
                  <a:tcPr/>
                </a:tc>
                <a:extLst>
                  <a:ext uri="{0D108BD9-81ED-4DB2-BD59-A6C34878D82A}">
                    <a16:rowId xmlns:a16="http://schemas.microsoft.com/office/drawing/2014/main" val="1160798182"/>
                  </a:ext>
                </a:extLst>
              </a:tr>
              <a:tr h="370840">
                <a:tc>
                  <a:txBody>
                    <a:bodyPr/>
                    <a:lstStyle/>
                    <a:p>
                      <a:r>
                        <a:rPr lang="en-US" dirty="0"/>
                        <a:t>Count = Deposit</a:t>
                      </a:r>
                    </a:p>
                  </a:txBody>
                  <a:tcPr/>
                </a:tc>
                <a:tc>
                  <a:txBody>
                    <a:bodyPr/>
                    <a:lstStyle/>
                    <a:p>
                      <a:r>
                        <a:rPr lang="en-US" dirty="0"/>
                        <a:t>Contributions/Collections (including Online Giving)</a:t>
                      </a:r>
                    </a:p>
                  </a:txBody>
                  <a:tcPr/>
                </a:tc>
                <a:tc>
                  <a:txBody>
                    <a:bodyPr/>
                    <a:lstStyle/>
                    <a:p>
                      <a:r>
                        <a:rPr lang="en-US" dirty="0">
                          <a:solidFill>
                            <a:schemeClr val="bg1">
                              <a:lumMod val="95000"/>
                            </a:schemeClr>
                          </a:solidFill>
                        </a:rPr>
                        <a:t>Endowment Accts</a:t>
                      </a:r>
                    </a:p>
                  </a:txBody>
                  <a:tcPr>
                    <a:solidFill>
                      <a:srgbClr val="C00000"/>
                    </a:solidFill>
                  </a:tcPr>
                </a:tc>
                <a:tc>
                  <a:txBody>
                    <a:bodyPr/>
                    <a:lstStyle/>
                    <a:p>
                      <a:r>
                        <a:rPr lang="en-US" dirty="0"/>
                        <a:t>FYE Statements to Parishioners</a:t>
                      </a:r>
                    </a:p>
                  </a:txBody>
                  <a:tcPr/>
                </a:tc>
                <a:extLst>
                  <a:ext uri="{0D108BD9-81ED-4DB2-BD59-A6C34878D82A}">
                    <a16:rowId xmlns:a16="http://schemas.microsoft.com/office/drawing/2014/main" val="167273886"/>
                  </a:ext>
                </a:extLst>
              </a:tr>
              <a:tr h="370840">
                <a:tc>
                  <a:txBody>
                    <a:bodyPr/>
                    <a:lstStyle/>
                    <a:p>
                      <a:endParaRPr lang="en-US" dirty="0"/>
                    </a:p>
                  </a:txBody>
                  <a:tcPr/>
                </a:tc>
                <a:tc>
                  <a:txBody>
                    <a:bodyPr/>
                    <a:lstStyle/>
                    <a:p>
                      <a:r>
                        <a:rPr lang="en-US" dirty="0"/>
                        <a:t>Financial Statements and Journal Entries</a:t>
                      </a:r>
                    </a:p>
                  </a:txBody>
                  <a:tcPr/>
                </a:tc>
                <a:tc>
                  <a:txBody>
                    <a:bodyPr/>
                    <a:lstStyle/>
                    <a:p>
                      <a:r>
                        <a:rPr lang="en-US" dirty="0">
                          <a:solidFill>
                            <a:schemeClr val="bg1">
                              <a:lumMod val="95000"/>
                            </a:schemeClr>
                          </a:solidFill>
                        </a:rPr>
                        <a:t>Religious Ed (R/E)</a:t>
                      </a:r>
                    </a:p>
                  </a:txBody>
                  <a:tcPr>
                    <a:solidFill>
                      <a:srgbClr val="C00000"/>
                    </a:solidFill>
                  </a:tcPr>
                </a:tc>
                <a:tc>
                  <a:txBody>
                    <a:bodyPr/>
                    <a:lstStyle/>
                    <a:p>
                      <a:r>
                        <a:rPr lang="en-US" dirty="0"/>
                        <a:t>Contribution letters</a:t>
                      </a:r>
                    </a:p>
                  </a:txBody>
                  <a:tcPr/>
                </a:tc>
                <a:extLst>
                  <a:ext uri="{0D108BD9-81ED-4DB2-BD59-A6C34878D82A}">
                    <a16:rowId xmlns:a16="http://schemas.microsoft.com/office/drawing/2014/main" val="1108023124"/>
                  </a:ext>
                </a:extLst>
              </a:tr>
              <a:tr h="370840">
                <a:tc>
                  <a:txBody>
                    <a:bodyPr/>
                    <a:lstStyle/>
                    <a:p>
                      <a:endParaRPr lang="en-US"/>
                    </a:p>
                  </a:txBody>
                  <a:tcPr/>
                </a:tc>
                <a:tc>
                  <a:txBody>
                    <a:bodyPr/>
                    <a:lstStyle/>
                    <a:p>
                      <a:r>
                        <a:rPr lang="en-US" dirty="0"/>
                        <a:t>Checking Acct and D&amp;L Reconciliations</a:t>
                      </a:r>
                    </a:p>
                  </a:txBody>
                  <a:tcPr/>
                </a:tc>
                <a:tc>
                  <a:txBody>
                    <a:bodyPr/>
                    <a:lstStyle/>
                    <a:p>
                      <a:r>
                        <a:rPr lang="en-US" dirty="0">
                          <a:solidFill>
                            <a:schemeClr val="bg1">
                              <a:lumMod val="95000"/>
                            </a:schemeClr>
                          </a:solidFill>
                        </a:rPr>
                        <a:t>Preschool</a:t>
                      </a:r>
                    </a:p>
                  </a:txBody>
                  <a:tcPr>
                    <a:solidFill>
                      <a:srgbClr val="C00000"/>
                    </a:solidFill>
                  </a:tcPr>
                </a:tc>
                <a:tc>
                  <a:txBody>
                    <a:bodyPr/>
                    <a:lstStyle/>
                    <a:p>
                      <a:r>
                        <a:rPr lang="en-US" dirty="0" err="1"/>
                        <a:t>AoA</a:t>
                      </a:r>
                      <a:r>
                        <a:rPr lang="en-US" dirty="0"/>
                        <a:t> Certification Letter</a:t>
                      </a:r>
                    </a:p>
                  </a:txBody>
                  <a:tcPr/>
                </a:tc>
                <a:extLst>
                  <a:ext uri="{0D108BD9-81ED-4DB2-BD59-A6C34878D82A}">
                    <a16:rowId xmlns:a16="http://schemas.microsoft.com/office/drawing/2014/main" val="2112558377"/>
                  </a:ext>
                </a:extLst>
              </a:tr>
              <a:tr h="370840">
                <a:tc>
                  <a:txBody>
                    <a:bodyPr/>
                    <a:lstStyle/>
                    <a:p>
                      <a:endParaRPr lang="en-US"/>
                    </a:p>
                  </a:txBody>
                  <a:tcPr/>
                </a:tc>
                <a:tc>
                  <a:txBody>
                    <a:bodyPr/>
                    <a:lstStyle/>
                    <a:p>
                      <a:r>
                        <a:rPr lang="en-US" dirty="0"/>
                        <a:t>Payroll</a:t>
                      </a:r>
                    </a:p>
                  </a:txBody>
                  <a:tcPr/>
                </a:tc>
                <a:tc>
                  <a:txBody>
                    <a:bodyPr/>
                    <a:lstStyle/>
                    <a:p>
                      <a:r>
                        <a:rPr lang="en-US" dirty="0">
                          <a:solidFill>
                            <a:schemeClr val="bg1">
                              <a:lumMod val="95000"/>
                            </a:schemeClr>
                          </a:solidFill>
                        </a:rPr>
                        <a:t>Misc. Income</a:t>
                      </a:r>
                    </a:p>
                  </a:txBody>
                  <a:tcPr>
                    <a:solidFill>
                      <a:srgbClr val="C00000"/>
                    </a:solidFill>
                  </a:tcPr>
                </a:tc>
                <a:tc>
                  <a:txBody>
                    <a:bodyPr/>
                    <a:lstStyle/>
                    <a:p>
                      <a:r>
                        <a:rPr lang="en-US" dirty="0"/>
                        <a:t>Annual Budget</a:t>
                      </a:r>
                    </a:p>
                  </a:txBody>
                  <a:tcPr/>
                </a:tc>
                <a:extLst>
                  <a:ext uri="{0D108BD9-81ED-4DB2-BD59-A6C34878D82A}">
                    <a16:rowId xmlns:a16="http://schemas.microsoft.com/office/drawing/2014/main" val="413882459"/>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Mass Stipends </a:t>
                      </a:r>
                    </a:p>
                    <a:p>
                      <a:endParaRPr lang="en-US" dirty="0"/>
                    </a:p>
                  </a:txBody>
                  <a:tcPr/>
                </a:tc>
                <a:tc>
                  <a:txBody>
                    <a:bodyPr/>
                    <a:lstStyle/>
                    <a:p>
                      <a:r>
                        <a:rPr lang="en-US" dirty="0">
                          <a:solidFill>
                            <a:schemeClr val="bg1">
                              <a:lumMod val="95000"/>
                            </a:schemeClr>
                          </a:solidFill>
                        </a:rPr>
                        <a:t>Exchange Accts</a:t>
                      </a:r>
                    </a:p>
                  </a:txBody>
                  <a:tcPr>
                    <a:solidFill>
                      <a:srgbClr val="C00000"/>
                    </a:solidFill>
                  </a:tcPr>
                </a:tc>
                <a:tc>
                  <a:txBody>
                    <a:bodyPr/>
                    <a:lstStyle/>
                    <a:p>
                      <a:r>
                        <a:rPr lang="en-US" dirty="0"/>
                        <a:t>Inventory of Gift Shop</a:t>
                      </a:r>
                    </a:p>
                  </a:txBody>
                  <a:tcPr/>
                </a:tc>
                <a:extLst>
                  <a:ext uri="{0D108BD9-81ED-4DB2-BD59-A6C34878D82A}">
                    <a16:rowId xmlns:a16="http://schemas.microsoft.com/office/drawing/2014/main" val="523277000"/>
                  </a:ext>
                </a:extLst>
              </a:tr>
              <a:tr h="370840">
                <a:tc>
                  <a:txBody>
                    <a:bodyPr/>
                    <a:lstStyle/>
                    <a:p>
                      <a:endParaRPr lang="en-US"/>
                    </a:p>
                  </a:txBody>
                  <a:tcPr/>
                </a:tc>
                <a:tc>
                  <a:txBody>
                    <a:bodyPr/>
                    <a:lstStyle/>
                    <a:p>
                      <a:endParaRPr lang="en-US" dirty="0"/>
                    </a:p>
                  </a:txBody>
                  <a:tcPr/>
                </a:tc>
                <a:tc>
                  <a:txBody>
                    <a:bodyPr/>
                    <a:lstStyle/>
                    <a:p>
                      <a:r>
                        <a:rPr lang="en-US" dirty="0">
                          <a:solidFill>
                            <a:schemeClr val="bg1">
                              <a:lumMod val="95000"/>
                            </a:schemeClr>
                          </a:solidFill>
                        </a:rPr>
                        <a:t>Columbarium</a:t>
                      </a:r>
                    </a:p>
                  </a:txBody>
                  <a:tcPr>
                    <a:solidFill>
                      <a:srgbClr val="C00000"/>
                    </a:solidFill>
                  </a:tcPr>
                </a:tc>
                <a:tc>
                  <a:txBody>
                    <a:bodyPr/>
                    <a:lstStyle/>
                    <a:p>
                      <a:r>
                        <a:rPr lang="en-US" dirty="0">
                          <a:solidFill>
                            <a:srgbClr val="FF0000"/>
                          </a:solidFill>
                        </a:rPr>
                        <a:t>R/E Letters </a:t>
                      </a:r>
                    </a:p>
                  </a:txBody>
                  <a:tcPr/>
                </a:tc>
                <a:extLst>
                  <a:ext uri="{0D108BD9-81ED-4DB2-BD59-A6C34878D82A}">
                    <a16:rowId xmlns:a16="http://schemas.microsoft.com/office/drawing/2014/main" val="3311492065"/>
                  </a:ext>
                </a:extLst>
              </a:tr>
              <a:tr h="255284">
                <a:tc>
                  <a:txBody>
                    <a:bodyPr/>
                    <a:lstStyle/>
                    <a:p>
                      <a:endParaRPr lang="en-US" dirty="0"/>
                    </a:p>
                  </a:txBody>
                  <a:tcPr/>
                </a:tc>
                <a:tc>
                  <a:txBody>
                    <a:bodyPr/>
                    <a:lstStyle/>
                    <a:p>
                      <a:endParaRPr lang="en-US" dirty="0">
                        <a:solidFill>
                          <a:srgbClr val="FF0000"/>
                        </a:solidFill>
                      </a:endParaRPr>
                    </a:p>
                  </a:txBody>
                  <a:tcPr/>
                </a:tc>
                <a:tc>
                  <a:txBody>
                    <a:bodyPr/>
                    <a:lstStyle/>
                    <a:p>
                      <a:endParaRPr lang="en-US" dirty="0">
                        <a:solidFill>
                          <a:schemeClr val="bg1">
                            <a:lumMod val="95000"/>
                          </a:schemeClr>
                        </a:solidFill>
                      </a:endParaRPr>
                    </a:p>
                  </a:txBody>
                  <a:tcPr>
                    <a:solidFill>
                      <a:srgbClr val="C00000"/>
                    </a:solidFill>
                  </a:tcPr>
                </a:tc>
                <a:tc>
                  <a:txBody>
                    <a:bodyPr/>
                    <a:lstStyle/>
                    <a:p>
                      <a:endParaRPr lang="en-US" dirty="0"/>
                    </a:p>
                  </a:txBody>
                  <a:tcPr/>
                </a:tc>
                <a:extLst>
                  <a:ext uri="{0D108BD9-81ED-4DB2-BD59-A6C34878D82A}">
                    <a16:rowId xmlns:a16="http://schemas.microsoft.com/office/drawing/2014/main" val="731508377"/>
                  </a:ext>
                </a:extLst>
              </a:tr>
            </a:tbl>
          </a:graphicData>
        </a:graphic>
      </p:graphicFrame>
    </p:spTree>
    <p:extLst>
      <p:ext uri="{BB962C8B-B14F-4D97-AF65-F5344CB8AC3E}">
        <p14:creationId xmlns:p14="http://schemas.microsoft.com/office/powerpoint/2010/main" val="38583120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6386364"/>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endParaRPr lang="en-US" sz="1100" b="1" dirty="0">
              <a:solidFill>
                <a:schemeClr val="bg1"/>
              </a:solidFill>
            </a:endParaRPr>
          </a:p>
          <a:p>
            <a:endParaRPr lang="en-US" sz="2400" b="1" dirty="0"/>
          </a:p>
          <a:p>
            <a:r>
              <a:rPr lang="en-US" sz="2400" b="1" dirty="0"/>
              <a:t>Religious Education Revenue and Preschool Revenue</a:t>
            </a:r>
          </a:p>
          <a:p>
            <a:endParaRPr lang="en-US" sz="2400" b="1" dirty="0"/>
          </a:p>
          <a:p>
            <a:pPr marL="0" indent="0">
              <a:buNone/>
            </a:pPr>
            <a:r>
              <a:rPr lang="en-US" sz="2400" dirty="0"/>
              <a:t>Documentation to be reviewed: </a:t>
            </a:r>
          </a:p>
          <a:p>
            <a:pPr marL="342900" indent="-342900">
              <a:buFont typeface="Arial" panose="020B0604020202020204" pitchFamily="34" charset="0"/>
              <a:buChar char="•"/>
            </a:pPr>
            <a:r>
              <a:rPr lang="en-US" sz="2400" dirty="0"/>
              <a:t>Detailed listing/report of students from the student database (i.e., </a:t>
            </a:r>
            <a:r>
              <a:rPr lang="en-US" sz="2400" dirty="0" err="1"/>
              <a:t>ParishSoft</a:t>
            </a:r>
            <a:r>
              <a:rPr lang="en-US" sz="2400" dirty="0"/>
              <a:t> Religious Education Module, Excel, </a:t>
            </a:r>
            <a:r>
              <a:rPr lang="en-US" sz="2400" dirty="0" err="1"/>
              <a:t>etc</a:t>
            </a:r>
            <a:r>
              <a:rPr lang="en-US" sz="2400" dirty="0"/>
              <a:t>)</a:t>
            </a:r>
          </a:p>
          <a:p>
            <a:pPr marL="342900" indent="-342900">
              <a:buFont typeface="Arial" panose="020B0604020202020204" pitchFamily="34" charset="0"/>
              <a:buChar char="•"/>
            </a:pPr>
            <a:r>
              <a:rPr lang="en-US" sz="2400" dirty="0"/>
              <a:t>Detailed listing/report of students listing amounts paid, rate, scholarships given, multi-child discounts, and staff discounts. </a:t>
            </a:r>
          </a:p>
          <a:p>
            <a:pPr marL="342900" indent="-342900">
              <a:buFont typeface="Arial" panose="020B0604020202020204" pitchFamily="34" charset="0"/>
              <a:buChar char="•"/>
            </a:pPr>
            <a:r>
              <a:rPr lang="en-US" sz="2400" dirty="0"/>
              <a:t>Account balance report from </a:t>
            </a:r>
            <a:r>
              <a:rPr lang="en-US" sz="2400" dirty="0" err="1"/>
              <a:t>ParishSoft</a:t>
            </a:r>
            <a:r>
              <a:rPr lang="en-US" sz="2400" dirty="0"/>
              <a:t> Accounting. </a:t>
            </a:r>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34778635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248986" y="0"/>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p>
          <a:p>
            <a:r>
              <a:rPr lang="en-US" sz="2400" b="1" i="1" dirty="0">
                <a:solidFill>
                  <a:schemeClr val="bg1"/>
                </a:solidFill>
                <a:latin typeface="+mj-lt"/>
                <a:ea typeface="+mj-ea"/>
                <a:cs typeface="+mj-cs"/>
              </a:rPr>
              <a:t>Religious Education </a:t>
            </a:r>
            <a:endParaRPr lang="en-US" sz="2400" b="1" dirty="0">
              <a:solidFill>
                <a:schemeClr val="bg1"/>
              </a:solidFill>
            </a:endParaRPr>
          </a:p>
          <a:p>
            <a:endParaRPr lang="en-US" sz="2400" b="1" dirty="0"/>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2" name="Table 2">
            <a:extLst>
              <a:ext uri="{FF2B5EF4-FFF2-40B4-BE49-F238E27FC236}">
                <a16:creationId xmlns:a16="http://schemas.microsoft.com/office/drawing/2014/main" id="{B8C584DB-6948-4446-B75D-5A9C06831AF8}"/>
              </a:ext>
            </a:extLst>
          </p:cNvPr>
          <p:cNvGraphicFramePr>
            <a:graphicFrameLocks noGrp="1"/>
          </p:cNvGraphicFramePr>
          <p:nvPr>
            <p:extLst>
              <p:ext uri="{D42A27DB-BD31-4B8C-83A1-F6EECF244321}">
                <p14:modId xmlns:p14="http://schemas.microsoft.com/office/powerpoint/2010/main" val="3270125978"/>
              </p:ext>
            </p:extLst>
          </p:nvPr>
        </p:nvGraphicFramePr>
        <p:xfrm>
          <a:off x="731520" y="1763530"/>
          <a:ext cx="10896600" cy="2610349"/>
        </p:xfrm>
        <a:graphic>
          <a:graphicData uri="http://schemas.openxmlformats.org/drawingml/2006/table">
            <a:tbl>
              <a:tblPr firstRow="1" bandRow="1">
                <a:tableStyleId>{5C22544A-7EE6-4342-B048-85BDC9FD1C3A}</a:tableStyleId>
              </a:tblPr>
              <a:tblGrid>
                <a:gridCol w="3632200">
                  <a:extLst>
                    <a:ext uri="{9D8B030D-6E8A-4147-A177-3AD203B41FA5}">
                      <a16:colId xmlns:a16="http://schemas.microsoft.com/office/drawing/2014/main" val="2623210860"/>
                    </a:ext>
                  </a:extLst>
                </a:gridCol>
                <a:gridCol w="3632200">
                  <a:extLst>
                    <a:ext uri="{9D8B030D-6E8A-4147-A177-3AD203B41FA5}">
                      <a16:colId xmlns:a16="http://schemas.microsoft.com/office/drawing/2014/main" val="3860232212"/>
                    </a:ext>
                  </a:extLst>
                </a:gridCol>
                <a:gridCol w="3632200">
                  <a:extLst>
                    <a:ext uri="{9D8B030D-6E8A-4147-A177-3AD203B41FA5}">
                      <a16:colId xmlns:a16="http://schemas.microsoft.com/office/drawing/2014/main" val="1010591794"/>
                    </a:ext>
                  </a:extLst>
                </a:gridCol>
              </a:tblGrid>
              <a:tr h="1036264">
                <a:tc>
                  <a:txBody>
                    <a:bodyPr/>
                    <a:lstStyle/>
                    <a:p>
                      <a:pPr algn="ctr"/>
                      <a:r>
                        <a:rPr lang="en-US" sz="2000" dirty="0" err="1"/>
                        <a:t>ParishSoft</a:t>
                      </a:r>
                      <a:r>
                        <a:rPr lang="en-US" sz="2000" dirty="0"/>
                        <a:t> Family Suite – Religious Education Module</a:t>
                      </a:r>
                    </a:p>
                  </a:txBody>
                  <a:tcPr/>
                </a:tc>
                <a:tc>
                  <a:txBody>
                    <a:bodyPr/>
                    <a:lstStyle/>
                    <a:p>
                      <a:pPr algn="ctr"/>
                      <a:r>
                        <a:rPr lang="en-US" sz="2000" dirty="0"/>
                        <a:t>Excel Tracking ALL payments for ALL students</a:t>
                      </a:r>
                    </a:p>
                  </a:txBody>
                  <a:tcPr/>
                </a:tc>
                <a:tc>
                  <a:txBody>
                    <a:bodyPr/>
                    <a:lstStyle/>
                    <a:p>
                      <a:pPr algn="ctr"/>
                      <a:r>
                        <a:rPr lang="en-US" sz="2000" dirty="0"/>
                        <a:t>PSA Religious Education Revenue Account Balance</a:t>
                      </a:r>
                    </a:p>
                  </a:txBody>
                  <a:tcPr/>
                </a:tc>
                <a:extLst>
                  <a:ext uri="{0D108BD9-81ED-4DB2-BD59-A6C34878D82A}">
                    <a16:rowId xmlns:a16="http://schemas.microsoft.com/office/drawing/2014/main" val="3791460361"/>
                  </a:ext>
                </a:extLst>
              </a:tr>
              <a:tr h="1574085">
                <a:tc>
                  <a:txBody>
                    <a:bodyPr/>
                    <a:lstStyle/>
                    <a:p>
                      <a:pPr algn="ctr"/>
                      <a:r>
                        <a:rPr lang="en-US" sz="2000" dirty="0"/>
                        <a:t>Listing of Students</a:t>
                      </a:r>
                    </a:p>
                    <a:p>
                      <a:pPr algn="ctr"/>
                      <a:r>
                        <a:rPr lang="en-US" sz="2000" dirty="0"/>
                        <a:t>(Pull Sacraments List)</a:t>
                      </a:r>
                    </a:p>
                  </a:txBody>
                  <a:tcPr/>
                </a:tc>
                <a:tc>
                  <a:txBody>
                    <a:bodyPr/>
                    <a:lstStyle/>
                    <a:p>
                      <a:pPr algn="ctr"/>
                      <a:r>
                        <a:rPr lang="en-US" sz="2000" dirty="0"/>
                        <a:t>Listing of Students reporting payments received, and any payment waivers (review Pastor Approval).</a:t>
                      </a:r>
                    </a:p>
                  </a:txBody>
                  <a:tcPr/>
                </a:tc>
                <a:tc>
                  <a:txBody>
                    <a:bodyPr/>
                    <a:lstStyle/>
                    <a:p>
                      <a:pPr algn="ctr"/>
                      <a:r>
                        <a:rPr lang="en-US" sz="2000" dirty="0"/>
                        <a:t>Review Detail from RE Income Account</a:t>
                      </a:r>
                    </a:p>
                  </a:txBody>
                  <a:tcPr/>
                </a:tc>
                <a:extLst>
                  <a:ext uri="{0D108BD9-81ED-4DB2-BD59-A6C34878D82A}">
                    <a16:rowId xmlns:a16="http://schemas.microsoft.com/office/drawing/2014/main" val="1564911532"/>
                  </a:ext>
                </a:extLst>
              </a:tr>
            </a:tbl>
          </a:graphicData>
        </a:graphic>
      </p:graphicFrame>
      <p:sp>
        <p:nvSpPr>
          <p:cNvPr id="3" name="TextBox 2">
            <a:extLst>
              <a:ext uri="{FF2B5EF4-FFF2-40B4-BE49-F238E27FC236}">
                <a16:creationId xmlns:a16="http://schemas.microsoft.com/office/drawing/2014/main" id="{6994C682-225D-4402-98C6-FCBBCC6C6E24}"/>
              </a:ext>
            </a:extLst>
          </p:cNvPr>
          <p:cNvSpPr txBox="1"/>
          <p:nvPr/>
        </p:nvSpPr>
        <p:spPr>
          <a:xfrm>
            <a:off x="609600" y="4770120"/>
            <a:ext cx="11150600" cy="830997"/>
          </a:xfrm>
          <a:prstGeom prst="rect">
            <a:avLst/>
          </a:prstGeom>
          <a:noFill/>
        </p:spPr>
        <p:txBody>
          <a:bodyPr wrap="square" rtlCol="0">
            <a:spAutoFit/>
          </a:bodyPr>
          <a:lstStyle/>
          <a:p>
            <a:r>
              <a:rPr lang="en-US" sz="2400" b="1" i="1" dirty="0"/>
              <a:t>A similar process should be completed if the Parish has a preschool, using the system of records utilized by the preschool to track registrations and payments. See Exhibit 13.</a:t>
            </a:r>
          </a:p>
        </p:txBody>
      </p:sp>
    </p:spTree>
    <p:extLst>
      <p:ext uri="{BB962C8B-B14F-4D97-AF65-F5344CB8AC3E}">
        <p14:creationId xmlns:p14="http://schemas.microsoft.com/office/powerpoint/2010/main" val="7466057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248986" y="0"/>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p>
          <a:p>
            <a:r>
              <a:rPr lang="en-US" sz="2400" b="1" i="1" dirty="0">
                <a:solidFill>
                  <a:schemeClr val="bg1"/>
                </a:solidFill>
                <a:latin typeface="+mj-lt"/>
                <a:ea typeface="+mj-ea"/>
                <a:cs typeface="+mj-cs"/>
              </a:rPr>
              <a:t>Columbarium</a:t>
            </a:r>
            <a:endParaRPr lang="en-US" sz="2400" b="1" dirty="0">
              <a:solidFill>
                <a:schemeClr val="bg1"/>
              </a:solidFill>
            </a:endParaRPr>
          </a:p>
          <a:p>
            <a:endParaRPr lang="en-US" sz="2400" b="1" dirty="0"/>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
        <p:nvSpPr>
          <p:cNvPr id="6" name="Content Placeholder 2">
            <a:extLst>
              <a:ext uri="{FF2B5EF4-FFF2-40B4-BE49-F238E27FC236}">
                <a16:creationId xmlns:a16="http://schemas.microsoft.com/office/drawing/2014/main" id="{3F175AF4-9B63-438F-8891-796657AC50D4}"/>
              </a:ext>
            </a:extLst>
          </p:cNvPr>
          <p:cNvSpPr>
            <a:spLocks noGrp="1"/>
          </p:cNvSpPr>
          <p:nvPr>
            <p:ph idx="1"/>
          </p:nvPr>
        </p:nvSpPr>
        <p:spPr>
          <a:xfrm>
            <a:off x="458195" y="1469366"/>
            <a:ext cx="10515600" cy="4170372"/>
          </a:xfrm>
        </p:spPr>
        <p:txBody>
          <a:bodyPr>
            <a:normAutofit fontScale="85000" lnSpcReduction="20000"/>
          </a:bodyPr>
          <a:lstStyle/>
          <a:p>
            <a:pPr marL="0" indent="0">
              <a:buNone/>
            </a:pPr>
            <a:r>
              <a:rPr lang="en-US" sz="2600" b="1" dirty="0"/>
              <a:t>Reference: Protocol for the Development of Columbaria Niches Spaces or Memorial Gardens in the Archdiocese of Atlanta.</a:t>
            </a:r>
          </a:p>
          <a:p>
            <a:pPr marL="0" indent="0">
              <a:buNone/>
            </a:pPr>
            <a:endParaRPr lang="en-US" sz="1200" b="1" dirty="0"/>
          </a:p>
          <a:p>
            <a:pPr marL="0" indent="0">
              <a:buNone/>
            </a:pPr>
            <a:r>
              <a:rPr lang="en-US" sz="2600" b="1" dirty="0"/>
              <a:t>Perpetual Care Fund</a:t>
            </a:r>
          </a:p>
          <a:p>
            <a:r>
              <a:rPr lang="en-US" sz="2400" b="1" u="sng" dirty="0"/>
              <a:t>For projects completed prior to June 30, 2017 </a:t>
            </a:r>
            <a:r>
              <a:rPr lang="en-US" sz="2400" dirty="0"/>
              <a:t>– 14% of total revenue received for the niche must be deposited in a perpetual care fund with the Catholic Foundation of North Georgia. </a:t>
            </a:r>
          </a:p>
          <a:p>
            <a:r>
              <a:rPr lang="en-US" sz="2400" b="1" u="sng" dirty="0"/>
              <a:t>For projects approved after June 30, 2017 </a:t>
            </a:r>
            <a:r>
              <a:rPr lang="en-US" sz="2400" dirty="0"/>
              <a:t>- A minimum of $700 per niche is required for perpetual care. Prior to the start of construction, the parish/mission is required to establish a perpetual care fund at the Catholic Foundation of North Georgia (CFNGA) and contribute an initial amount equal $100 times the number of niches in the construction plan. Once construction is complete, the parish/mission will contribute $100 times the number of niches to the perpetual care fund. The remaining $500 per niche should be funded no slower than $100 per niche each year on the anniversary of the completion of construction. Distributions from the perpetual care fund will commence after the full $700 per niche has been contributed. The parish/mission will execute a Letter of Credit from the Deposit &amp; Loan Fund to ensure funding of the perpetual care fund. </a:t>
            </a:r>
            <a:endParaRPr lang="en-US" sz="1100" dirty="0"/>
          </a:p>
          <a:p>
            <a:endParaRPr lang="en-US" sz="2400" i="1" dirty="0"/>
          </a:p>
          <a:p>
            <a:pPr marL="0" indent="0">
              <a:buNone/>
            </a:pPr>
            <a:endParaRPr lang="en-US" dirty="0"/>
          </a:p>
        </p:txBody>
      </p:sp>
    </p:spTree>
    <p:extLst>
      <p:ext uri="{BB962C8B-B14F-4D97-AF65-F5344CB8AC3E}">
        <p14:creationId xmlns:p14="http://schemas.microsoft.com/office/powerpoint/2010/main" val="426790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Connector 3">
            <a:extLst>
              <a:ext uri="{FF2B5EF4-FFF2-40B4-BE49-F238E27FC236}">
                <a16:creationId xmlns:a16="http://schemas.microsoft.com/office/drawing/2014/main" id="{FF2F9F0A-163C-4AB0-AFD7-476BEE92BD67}"/>
              </a:ext>
            </a:extLst>
          </p:cNvPr>
          <p:cNvSpPr/>
          <p:nvPr/>
        </p:nvSpPr>
        <p:spPr>
          <a:xfrm>
            <a:off x="95012" y="1290092"/>
            <a:ext cx="5703366" cy="4787133"/>
          </a:xfrm>
          <a:prstGeom prst="flowChartConnector">
            <a:avLst/>
          </a:prstGeom>
          <a:noFill/>
          <a:ln w="38100">
            <a:extLst>
              <a:ext uri="{C807C97D-BFC1-408E-A445-0C87EB9F89A2}">
                <ask:lineSketchStyleProps xmlns="" xmlns:ask="http://schemas.microsoft.com/office/drawing/2018/sketchyshapes" sd="1219033472">
                  <a:custGeom>
                    <a:avLst/>
                    <a:gdLst>
                      <a:gd name="connsiteX0" fmla="*/ 0 w 4785359"/>
                      <a:gd name="connsiteY0" fmla="*/ 2269023 h 4538046"/>
                      <a:gd name="connsiteX1" fmla="*/ 2392680 w 4785359"/>
                      <a:gd name="connsiteY1" fmla="*/ 0 h 4538046"/>
                      <a:gd name="connsiteX2" fmla="*/ 4785360 w 4785359"/>
                      <a:gd name="connsiteY2" fmla="*/ 2269023 h 4538046"/>
                      <a:gd name="connsiteX3" fmla="*/ 2392680 w 4785359"/>
                      <a:gd name="connsiteY3" fmla="*/ 4538046 h 4538046"/>
                      <a:gd name="connsiteX4" fmla="*/ 0 w 4785359"/>
                      <a:gd name="connsiteY4" fmla="*/ 2269023 h 45380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85359" h="4538046" extrusionOk="0">
                        <a:moveTo>
                          <a:pt x="0" y="2269023"/>
                        </a:moveTo>
                        <a:cubicBezTo>
                          <a:pt x="-123598" y="939638"/>
                          <a:pt x="866499" y="76842"/>
                          <a:pt x="2392680" y="0"/>
                        </a:cubicBezTo>
                        <a:cubicBezTo>
                          <a:pt x="3925661" y="44534"/>
                          <a:pt x="4667576" y="1019621"/>
                          <a:pt x="4785360" y="2269023"/>
                        </a:cubicBezTo>
                        <a:cubicBezTo>
                          <a:pt x="4600995" y="3702213"/>
                          <a:pt x="3686513" y="4690644"/>
                          <a:pt x="2392680" y="4538046"/>
                        </a:cubicBezTo>
                        <a:cubicBezTo>
                          <a:pt x="867295" y="4426464"/>
                          <a:pt x="18979" y="3531238"/>
                          <a:pt x="0" y="2269023"/>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3DF403C-4846-42F7-97FC-5BFD75817A33}"/>
              </a:ext>
            </a:extLst>
          </p:cNvPr>
          <p:cNvSpPr/>
          <p:nvPr/>
        </p:nvSpPr>
        <p:spPr>
          <a:xfrm>
            <a:off x="0" y="0"/>
            <a:ext cx="12192000" cy="1163782"/>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bg1"/>
                </a:solidFill>
                <a:latin typeface="+mj-lt"/>
                <a:ea typeface="+mj-ea"/>
                <a:cs typeface="+mj-cs"/>
              </a:rPr>
              <a:t> </a:t>
            </a:r>
            <a:endParaRPr lang="en-US" sz="1600" b="1" dirty="0">
              <a:solidFill>
                <a:schemeClr val="bg1"/>
              </a:solidFill>
            </a:endParaRPr>
          </a:p>
        </p:txBody>
      </p:sp>
      <p:sp>
        <p:nvSpPr>
          <p:cNvPr id="10" name="TextBox 9">
            <a:extLst>
              <a:ext uri="{FF2B5EF4-FFF2-40B4-BE49-F238E27FC236}">
                <a16:creationId xmlns:a16="http://schemas.microsoft.com/office/drawing/2014/main" id="{09303BAF-0F04-40D9-A167-4BBE7E184D0C}"/>
              </a:ext>
            </a:extLst>
          </p:cNvPr>
          <p:cNvSpPr txBox="1"/>
          <p:nvPr/>
        </p:nvSpPr>
        <p:spPr>
          <a:xfrm>
            <a:off x="406433" y="257012"/>
            <a:ext cx="11379134" cy="1415772"/>
          </a:xfrm>
          <a:prstGeom prst="rect">
            <a:avLst/>
          </a:prstGeom>
          <a:noFill/>
        </p:spPr>
        <p:txBody>
          <a:bodyPr wrap="square" rtlCol="0">
            <a:spAutoFit/>
          </a:bodyPr>
          <a:lstStyle/>
          <a:p>
            <a:r>
              <a:rPr lang="en-US" sz="4400" b="1" i="1" dirty="0">
                <a:solidFill>
                  <a:schemeClr val="bg1"/>
                </a:solidFill>
                <a:latin typeface="+mj-lt"/>
                <a:ea typeface="+mj-ea"/>
                <a:cs typeface="+mj-cs"/>
              </a:rPr>
              <a:t>Segregation of Duties – It protects </a:t>
            </a:r>
            <a:r>
              <a:rPr lang="en-US" sz="4400" b="1" i="1" u="sng" dirty="0">
                <a:solidFill>
                  <a:schemeClr val="bg1"/>
                </a:solidFill>
                <a:latin typeface="+mj-lt"/>
                <a:ea typeface="+mj-ea"/>
                <a:cs typeface="+mj-cs"/>
              </a:rPr>
              <a:t>you</a:t>
            </a:r>
            <a:r>
              <a:rPr lang="en-US" sz="4400" b="1" i="1" dirty="0">
                <a:solidFill>
                  <a:schemeClr val="bg1"/>
                </a:solidFill>
                <a:latin typeface="+mj-lt"/>
                <a:ea typeface="+mj-ea"/>
                <a:cs typeface="+mj-cs"/>
              </a:rPr>
              <a:t> and </a:t>
            </a:r>
            <a:r>
              <a:rPr lang="en-US" sz="4400" b="1" i="1" u="sng" dirty="0">
                <a:solidFill>
                  <a:schemeClr val="bg1"/>
                </a:solidFill>
                <a:latin typeface="+mj-lt"/>
                <a:ea typeface="+mj-ea"/>
                <a:cs typeface="+mj-cs"/>
              </a:rPr>
              <a:t>others</a:t>
            </a:r>
            <a:endParaRPr lang="en-US" sz="1100" b="1" u="sng" dirty="0">
              <a:solidFill>
                <a:schemeClr val="bg1"/>
              </a:solidFill>
            </a:endParaRPr>
          </a:p>
          <a:p>
            <a:endParaRPr lang="en-US" sz="2400" b="1" dirty="0"/>
          </a:p>
          <a:p>
            <a:endParaRPr lang="en-US" dirty="0"/>
          </a:p>
        </p:txBody>
      </p:sp>
      <p:pic>
        <p:nvPicPr>
          <p:cNvPr id="1028" name="Picture 4" descr="How to Negotiate a Car Price When Paying Cash">
            <a:extLst>
              <a:ext uri="{FF2B5EF4-FFF2-40B4-BE49-F238E27FC236}">
                <a16:creationId xmlns:a16="http://schemas.microsoft.com/office/drawing/2014/main" id="{CACD2C59-BF4E-4302-A8A0-1417CCEDD09A}"/>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207789" y="3429000"/>
            <a:ext cx="1788651" cy="84370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A2D8FE0D-97F5-42CC-B0E2-F7D5EB110011}"/>
              </a:ext>
            </a:extLst>
          </p:cNvPr>
          <p:cNvPicPr>
            <a:picLocks noChangeAspect="1"/>
          </p:cNvPicPr>
          <p:nvPr/>
        </p:nvPicPr>
        <p:blipFill>
          <a:blip r:embed="rId4"/>
          <a:stretch>
            <a:fillRect/>
          </a:stretch>
        </p:blipFill>
        <p:spPr>
          <a:xfrm>
            <a:off x="2353305" y="4020458"/>
            <a:ext cx="1554615" cy="1554615"/>
          </a:xfrm>
          <a:prstGeom prst="rect">
            <a:avLst/>
          </a:prstGeom>
        </p:spPr>
      </p:pic>
      <p:pic>
        <p:nvPicPr>
          <p:cNvPr id="3" name="Picture 2">
            <a:extLst>
              <a:ext uri="{FF2B5EF4-FFF2-40B4-BE49-F238E27FC236}">
                <a16:creationId xmlns:a16="http://schemas.microsoft.com/office/drawing/2014/main" id="{A7915DDE-60BF-4ADD-90F7-BCB603D7A6DB}"/>
              </a:ext>
            </a:extLst>
          </p:cNvPr>
          <p:cNvPicPr>
            <a:picLocks noChangeAspect="1"/>
          </p:cNvPicPr>
          <p:nvPr/>
        </p:nvPicPr>
        <p:blipFill>
          <a:blip r:embed="rId5"/>
          <a:stretch>
            <a:fillRect/>
          </a:stretch>
        </p:blipFill>
        <p:spPr>
          <a:xfrm>
            <a:off x="2464369" y="3302667"/>
            <a:ext cx="2937078" cy="580073"/>
          </a:xfrm>
          <a:prstGeom prst="rect">
            <a:avLst/>
          </a:prstGeom>
        </p:spPr>
      </p:pic>
      <p:sp>
        <p:nvSpPr>
          <p:cNvPr id="5" name="TextBox 4">
            <a:extLst>
              <a:ext uri="{FF2B5EF4-FFF2-40B4-BE49-F238E27FC236}">
                <a16:creationId xmlns:a16="http://schemas.microsoft.com/office/drawing/2014/main" id="{6F8BFF2C-60D5-4AF2-A36D-801791996BB7}"/>
              </a:ext>
            </a:extLst>
          </p:cNvPr>
          <p:cNvSpPr txBox="1"/>
          <p:nvPr/>
        </p:nvSpPr>
        <p:spPr>
          <a:xfrm>
            <a:off x="5322143" y="1615151"/>
            <a:ext cx="1312545" cy="923330"/>
          </a:xfrm>
          <a:prstGeom prst="rect">
            <a:avLst/>
          </a:prstGeom>
          <a:noFill/>
        </p:spPr>
        <p:txBody>
          <a:bodyPr wrap="square" rtlCol="0">
            <a:spAutoFit/>
          </a:bodyPr>
          <a:lstStyle/>
          <a:p>
            <a:r>
              <a:rPr lang="en-US" sz="5400" dirty="0"/>
              <a:t>VS</a:t>
            </a:r>
          </a:p>
        </p:txBody>
      </p:sp>
      <p:pic>
        <p:nvPicPr>
          <p:cNvPr id="14" name="Picture 4" descr="How to Negotiate a Car Price When Paying Cash">
            <a:extLst>
              <a:ext uri="{FF2B5EF4-FFF2-40B4-BE49-F238E27FC236}">
                <a16:creationId xmlns:a16="http://schemas.microsoft.com/office/drawing/2014/main" id="{5D12FAE2-C218-47AD-8467-ED4C34543496}"/>
              </a:ext>
            </a:extLst>
          </p:cNvPr>
          <p:cNvPicPr>
            <a:picLocks noChangeAspect="1" noChangeArrowheads="1"/>
          </p:cNvPicPr>
          <p:nvPr/>
        </p:nvPicPr>
        <p:blipFill>
          <a:blip r:embed="rId6" cstate="hqprint">
            <a:extLst>
              <a:ext uri="{28A0092B-C50C-407E-A947-70E740481C1C}">
                <a14:useLocalDpi xmlns:a14="http://schemas.microsoft.com/office/drawing/2010/main" val="0"/>
              </a:ext>
            </a:extLst>
          </a:blip>
          <a:srcRect/>
          <a:stretch>
            <a:fillRect/>
          </a:stretch>
        </p:blipFill>
        <p:spPr bwMode="auto">
          <a:xfrm>
            <a:off x="7519828" y="1481237"/>
            <a:ext cx="1062182" cy="501029"/>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4">
            <a:extLst>
              <a:ext uri="{FF2B5EF4-FFF2-40B4-BE49-F238E27FC236}">
                <a16:creationId xmlns:a16="http://schemas.microsoft.com/office/drawing/2014/main" id="{58EEE2B0-3551-4A58-A7CD-1C97E12F043E}"/>
              </a:ext>
            </a:extLst>
          </p:cNvPr>
          <p:cNvPicPr>
            <a:picLocks noChangeAspect="1"/>
          </p:cNvPicPr>
          <p:nvPr/>
        </p:nvPicPr>
        <p:blipFill>
          <a:blip r:embed="rId7"/>
          <a:stretch>
            <a:fillRect/>
          </a:stretch>
        </p:blipFill>
        <p:spPr>
          <a:xfrm>
            <a:off x="9529237" y="1488255"/>
            <a:ext cx="747236" cy="447948"/>
          </a:xfrm>
          <a:prstGeom prst="rect">
            <a:avLst/>
          </a:prstGeom>
        </p:spPr>
      </p:pic>
      <p:pic>
        <p:nvPicPr>
          <p:cNvPr id="16" name="Picture 15">
            <a:extLst>
              <a:ext uri="{FF2B5EF4-FFF2-40B4-BE49-F238E27FC236}">
                <a16:creationId xmlns:a16="http://schemas.microsoft.com/office/drawing/2014/main" id="{150E71AF-1EE4-4819-80CB-49BB70E731E8}"/>
              </a:ext>
            </a:extLst>
          </p:cNvPr>
          <p:cNvPicPr>
            <a:picLocks noChangeAspect="1"/>
          </p:cNvPicPr>
          <p:nvPr/>
        </p:nvPicPr>
        <p:blipFill>
          <a:blip r:embed="rId8"/>
          <a:stretch>
            <a:fillRect/>
          </a:stretch>
        </p:blipFill>
        <p:spPr>
          <a:xfrm>
            <a:off x="8823075" y="1539035"/>
            <a:ext cx="572095" cy="411557"/>
          </a:xfrm>
          <a:prstGeom prst="rect">
            <a:avLst/>
          </a:prstGeom>
        </p:spPr>
      </p:pic>
      <p:pic>
        <p:nvPicPr>
          <p:cNvPr id="18" name="Picture 17">
            <a:extLst>
              <a:ext uri="{FF2B5EF4-FFF2-40B4-BE49-F238E27FC236}">
                <a16:creationId xmlns:a16="http://schemas.microsoft.com/office/drawing/2014/main" id="{3CBFEDAC-479F-48C8-A1A7-4AA3CC23FEAD}"/>
              </a:ext>
            </a:extLst>
          </p:cNvPr>
          <p:cNvPicPr>
            <a:picLocks noChangeAspect="1"/>
          </p:cNvPicPr>
          <p:nvPr/>
        </p:nvPicPr>
        <p:blipFill>
          <a:blip r:embed="rId9"/>
          <a:stretch>
            <a:fillRect/>
          </a:stretch>
        </p:blipFill>
        <p:spPr>
          <a:xfrm>
            <a:off x="10482450" y="1311703"/>
            <a:ext cx="747236" cy="561756"/>
          </a:xfrm>
          <a:prstGeom prst="rect">
            <a:avLst/>
          </a:prstGeom>
        </p:spPr>
      </p:pic>
      <p:pic>
        <p:nvPicPr>
          <p:cNvPr id="22" name="Picture 21">
            <a:extLst>
              <a:ext uri="{FF2B5EF4-FFF2-40B4-BE49-F238E27FC236}">
                <a16:creationId xmlns:a16="http://schemas.microsoft.com/office/drawing/2014/main" id="{9486D9FC-8992-417D-AFD1-D2C6A9101DA8}"/>
              </a:ext>
            </a:extLst>
          </p:cNvPr>
          <p:cNvPicPr>
            <a:picLocks noChangeAspect="1"/>
          </p:cNvPicPr>
          <p:nvPr/>
        </p:nvPicPr>
        <p:blipFill>
          <a:blip r:embed="rId4"/>
          <a:stretch>
            <a:fillRect/>
          </a:stretch>
        </p:blipFill>
        <p:spPr>
          <a:xfrm>
            <a:off x="8606437" y="2673533"/>
            <a:ext cx="756915" cy="756915"/>
          </a:xfrm>
          <a:prstGeom prst="rect">
            <a:avLst/>
          </a:prstGeom>
        </p:spPr>
      </p:pic>
      <p:pic>
        <p:nvPicPr>
          <p:cNvPr id="7" name="Picture 6">
            <a:extLst>
              <a:ext uri="{FF2B5EF4-FFF2-40B4-BE49-F238E27FC236}">
                <a16:creationId xmlns:a16="http://schemas.microsoft.com/office/drawing/2014/main" id="{127D2331-E673-41B4-902F-7BB1C4320AE4}"/>
              </a:ext>
            </a:extLst>
          </p:cNvPr>
          <p:cNvPicPr>
            <a:picLocks noChangeAspect="1"/>
          </p:cNvPicPr>
          <p:nvPr/>
        </p:nvPicPr>
        <p:blipFill>
          <a:blip r:embed="rId10"/>
          <a:stretch>
            <a:fillRect/>
          </a:stretch>
        </p:blipFill>
        <p:spPr>
          <a:xfrm>
            <a:off x="9675575" y="2513918"/>
            <a:ext cx="950373" cy="923330"/>
          </a:xfrm>
          <a:prstGeom prst="rect">
            <a:avLst/>
          </a:prstGeom>
        </p:spPr>
      </p:pic>
      <p:pic>
        <p:nvPicPr>
          <p:cNvPr id="29" name="Picture 28">
            <a:extLst>
              <a:ext uri="{FF2B5EF4-FFF2-40B4-BE49-F238E27FC236}">
                <a16:creationId xmlns:a16="http://schemas.microsoft.com/office/drawing/2014/main" id="{09D06827-84AF-45F3-B412-CEC3907560A5}"/>
              </a:ext>
            </a:extLst>
          </p:cNvPr>
          <p:cNvPicPr>
            <a:picLocks noChangeAspect="1"/>
          </p:cNvPicPr>
          <p:nvPr/>
        </p:nvPicPr>
        <p:blipFill>
          <a:blip r:embed="rId5"/>
          <a:stretch>
            <a:fillRect/>
          </a:stretch>
        </p:blipFill>
        <p:spPr>
          <a:xfrm>
            <a:off x="7590802" y="4845457"/>
            <a:ext cx="2937078" cy="580073"/>
          </a:xfrm>
          <a:prstGeom prst="rect">
            <a:avLst/>
          </a:prstGeom>
        </p:spPr>
      </p:pic>
      <p:grpSp>
        <p:nvGrpSpPr>
          <p:cNvPr id="33" name="Group 32">
            <a:extLst>
              <a:ext uri="{FF2B5EF4-FFF2-40B4-BE49-F238E27FC236}">
                <a16:creationId xmlns:a16="http://schemas.microsoft.com/office/drawing/2014/main" id="{18FA6957-CBE3-49D5-B06F-AB31BC435726}"/>
              </a:ext>
            </a:extLst>
          </p:cNvPr>
          <p:cNvGrpSpPr/>
          <p:nvPr/>
        </p:nvGrpSpPr>
        <p:grpSpPr>
          <a:xfrm>
            <a:off x="1556426" y="1712291"/>
            <a:ext cx="699250" cy="1693400"/>
            <a:chOff x="1556426" y="718043"/>
            <a:chExt cx="1094362" cy="2687648"/>
          </a:xfrm>
        </p:grpSpPr>
        <p:grpSp>
          <p:nvGrpSpPr>
            <p:cNvPr id="34" name="Group 33">
              <a:extLst>
                <a:ext uri="{FF2B5EF4-FFF2-40B4-BE49-F238E27FC236}">
                  <a16:creationId xmlns:a16="http://schemas.microsoft.com/office/drawing/2014/main" id="{CF7AA62A-3E08-4F42-8D47-C47557057F6B}"/>
                </a:ext>
              </a:extLst>
            </p:cNvPr>
            <p:cNvGrpSpPr/>
            <p:nvPr/>
          </p:nvGrpSpPr>
          <p:grpSpPr>
            <a:xfrm>
              <a:off x="1556426" y="718043"/>
              <a:ext cx="1094362" cy="2687648"/>
              <a:chOff x="1556426" y="718043"/>
              <a:chExt cx="1094362" cy="2687648"/>
            </a:xfrm>
          </p:grpSpPr>
          <p:sp>
            <p:nvSpPr>
              <p:cNvPr id="36" name="Flowchart: Connector 35">
                <a:extLst>
                  <a:ext uri="{FF2B5EF4-FFF2-40B4-BE49-F238E27FC236}">
                    <a16:creationId xmlns:a16="http://schemas.microsoft.com/office/drawing/2014/main" id="{A3A4169D-E702-46C6-866A-084AA62164E5}"/>
                  </a:ext>
                </a:extLst>
              </p:cNvPr>
              <p:cNvSpPr/>
              <p:nvPr/>
            </p:nvSpPr>
            <p:spPr>
              <a:xfrm>
                <a:off x="1828800" y="718043"/>
                <a:ext cx="544749" cy="525293"/>
              </a:xfrm>
              <a:prstGeom prst="flowChartConnec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Rounded Corners 36">
                <a:extLst>
                  <a:ext uri="{FF2B5EF4-FFF2-40B4-BE49-F238E27FC236}">
                    <a16:creationId xmlns:a16="http://schemas.microsoft.com/office/drawing/2014/main" id="{F125FF9E-CF12-4290-AC51-5147B1348EF5}"/>
                  </a:ext>
                </a:extLst>
              </p:cNvPr>
              <p:cNvSpPr/>
              <p:nvPr/>
            </p:nvSpPr>
            <p:spPr>
              <a:xfrm>
                <a:off x="1828800" y="1303507"/>
                <a:ext cx="544749" cy="112840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Rounded Corners 37">
                <a:extLst>
                  <a:ext uri="{FF2B5EF4-FFF2-40B4-BE49-F238E27FC236}">
                    <a16:creationId xmlns:a16="http://schemas.microsoft.com/office/drawing/2014/main" id="{6761B072-4DBA-49C1-94E0-6FFAD8133A40}"/>
                  </a:ext>
                </a:extLst>
              </p:cNvPr>
              <p:cNvSpPr/>
              <p:nvPr/>
            </p:nvSpPr>
            <p:spPr>
              <a:xfrm>
                <a:off x="1634247" y="1303507"/>
                <a:ext cx="914400" cy="1750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lowchart: Data 38">
                <a:extLst>
                  <a:ext uri="{FF2B5EF4-FFF2-40B4-BE49-F238E27FC236}">
                    <a16:creationId xmlns:a16="http://schemas.microsoft.com/office/drawing/2014/main" id="{BD752397-4A3E-4C10-9133-FE6356E0342D}"/>
                  </a:ext>
                </a:extLst>
              </p:cNvPr>
              <p:cNvSpPr/>
              <p:nvPr/>
            </p:nvSpPr>
            <p:spPr>
              <a:xfrm rot="10310877">
                <a:off x="2119824" y="2398258"/>
                <a:ext cx="334766" cy="1007433"/>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lowchart: Data 39">
                <a:extLst>
                  <a:ext uri="{FF2B5EF4-FFF2-40B4-BE49-F238E27FC236}">
                    <a16:creationId xmlns:a16="http://schemas.microsoft.com/office/drawing/2014/main" id="{092A3187-8635-43FD-8938-CCBBFC0A77BE}"/>
                  </a:ext>
                </a:extLst>
              </p:cNvPr>
              <p:cNvSpPr/>
              <p:nvPr/>
            </p:nvSpPr>
            <p:spPr>
              <a:xfrm rot="338869">
                <a:off x="1556426" y="1303507"/>
                <a:ext cx="272374" cy="997084"/>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lowchart: Data 40">
                <a:extLst>
                  <a:ext uri="{FF2B5EF4-FFF2-40B4-BE49-F238E27FC236}">
                    <a16:creationId xmlns:a16="http://schemas.microsoft.com/office/drawing/2014/main" id="{47DEB78E-6F00-4F9E-B46D-EC4BA22A4081}"/>
                  </a:ext>
                </a:extLst>
              </p:cNvPr>
              <p:cNvSpPr/>
              <p:nvPr/>
            </p:nvSpPr>
            <p:spPr>
              <a:xfrm rot="20878102">
                <a:off x="2378414" y="1314490"/>
                <a:ext cx="272374" cy="997084"/>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Flowchart: Data 34">
              <a:extLst>
                <a:ext uri="{FF2B5EF4-FFF2-40B4-BE49-F238E27FC236}">
                  <a16:creationId xmlns:a16="http://schemas.microsoft.com/office/drawing/2014/main" id="{14899764-00E9-4EA3-87AB-C7F7FE332C4B}"/>
                </a:ext>
              </a:extLst>
            </p:cNvPr>
            <p:cNvSpPr/>
            <p:nvPr/>
          </p:nvSpPr>
          <p:spPr>
            <a:xfrm rot="448643">
              <a:off x="1692553" y="2397111"/>
              <a:ext cx="334766" cy="1007433"/>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0F5E1C61-8DC0-47DE-85A6-51F2AB4DAF00}"/>
              </a:ext>
            </a:extLst>
          </p:cNvPr>
          <p:cNvGrpSpPr/>
          <p:nvPr/>
        </p:nvGrpSpPr>
        <p:grpSpPr>
          <a:xfrm>
            <a:off x="6906382" y="1303775"/>
            <a:ext cx="410229" cy="895099"/>
            <a:chOff x="1556426" y="718043"/>
            <a:chExt cx="1094362" cy="2687648"/>
          </a:xfrm>
        </p:grpSpPr>
        <p:grpSp>
          <p:nvGrpSpPr>
            <p:cNvPr id="43" name="Group 42">
              <a:extLst>
                <a:ext uri="{FF2B5EF4-FFF2-40B4-BE49-F238E27FC236}">
                  <a16:creationId xmlns:a16="http://schemas.microsoft.com/office/drawing/2014/main" id="{FC1BD8F5-F018-4EE1-A1D7-75568EB03ECB}"/>
                </a:ext>
              </a:extLst>
            </p:cNvPr>
            <p:cNvGrpSpPr/>
            <p:nvPr/>
          </p:nvGrpSpPr>
          <p:grpSpPr>
            <a:xfrm>
              <a:off x="1556426" y="718043"/>
              <a:ext cx="1094362" cy="2687648"/>
              <a:chOff x="1556426" y="718043"/>
              <a:chExt cx="1094362" cy="2687648"/>
            </a:xfrm>
          </p:grpSpPr>
          <p:sp>
            <p:nvSpPr>
              <p:cNvPr id="45" name="Flowchart: Connector 44">
                <a:extLst>
                  <a:ext uri="{FF2B5EF4-FFF2-40B4-BE49-F238E27FC236}">
                    <a16:creationId xmlns:a16="http://schemas.microsoft.com/office/drawing/2014/main" id="{A9F5980F-2759-4D63-8F07-4528B1458B93}"/>
                  </a:ext>
                </a:extLst>
              </p:cNvPr>
              <p:cNvSpPr/>
              <p:nvPr/>
            </p:nvSpPr>
            <p:spPr>
              <a:xfrm>
                <a:off x="1828800" y="718043"/>
                <a:ext cx="544749" cy="525293"/>
              </a:xfrm>
              <a:prstGeom prst="flowChartConnector">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226D4F89-66AB-40E3-BE93-4786A8961FB8}"/>
                  </a:ext>
                </a:extLst>
              </p:cNvPr>
              <p:cNvSpPr/>
              <p:nvPr/>
            </p:nvSpPr>
            <p:spPr>
              <a:xfrm>
                <a:off x="1828800" y="1303507"/>
                <a:ext cx="544749" cy="1128409"/>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Rounded Corners 46">
                <a:extLst>
                  <a:ext uri="{FF2B5EF4-FFF2-40B4-BE49-F238E27FC236}">
                    <a16:creationId xmlns:a16="http://schemas.microsoft.com/office/drawing/2014/main" id="{190DE39D-AC0D-4A2C-8CAB-6F38E6621271}"/>
                  </a:ext>
                </a:extLst>
              </p:cNvPr>
              <p:cNvSpPr/>
              <p:nvPr/>
            </p:nvSpPr>
            <p:spPr>
              <a:xfrm>
                <a:off x="1634247" y="1303507"/>
                <a:ext cx="914400" cy="175097"/>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lowchart: Data 47">
                <a:extLst>
                  <a:ext uri="{FF2B5EF4-FFF2-40B4-BE49-F238E27FC236}">
                    <a16:creationId xmlns:a16="http://schemas.microsoft.com/office/drawing/2014/main" id="{962428C2-98EE-4068-8768-C8C8014C38DB}"/>
                  </a:ext>
                </a:extLst>
              </p:cNvPr>
              <p:cNvSpPr/>
              <p:nvPr/>
            </p:nvSpPr>
            <p:spPr>
              <a:xfrm rot="10310877">
                <a:off x="2119824" y="2398258"/>
                <a:ext cx="334766" cy="1007433"/>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lowchart: Data 48">
                <a:extLst>
                  <a:ext uri="{FF2B5EF4-FFF2-40B4-BE49-F238E27FC236}">
                    <a16:creationId xmlns:a16="http://schemas.microsoft.com/office/drawing/2014/main" id="{597F6965-1C90-4A1B-B160-2C024EE4FD9A}"/>
                  </a:ext>
                </a:extLst>
              </p:cNvPr>
              <p:cNvSpPr/>
              <p:nvPr/>
            </p:nvSpPr>
            <p:spPr>
              <a:xfrm rot="338869">
                <a:off x="1556426" y="1303507"/>
                <a:ext cx="272374" cy="997084"/>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lowchart: Data 49">
                <a:extLst>
                  <a:ext uri="{FF2B5EF4-FFF2-40B4-BE49-F238E27FC236}">
                    <a16:creationId xmlns:a16="http://schemas.microsoft.com/office/drawing/2014/main" id="{3D6B1A1C-A062-48A9-BF18-2A6BF44F5894}"/>
                  </a:ext>
                </a:extLst>
              </p:cNvPr>
              <p:cNvSpPr/>
              <p:nvPr/>
            </p:nvSpPr>
            <p:spPr>
              <a:xfrm rot="20878102">
                <a:off x="2378414" y="1314490"/>
                <a:ext cx="272374" cy="997084"/>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lowchart: Data 43">
              <a:extLst>
                <a:ext uri="{FF2B5EF4-FFF2-40B4-BE49-F238E27FC236}">
                  <a16:creationId xmlns:a16="http://schemas.microsoft.com/office/drawing/2014/main" id="{DC4CAC56-9EB5-4632-8E05-295387B8808A}"/>
                </a:ext>
              </a:extLst>
            </p:cNvPr>
            <p:cNvSpPr/>
            <p:nvPr/>
          </p:nvSpPr>
          <p:spPr>
            <a:xfrm rot="448643">
              <a:off x="1692553" y="2397111"/>
              <a:ext cx="334766" cy="1007433"/>
            </a:xfrm>
            <a:prstGeom prst="flowChartInputOutpu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36C539D2-D5EF-42F2-AE9A-3D21DA63BBA1}"/>
              </a:ext>
            </a:extLst>
          </p:cNvPr>
          <p:cNvGrpSpPr/>
          <p:nvPr/>
        </p:nvGrpSpPr>
        <p:grpSpPr>
          <a:xfrm>
            <a:off x="6928386" y="2446356"/>
            <a:ext cx="374117" cy="923330"/>
            <a:chOff x="1556426" y="718043"/>
            <a:chExt cx="1094362" cy="2687648"/>
          </a:xfrm>
          <a:solidFill>
            <a:srgbClr val="00B0F0"/>
          </a:solidFill>
        </p:grpSpPr>
        <p:grpSp>
          <p:nvGrpSpPr>
            <p:cNvPr id="52" name="Group 51">
              <a:extLst>
                <a:ext uri="{FF2B5EF4-FFF2-40B4-BE49-F238E27FC236}">
                  <a16:creationId xmlns:a16="http://schemas.microsoft.com/office/drawing/2014/main" id="{73D09B9D-8A77-4E86-9B15-4FEEFEB1E3F0}"/>
                </a:ext>
              </a:extLst>
            </p:cNvPr>
            <p:cNvGrpSpPr/>
            <p:nvPr/>
          </p:nvGrpSpPr>
          <p:grpSpPr>
            <a:xfrm>
              <a:off x="1556426" y="718043"/>
              <a:ext cx="1094362" cy="2687648"/>
              <a:chOff x="1556426" y="718043"/>
              <a:chExt cx="1094362" cy="2687648"/>
            </a:xfrm>
            <a:grpFill/>
          </p:grpSpPr>
          <p:sp>
            <p:nvSpPr>
              <p:cNvPr id="54" name="Flowchart: Connector 53">
                <a:extLst>
                  <a:ext uri="{FF2B5EF4-FFF2-40B4-BE49-F238E27FC236}">
                    <a16:creationId xmlns:a16="http://schemas.microsoft.com/office/drawing/2014/main" id="{4576F368-A15B-4126-887E-213274504FED}"/>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Rounded Corners 54">
                <a:extLst>
                  <a:ext uri="{FF2B5EF4-FFF2-40B4-BE49-F238E27FC236}">
                    <a16:creationId xmlns:a16="http://schemas.microsoft.com/office/drawing/2014/main" id="{7AD15BF9-5092-4663-B876-EAF7725DE814}"/>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Rounded Corners 55">
                <a:extLst>
                  <a:ext uri="{FF2B5EF4-FFF2-40B4-BE49-F238E27FC236}">
                    <a16:creationId xmlns:a16="http://schemas.microsoft.com/office/drawing/2014/main" id="{5F718C64-0F79-49CD-84CB-F059693FF088}"/>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lowchart: Data 56">
                <a:extLst>
                  <a:ext uri="{FF2B5EF4-FFF2-40B4-BE49-F238E27FC236}">
                    <a16:creationId xmlns:a16="http://schemas.microsoft.com/office/drawing/2014/main" id="{66D41187-5E99-46D8-9677-01E4F56EA033}"/>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lowchart: Data 57">
                <a:extLst>
                  <a:ext uri="{FF2B5EF4-FFF2-40B4-BE49-F238E27FC236}">
                    <a16:creationId xmlns:a16="http://schemas.microsoft.com/office/drawing/2014/main" id="{ECC81E94-2472-4BEF-B86C-5DF09A9A3683}"/>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lowchart: Data 58">
                <a:extLst>
                  <a:ext uri="{FF2B5EF4-FFF2-40B4-BE49-F238E27FC236}">
                    <a16:creationId xmlns:a16="http://schemas.microsoft.com/office/drawing/2014/main" id="{3B6B334D-A0A2-45DD-8A5C-053188A337A4}"/>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Flowchart: Data 52">
              <a:extLst>
                <a:ext uri="{FF2B5EF4-FFF2-40B4-BE49-F238E27FC236}">
                  <a16:creationId xmlns:a16="http://schemas.microsoft.com/office/drawing/2014/main" id="{83B4B22D-BD3F-4821-A7DC-48CDDECE4AE8}"/>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6" name="Group 95">
            <a:extLst>
              <a:ext uri="{FF2B5EF4-FFF2-40B4-BE49-F238E27FC236}">
                <a16:creationId xmlns:a16="http://schemas.microsoft.com/office/drawing/2014/main" id="{08965DA9-75AE-46A1-937A-52E8EA708AB7}"/>
              </a:ext>
            </a:extLst>
          </p:cNvPr>
          <p:cNvGrpSpPr/>
          <p:nvPr/>
        </p:nvGrpSpPr>
        <p:grpSpPr>
          <a:xfrm>
            <a:off x="7469808" y="2439690"/>
            <a:ext cx="433591" cy="925588"/>
            <a:chOff x="1556426" y="718043"/>
            <a:chExt cx="1094362" cy="2687648"/>
          </a:xfrm>
          <a:solidFill>
            <a:schemeClr val="accent6">
              <a:lumMod val="75000"/>
            </a:schemeClr>
          </a:solidFill>
        </p:grpSpPr>
        <p:grpSp>
          <p:nvGrpSpPr>
            <p:cNvPr id="97" name="Group 96">
              <a:extLst>
                <a:ext uri="{FF2B5EF4-FFF2-40B4-BE49-F238E27FC236}">
                  <a16:creationId xmlns:a16="http://schemas.microsoft.com/office/drawing/2014/main" id="{EDC77130-D01E-471A-B29A-A91A71589CD6}"/>
                </a:ext>
              </a:extLst>
            </p:cNvPr>
            <p:cNvGrpSpPr/>
            <p:nvPr/>
          </p:nvGrpSpPr>
          <p:grpSpPr>
            <a:xfrm>
              <a:off x="1556426" y="718043"/>
              <a:ext cx="1094362" cy="2687648"/>
              <a:chOff x="1556426" y="718043"/>
              <a:chExt cx="1094362" cy="2687648"/>
            </a:xfrm>
            <a:grpFill/>
          </p:grpSpPr>
          <p:sp>
            <p:nvSpPr>
              <p:cNvPr id="99" name="Flowchart: Connector 98">
                <a:extLst>
                  <a:ext uri="{FF2B5EF4-FFF2-40B4-BE49-F238E27FC236}">
                    <a16:creationId xmlns:a16="http://schemas.microsoft.com/office/drawing/2014/main" id="{9AC995BE-ACFB-4F23-95FD-825442FF5CDC}"/>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Rectangle: Rounded Corners 99">
                <a:extLst>
                  <a:ext uri="{FF2B5EF4-FFF2-40B4-BE49-F238E27FC236}">
                    <a16:creationId xmlns:a16="http://schemas.microsoft.com/office/drawing/2014/main" id="{4AD00219-2BB5-463F-8006-90DB99453A46}"/>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Rounded Corners 100">
                <a:extLst>
                  <a:ext uri="{FF2B5EF4-FFF2-40B4-BE49-F238E27FC236}">
                    <a16:creationId xmlns:a16="http://schemas.microsoft.com/office/drawing/2014/main" id="{FB1AB759-7169-42B9-BA1C-A5E78B5BF3CF}"/>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Flowchart: Data 101">
                <a:extLst>
                  <a:ext uri="{FF2B5EF4-FFF2-40B4-BE49-F238E27FC236}">
                    <a16:creationId xmlns:a16="http://schemas.microsoft.com/office/drawing/2014/main" id="{D685A661-E5C0-4B1E-9EA0-4178890BC8C7}"/>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lowchart: Data 102">
                <a:extLst>
                  <a:ext uri="{FF2B5EF4-FFF2-40B4-BE49-F238E27FC236}">
                    <a16:creationId xmlns:a16="http://schemas.microsoft.com/office/drawing/2014/main" id="{3F340D96-D6A2-41A2-A9C5-65E0C8BAB891}"/>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Flowchart: Data 103">
                <a:extLst>
                  <a:ext uri="{FF2B5EF4-FFF2-40B4-BE49-F238E27FC236}">
                    <a16:creationId xmlns:a16="http://schemas.microsoft.com/office/drawing/2014/main" id="{6368B298-4370-4007-89BF-98918CB01E43}"/>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8" name="Flowchart: Data 97">
              <a:extLst>
                <a:ext uri="{FF2B5EF4-FFF2-40B4-BE49-F238E27FC236}">
                  <a16:creationId xmlns:a16="http://schemas.microsoft.com/office/drawing/2014/main" id="{77828490-B1C9-4739-9454-07DCB6D23258}"/>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5" name="Group 104">
            <a:extLst>
              <a:ext uri="{FF2B5EF4-FFF2-40B4-BE49-F238E27FC236}">
                <a16:creationId xmlns:a16="http://schemas.microsoft.com/office/drawing/2014/main" id="{57D53922-D462-4CAD-AE0C-570550196176}"/>
              </a:ext>
            </a:extLst>
          </p:cNvPr>
          <p:cNvGrpSpPr/>
          <p:nvPr/>
        </p:nvGrpSpPr>
        <p:grpSpPr>
          <a:xfrm>
            <a:off x="8012700" y="2439690"/>
            <a:ext cx="403385" cy="919972"/>
            <a:chOff x="4082375" y="677329"/>
            <a:chExt cx="1094362" cy="2687648"/>
          </a:xfrm>
          <a:solidFill>
            <a:srgbClr val="FF0000"/>
          </a:solidFill>
        </p:grpSpPr>
        <p:grpSp>
          <p:nvGrpSpPr>
            <p:cNvPr id="106" name="Group 105">
              <a:extLst>
                <a:ext uri="{FF2B5EF4-FFF2-40B4-BE49-F238E27FC236}">
                  <a16:creationId xmlns:a16="http://schemas.microsoft.com/office/drawing/2014/main" id="{07030327-3DBC-4AD5-94E4-3633DF672944}"/>
                </a:ext>
              </a:extLst>
            </p:cNvPr>
            <p:cNvGrpSpPr/>
            <p:nvPr/>
          </p:nvGrpSpPr>
          <p:grpSpPr>
            <a:xfrm>
              <a:off x="4082375" y="677329"/>
              <a:ext cx="1094362" cy="2687648"/>
              <a:chOff x="1556426" y="718043"/>
              <a:chExt cx="1094362" cy="2687648"/>
            </a:xfrm>
            <a:grpFill/>
          </p:grpSpPr>
          <p:grpSp>
            <p:nvGrpSpPr>
              <p:cNvPr id="108" name="Group 107">
                <a:extLst>
                  <a:ext uri="{FF2B5EF4-FFF2-40B4-BE49-F238E27FC236}">
                    <a16:creationId xmlns:a16="http://schemas.microsoft.com/office/drawing/2014/main" id="{FDE2347A-1BEB-441A-8F3F-53B1580C464E}"/>
                  </a:ext>
                </a:extLst>
              </p:cNvPr>
              <p:cNvGrpSpPr/>
              <p:nvPr/>
            </p:nvGrpSpPr>
            <p:grpSpPr>
              <a:xfrm>
                <a:off x="1556426" y="718043"/>
                <a:ext cx="1094362" cy="2687648"/>
                <a:chOff x="1556426" y="718043"/>
                <a:chExt cx="1094362" cy="2687648"/>
              </a:xfrm>
              <a:grpFill/>
            </p:grpSpPr>
            <p:sp>
              <p:nvSpPr>
                <p:cNvPr id="110" name="Flowchart: Connector 109">
                  <a:extLst>
                    <a:ext uri="{FF2B5EF4-FFF2-40B4-BE49-F238E27FC236}">
                      <a16:creationId xmlns:a16="http://schemas.microsoft.com/office/drawing/2014/main" id="{FC844AD5-53F6-498C-9BB5-D01D205B1BE3}"/>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Rounded Corners 110">
                  <a:extLst>
                    <a:ext uri="{FF2B5EF4-FFF2-40B4-BE49-F238E27FC236}">
                      <a16:creationId xmlns:a16="http://schemas.microsoft.com/office/drawing/2014/main" id="{2DFD773A-1523-4C4A-8DCB-A6E006CF51CA}"/>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Rounded Corners 111">
                  <a:extLst>
                    <a:ext uri="{FF2B5EF4-FFF2-40B4-BE49-F238E27FC236}">
                      <a16:creationId xmlns:a16="http://schemas.microsoft.com/office/drawing/2014/main" id="{CD6665F1-4F27-40FC-9F05-46FAC9FD8CE5}"/>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3" name="Flowchart: Data 112">
                  <a:extLst>
                    <a:ext uri="{FF2B5EF4-FFF2-40B4-BE49-F238E27FC236}">
                      <a16:creationId xmlns:a16="http://schemas.microsoft.com/office/drawing/2014/main" id="{9A037918-717C-46C2-8CB8-837A1964277B}"/>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lowchart: Data 113">
                  <a:extLst>
                    <a:ext uri="{FF2B5EF4-FFF2-40B4-BE49-F238E27FC236}">
                      <a16:creationId xmlns:a16="http://schemas.microsoft.com/office/drawing/2014/main" id="{D9F8C9CB-8605-4EEB-BCCF-D8E3CFF878F2}"/>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lowchart: Data 114">
                  <a:extLst>
                    <a:ext uri="{FF2B5EF4-FFF2-40B4-BE49-F238E27FC236}">
                      <a16:creationId xmlns:a16="http://schemas.microsoft.com/office/drawing/2014/main" id="{C6CCEF6E-DE71-40DC-95EF-860C627ADF46}"/>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9" name="Flowchart: Data 108">
                <a:extLst>
                  <a:ext uri="{FF2B5EF4-FFF2-40B4-BE49-F238E27FC236}">
                    <a16:creationId xmlns:a16="http://schemas.microsoft.com/office/drawing/2014/main" id="{20792600-8D06-4CF4-A979-1867F3921503}"/>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7" name="Flowchart: Manual Operation 106">
              <a:extLst>
                <a:ext uri="{FF2B5EF4-FFF2-40B4-BE49-F238E27FC236}">
                  <a16:creationId xmlns:a16="http://schemas.microsoft.com/office/drawing/2014/main" id="{AD849F7D-3D45-49AD-912C-B7AF45D3B447}"/>
                </a:ext>
              </a:extLst>
            </p:cNvPr>
            <p:cNvSpPr/>
            <p:nvPr/>
          </p:nvSpPr>
          <p:spPr>
            <a:xfrm rot="10800000">
              <a:off x="4154374" y="2103628"/>
              <a:ext cx="962503" cy="795213"/>
            </a:xfrm>
            <a:prstGeom prst="flowChartManualOperati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6" name="Group 115">
            <a:extLst>
              <a:ext uri="{FF2B5EF4-FFF2-40B4-BE49-F238E27FC236}">
                <a16:creationId xmlns:a16="http://schemas.microsoft.com/office/drawing/2014/main" id="{439CFE4D-7A52-46A6-9100-F240BAC9BA0A}"/>
              </a:ext>
            </a:extLst>
          </p:cNvPr>
          <p:cNvGrpSpPr/>
          <p:nvPr/>
        </p:nvGrpSpPr>
        <p:grpSpPr>
          <a:xfrm>
            <a:off x="6902504" y="3606792"/>
            <a:ext cx="403385" cy="919972"/>
            <a:chOff x="4082375" y="677329"/>
            <a:chExt cx="1094362" cy="2687648"/>
          </a:xfrm>
          <a:solidFill>
            <a:srgbClr val="7030A0"/>
          </a:solidFill>
        </p:grpSpPr>
        <p:grpSp>
          <p:nvGrpSpPr>
            <p:cNvPr id="117" name="Group 116">
              <a:extLst>
                <a:ext uri="{FF2B5EF4-FFF2-40B4-BE49-F238E27FC236}">
                  <a16:creationId xmlns:a16="http://schemas.microsoft.com/office/drawing/2014/main" id="{3DF46029-90ED-4FFD-A0C4-24E0C4925093}"/>
                </a:ext>
              </a:extLst>
            </p:cNvPr>
            <p:cNvGrpSpPr/>
            <p:nvPr/>
          </p:nvGrpSpPr>
          <p:grpSpPr>
            <a:xfrm>
              <a:off x="4082375" y="677329"/>
              <a:ext cx="1094362" cy="2687648"/>
              <a:chOff x="1556426" y="718043"/>
              <a:chExt cx="1094362" cy="2687648"/>
            </a:xfrm>
            <a:grpFill/>
          </p:grpSpPr>
          <p:grpSp>
            <p:nvGrpSpPr>
              <p:cNvPr id="119" name="Group 118">
                <a:extLst>
                  <a:ext uri="{FF2B5EF4-FFF2-40B4-BE49-F238E27FC236}">
                    <a16:creationId xmlns:a16="http://schemas.microsoft.com/office/drawing/2014/main" id="{75E4FF06-CBAD-4E87-B0CC-84636F1CE202}"/>
                  </a:ext>
                </a:extLst>
              </p:cNvPr>
              <p:cNvGrpSpPr/>
              <p:nvPr/>
            </p:nvGrpSpPr>
            <p:grpSpPr>
              <a:xfrm>
                <a:off x="1556426" y="718043"/>
                <a:ext cx="1094362" cy="2687648"/>
                <a:chOff x="1556426" y="718043"/>
                <a:chExt cx="1094362" cy="2687648"/>
              </a:xfrm>
              <a:grpFill/>
            </p:grpSpPr>
            <p:sp>
              <p:nvSpPr>
                <p:cNvPr id="121" name="Flowchart: Connector 120">
                  <a:extLst>
                    <a:ext uri="{FF2B5EF4-FFF2-40B4-BE49-F238E27FC236}">
                      <a16:creationId xmlns:a16="http://schemas.microsoft.com/office/drawing/2014/main" id="{77FAA25D-CDD9-457D-BFE4-2100E23AA750}"/>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2" name="Rectangle: Rounded Corners 121">
                  <a:extLst>
                    <a:ext uri="{FF2B5EF4-FFF2-40B4-BE49-F238E27FC236}">
                      <a16:creationId xmlns:a16="http://schemas.microsoft.com/office/drawing/2014/main" id="{3B8DB5B1-BF07-4C9F-A8BC-7B1EEB2C48F3}"/>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Rectangle: Rounded Corners 122">
                  <a:extLst>
                    <a:ext uri="{FF2B5EF4-FFF2-40B4-BE49-F238E27FC236}">
                      <a16:creationId xmlns:a16="http://schemas.microsoft.com/office/drawing/2014/main" id="{EC061EE8-071A-463A-BBD4-DAC1F7A2BAFB}"/>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lowchart: Data 123">
                  <a:extLst>
                    <a:ext uri="{FF2B5EF4-FFF2-40B4-BE49-F238E27FC236}">
                      <a16:creationId xmlns:a16="http://schemas.microsoft.com/office/drawing/2014/main" id="{C32DD65E-564B-4EF2-A668-C41311F862CB}"/>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lowchart: Data 124">
                  <a:extLst>
                    <a:ext uri="{FF2B5EF4-FFF2-40B4-BE49-F238E27FC236}">
                      <a16:creationId xmlns:a16="http://schemas.microsoft.com/office/drawing/2014/main" id="{70B239DC-7890-420D-A422-A895DA73A398}"/>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lowchart: Data 125">
                  <a:extLst>
                    <a:ext uri="{FF2B5EF4-FFF2-40B4-BE49-F238E27FC236}">
                      <a16:creationId xmlns:a16="http://schemas.microsoft.com/office/drawing/2014/main" id="{7DA99D32-B181-4171-9828-BD0C046FA060}"/>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0" name="Flowchart: Data 119">
                <a:extLst>
                  <a:ext uri="{FF2B5EF4-FFF2-40B4-BE49-F238E27FC236}">
                    <a16:creationId xmlns:a16="http://schemas.microsoft.com/office/drawing/2014/main" id="{4DAFF213-8BEA-42C5-BF6C-81EA555032B4}"/>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8" name="Flowchart: Manual Operation 117">
              <a:extLst>
                <a:ext uri="{FF2B5EF4-FFF2-40B4-BE49-F238E27FC236}">
                  <a16:creationId xmlns:a16="http://schemas.microsoft.com/office/drawing/2014/main" id="{204243E4-F8F7-42B3-BA24-0880F4A417C2}"/>
                </a:ext>
              </a:extLst>
            </p:cNvPr>
            <p:cNvSpPr/>
            <p:nvPr/>
          </p:nvSpPr>
          <p:spPr>
            <a:xfrm rot="10800000">
              <a:off x="4154374" y="2103628"/>
              <a:ext cx="962503" cy="795213"/>
            </a:xfrm>
            <a:prstGeom prst="flowChartManualOperati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22AFA963-A8D4-4B77-8AE5-C2A1342B431C}"/>
              </a:ext>
            </a:extLst>
          </p:cNvPr>
          <p:cNvGrpSpPr/>
          <p:nvPr/>
        </p:nvGrpSpPr>
        <p:grpSpPr>
          <a:xfrm>
            <a:off x="6908891" y="4708782"/>
            <a:ext cx="403385" cy="919972"/>
            <a:chOff x="4082375" y="677329"/>
            <a:chExt cx="1094362" cy="2687648"/>
          </a:xfrm>
          <a:solidFill>
            <a:schemeClr val="accent2">
              <a:lumMod val="75000"/>
            </a:schemeClr>
          </a:solidFill>
        </p:grpSpPr>
        <p:grpSp>
          <p:nvGrpSpPr>
            <p:cNvPr id="128" name="Group 127">
              <a:extLst>
                <a:ext uri="{FF2B5EF4-FFF2-40B4-BE49-F238E27FC236}">
                  <a16:creationId xmlns:a16="http://schemas.microsoft.com/office/drawing/2014/main" id="{BD441BE6-7331-4131-AC37-DDB95BA96425}"/>
                </a:ext>
              </a:extLst>
            </p:cNvPr>
            <p:cNvGrpSpPr/>
            <p:nvPr/>
          </p:nvGrpSpPr>
          <p:grpSpPr>
            <a:xfrm>
              <a:off x="4082375" y="677329"/>
              <a:ext cx="1094362" cy="2687648"/>
              <a:chOff x="1556426" y="718043"/>
              <a:chExt cx="1094362" cy="2687648"/>
            </a:xfrm>
            <a:grpFill/>
          </p:grpSpPr>
          <p:grpSp>
            <p:nvGrpSpPr>
              <p:cNvPr id="130" name="Group 129">
                <a:extLst>
                  <a:ext uri="{FF2B5EF4-FFF2-40B4-BE49-F238E27FC236}">
                    <a16:creationId xmlns:a16="http://schemas.microsoft.com/office/drawing/2014/main" id="{40B15529-22A9-42B2-8E6F-61937C7A4B6D}"/>
                  </a:ext>
                </a:extLst>
              </p:cNvPr>
              <p:cNvGrpSpPr/>
              <p:nvPr/>
            </p:nvGrpSpPr>
            <p:grpSpPr>
              <a:xfrm>
                <a:off x="1556426" y="718043"/>
                <a:ext cx="1094362" cy="2687648"/>
                <a:chOff x="1556426" y="718043"/>
                <a:chExt cx="1094362" cy="2687648"/>
              </a:xfrm>
              <a:grpFill/>
            </p:grpSpPr>
            <p:sp>
              <p:nvSpPr>
                <p:cNvPr id="132" name="Flowchart: Connector 131">
                  <a:extLst>
                    <a:ext uri="{FF2B5EF4-FFF2-40B4-BE49-F238E27FC236}">
                      <a16:creationId xmlns:a16="http://schemas.microsoft.com/office/drawing/2014/main" id="{25ADF459-D16D-4A8D-8E8F-EF38E851F25B}"/>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Rectangle: Rounded Corners 132">
                  <a:extLst>
                    <a:ext uri="{FF2B5EF4-FFF2-40B4-BE49-F238E27FC236}">
                      <a16:creationId xmlns:a16="http://schemas.microsoft.com/office/drawing/2014/main" id="{17F8DC35-3562-45C0-A85D-07605B8F52FC}"/>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Rounded Corners 133">
                  <a:extLst>
                    <a:ext uri="{FF2B5EF4-FFF2-40B4-BE49-F238E27FC236}">
                      <a16:creationId xmlns:a16="http://schemas.microsoft.com/office/drawing/2014/main" id="{281A106E-1826-431D-8CC6-3CBDC7740153}"/>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lowchart: Data 134">
                  <a:extLst>
                    <a:ext uri="{FF2B5EF4-FFF2-40B4-BE49-F238E27FC236}">
                      <a16:creationId xmlns:a16="http://schemas.microsoft.com/office/drawing/2014/main" id="{F12D39D5-8B50-41A3-95C1-B0C65E7B750B}"/>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Flowchart: Data 135">
                  <a:extLst>
                    <a:ext uri="{FF2B5EF4-FFF2-40B4-BE49-F238E27FC236}">
                      <a16:creationId xmlns:a16="http://schemas.microsoft.com/office/drawing/2014/main" id="{D75DED64-2A78-4BE9-B34F-95E98572B0A7}"/>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lowchart: Data 136">
                  <a:extLst>
                    <a:ext uri="{FF2B5EF4-FFF2-40B4-BE49-F238E27FC236}">
                      <a16:creationId xmlns:a16="http://schemas.microsoft.com/office/drawing/2014/main" id="{8FA843AA-1E83-4B8E-AFF0-5EEAC4ABA0C6}"/>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1" name="Flowchart: Data 130">
                <a:extLst>
                  <a:ext uri="{FF2B5EF4-FFF2-40B4-BE49-F238E27FC236}">
                    <a16:creationId xmlns:a16="http://schemas.microsoft.com/office/drawing/2014/main" id="{87FF510B-EF04-41CE-89A4-F148790C9EB4}"/>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9" name="Flowchart: Manual Operation 128">
              <a:extLst>
                <a:ext uri="{FF2B5EF4-FFF2-40B4-BE49-F238E27FC236}">
                  <a16:creationId xmlns:a16="http://schemas.microsoft.com/office/drawing/2014/main" id="{85501099-0A8A-417D-8DBF-0F2F37FFFA69}"/>
                </a:ext>
              </a:extLst>
            </p:cNvPr>
            <p:cNvSpPr/>
            <p:nvPr/>
          </p:nvSpPr>
          <p:spPr>
            <a:xfrm rot="10800000">
              <a:off x="4154374" y="2103628"/>
              <a:ext cx="962503" cy="795213"/>
            </a:xfrm>
            <a:prstGeom prst="flowChartManualOperati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1383AF0-543E-4A32-8BE8-55916771F3CB}"/>
              </a:ext>
            </a:extLst>
          </p:cNvPr>
          <p:cNvGrpSpPr/>
          <p:nvPr/>
        </p:nvGrpSpPr>
        <p:grpSpPr>
          <a:xfrm>
            <a:off x="6806529" y="5799169"/>
            <a:ext cx="494116" cy="982589"/>
            <a:chOff x="6669107" y="759804"/>
            <a:chExt cx="1094362" cy="2687648"/>
          </a:xfrm>
        </p:grpSpPr>
        <p:grpSp>
          <p:nvGrpSpPr>
            <p:cNvPr id="149" name="Group 148">
              <a:extLst>
                <a:ext uri="{FF2B5EF4-FFF2-40B4-BE49-F238E27FC236}">
                  <a16:creationId xmlns:a16="http://schemas.microsoft.com/office/drawing/2014/main" id="{82F02F6C-DB0D-48BE-9C8E-808D55163122}"/>
                </a:ext>
              </a:extLst>
            </p:cNvPr>
            <p:cNvGrpSpPr/>
            <p:nvPr/>
          </p:nvGrpSpPr>
          <p:grpSpPr>
            <a:xfrm>
              <a:off x="6669107" y="759804"/>
              <a:ext cx="1094362" cy="2687648"/>
              <a:chOff x="1556426" y="718043"/>
              <a:chExt cx="1094362" cy="2687648"/>
            </a:xfrm>
            <a:solidFill>
              <a:schemeClr val="tx1"/>
            </a:solidFill>
          </p:grpSpPr>
          <p:grpSp>
            <p:nvGrpSpPr>
              <p:cNvPr id="150" name="Group 149">
                <a:extLst>
                  <a:ext uri="{FF2B5EF4-FFF2-40B4-BE49-F238E27FC236}">
                    <a16:creationId xmlns:a16="http://schemas.microsoft.com/office/drawing/2014/main" id="{FB5E53CB-A5A5-403F-8D83-99FF121F9D24}"/>
                  </a:ext>
                </a:extLst>
              </p:cNvPr>
              <p:cNvGrpSpPr/>
              <p:nvPr/>
            </p:nvGrpSpPr>
            <p:grpSpPr>
              <a:xfrm>
                <a:off x="1556426" y="718043"/>
                <a:ext cx="1094362" cy="2687648"/>
                <a:chOff x="1556426" y="718043"/>
                <a:chExt cx="1094362" cy="2687648"/>
              </a:xfrm>
              <a:grpFill/>
            </p:grpSpPr>
            <p:sp>
              <p:nvSpPr>
                <p:cNvPr id="152" name="Flowchart: Connector 151">
                  <a:extLst>
                    <a:ext uri="{FF2B5EF4-FFF2-40B4-BE49-F238E27FC236}">
                      <a16:creationId xmlns:a16="http://schemas.microsoft.com/office/drawing/2014/main" id="{D489E761-A465-4E86-AF0F-F8F6460433E3}"/>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Rectangle: Rounded Corners 152">
                  <a:extLst>
                    <a:ext uri="{FF2B5EF4-FFF2-40B4-BE49-F238E27FC236}">
                      <a16:creationId xmlns:a16="http://schemas.microsoft.com/office/drawing/2014/main" id="{0EA130AF-C238-4441-B9F0-29E2D4B50CE1}"/>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Rectangle: Rounded Corners 153">
                  <a:extLst>
                    <a:ext uri="{FF2B5EF4-FFF2-40B4-BE49-F238E27FC236}">
                      <a16:creationId xmlns:a16="http://schemas.microsoft.com/office/drawing/2014/main" id="{DBC9DB21-2D7E-40A5-B429-66CDA92F88B7}"/>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lowchart: Data 154">
                  <a:extLst>
                    <a:ext uri="{FF2B5EF4-FFF2-40B4-BE49-F238E27FC236}">
                      <a16:creationId xmlns:a16="http://schemas.microsoft.com/office/drawing/2014/main" id="{A53B0331-D2DD-476A-B9AC-7E51CDE4B139}"/>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Flowchart: Data 155">
                  <a:extLst>
                    <a:ext uri="{FF2B5EF4-FFF2-40B4-BE49-F238E27FC236}">
                      <a16:creationId xmlns:a16="http://schemas.microsoft.com/office/drawing/2014/main" id="{61B3D66C-0AAF-43CC-BA77-EFF381FBC41E}"/>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lowchart: Data 156">
                  <a:extLst>
                    <a:ext uri="{FF2B5EF4-FFF2-40B4-BE49-F238E27FC236}">
                      <a16:creationId xmlns:a16="http://schemas.microsoft.com/office/drawing/2014/main" id="{9E4EC7FE-16B4-4D63-8225-6F69AEEEA93F}"/>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1" name="Flowchart: Data 150">
                <a:extLst>
                  <a:ext uri="{FF2B5EF4-FFF2-40B4-BE49-F238E27FC236}">
                    <a16:creationId xmlns:a16="http://schemas.microsoft.com/office/drawing/2014/main" id="{2F491673-FAD0-429E-9138-B589D011CA61}"/>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8" name="Rectangle 157">
              <a:extLst>
                <a:ext uri="{FF2B5EF4-FFF2-40B4-BE49-F238E27FC236}">
                  <a16:creationId xmlns:a16="http://schemas.microsoft.com/office/drawing/2014/main" id="{E69FCFEF-F272-44A8-AD29-1B3F40F286D2}"/>
                </a:ext>
              </a:extLst>
            </p:cNvPr>
            <p:cNvSpPr/>
            <p:nvPr/>
          </p:nvSpPr>
          <p:spPr>
            <a:xfrm>
              <a:off x="7055795" y="1243336"/>
              <a:ext cx="315353" cy="23526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Rectangle 158">
              <a:extLst>
                <a:ext uri="{FF2B5EF4-FFF2-40B4-BE49-F238E27FC236}">
                  <a16:creationId xmlns:a16="http://schemas.microsoft.com/office/drawing/2014/main" id="{94AA78C8-BAFD-4BC7-8D9C-5EA841784E6E}"/>
                </a:ext>
              </a:extLst>
            </p:cNvPr>
            <p:cNvSpPr/>
            <p:nvPr/>
          </p:nvSpPr>
          <p:spPr>
            <a:xfrm>
              <a:off x="7162769" y="1243259"/>
              <a:ext cx="119310" cy="1643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1" name="Group 160">
            <a:extLst>
              <a:ext uri="{FF2B5EF4-FFF2-40B4-BE49-F238E27FC236}">
                <a16:creationId xmlns:a16="http://schemas.microsoft.com/office/drawing/2014/main" id="{6B33B372-E643-4FAA-8184-8870FE672125}"/>
              </a:ext>
            </a:extLst>
          </p:cNvPr>
          <p:cNvGrpSpPr/>
          <p:nvPr/>
        </p:nvGrpSpPr>
        <p:grpSpPr>
          <a:xfrm>
            <a:off x="7504412" y="5859808"/>
            <a:ext cx="433591" cy="925588"/>
            <a:chOff x="1556426" y="718043"/>
            <a:chExt cx="1094362" cy="2687648"/>
          </a:xfrm>
          <a:solidFill>
            <a:srgbClr val="92D050"/>
          </a:solidFill>
        </p:grpSpPr>
        <p:grpSp>
          <p:nvGrpSpPr>
            <p:cNvPr id="162" name="Group 161">
              <a:extLst>
                <a:ext uri="{FF2B5EF4-FFF2-40B4-BE49-F238E27FC236}">
                  <a16:creationId xmlns:a16="http://schemas.microsoft.com/office/drawing/2014/main" id="{1DF5628C-1EA6-4C1A-9903-4294623CF475}"/>
                </a:ext>
              </a:extLst>
            </p:cNvPr>
            <p:cNvGrpSpPr/>
            <p:nvPr/>
          </p:nvGrpSpPr>
          <p:grpSpPr>
            <a:xfrm>
              <a:off x="1556426" y="718043"/>
              <a:ext cx="1094362" cy="2687648"/>
              <a:chOff x="1556426" y="718043"/>
              <a:chExt cx="1094362" cy="2687648"/>
            </a:xfrm>
            <a:grpFill/>
          </p:grpSpPr>
          <p:sp>
            <p:nvSpPr>
              <p:cNvPr id="164" name="Flowchart: Connector 163">
                <a:extLst>
                  <a:ext uri="{FF2B5EF4-FFF2-40B4-BE49-F238E27FC236}">
                    <a16:creationId xmlns:a16="http://schemas.microsoft.com/office/drawing/2014/main" id="{2B933CE2-1724-4A91-913A-98F81AD9F5C5}"/>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5" name="Rectangle: Rounded Corners 164">
                <a:extLst>
                  <a:ext uri="{FF2B5EF4-FFF2-40B4-BE49-F238E27FC236}">
                    <a16:creationId xmlns:a16="http://schemas.microsoft.com/office/drawing/2014/main" id="{6749159E-F4E5-43B1-8430-E95539653C6D}"/>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Rectangle: Rounded Corners 165">
                <a:extLst>
                  <a:ext uri="{FF2B5EF4-FFF2-40B4-BE49-F238E27FC236}">
                    <a16:creationId xmlns:a16="http://schemas.microsoft.com/office/drawing/2014/main" id="{4822A5E0-0724-4912-B84D-6C3D2CC494DE}"/>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lowchart: Data 166">
                <a:extLst>
                  <a:ext uri="{FF2B5EF4-FFF2-40B4-BE49-F238E27FC236}">
                    <a16:creationId xmlns:a16="http://schemas.microsoft.com/office/drawing/2014/main" id="{C9DF72DF-3A3E-4112-B856-06D1BA8E624D}"/>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Flowchart: Data 167">
                <a:extLst>
                  <a:ext uri="{FF2B5EF4-FFF2-40B4-BE49-F238E27FC236}">
                    <a16:creationId xmlns:a16="http://schemas.microsoft.com/office/drawing/2014/main" id="{0A98F8FC-0838-4CE4-A0FF-1F0642060BD4}"/>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lowchart: Data 168">
                <a:extLst>
                  <a:ext uri="{FF2B5EF4-FFF2-40B4-BE49-F238E27FC236}">
                    <a16:creationId xmlns:a16="http://schemas.microsoft.com/office/drawing/2014/main" id="{D61E463A-B4BB-4B09-BC3F-AAB4513B7E83}"/>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3" name="Flowchart: Data 162">
              <a:extLst>
                <a:ext uri="{FF2B5EF4-FFF2-40B4-BE49-F238E27FC236}">
                  <a16:creationId xmlns:a16="http://schemas.microsoft.com/office/drawing/2014/main" id="{35639105-A2CE-41D8-8E74-04E802851532}"/>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450CF40F-E791-4A59-B59A-B6C788886A31}"/>
              </a:ext>
            </a:extLst>
          </p:cNvPr>
          <p:cNvGrpSpPr/>
          <p:nvPr/>
        </p:nvGrpSpPr>
        <p:grpSpPr>
          <a:xfrm>
            <a:off x="8087912" y="5859808"/>
            <a:ext cx="403385" cy="919972"/>
            <a:chOff x="4082375" y="677329"/>
            <a:chExt cx="1094362" cy="2687648"/>
          </a:xfrm>
          <a:solidFill>
            <a:srgbClr val="FF00FF"/>
          </a:solidFill>
        </p:grpSpPr>
        <p:grpSp>
          <p:nvGrpSpPr>
            <p:cNvPr id="171" name="Group 170">
              <a:extLst>
                <a:ext uri="{FF2B5EF4-FFF2-40B4-BE49-F238E27FC236}">
                  <a16:creationId xmlns:a16="http://schemas.microsoft.com/office/drawing/2014/main" id="{E1CDC4B7-3AC5-4F59-A870-E25280241405}"/>
                </a:ext>
              </a:extLst>
            </p:cNvPr>
            <p:cNvGrpSpPr/>
            <p:nvPr/>
          </p:nvGrpSpPr>
          <p:grpSpPr>
            <a:xfrm>
              <a:off x="4082375" y="677329"/>
              <a:ext cx="1094362" cy="2687648"/>
              <a:chOff x="1556426" y="718043"/>
              <a:chExt cx="1094362" cy="2687648"/>
            </a:xfrm>
            <a:grpFill/>
          </p:grpSpPr>
          <p:grpSp>
            <p:nvGrpSpPr>
              <p:cNvPr id="173" name="Group 172">
                <a:extLst>
                  <a:ext uri="{FF2B5EF4-FFF2-40B4-BE49-F238E27FC236}">
                    <a16:creationId xmlns:a16="http://schemas.microsoft.com/office/drawing/2014/main" id="{95CC06B9-263A-4C2D-ACB0-57BE56BE4244}"/>
                  </a:ext>
                </a:extLst>
              </p:cNvPr>
              <p:cNvGrpSpPr/>
              <p:nvPr/>
            </p:nvGrpSpPr>
            <p:grpSpPr>
              <a:xfrm>
                <a:off x="1556426" y="718043"/>
                <a:ext cx="1094362" cy="2687648"/>
                <a:chOff x="1556426" y="718043"/>
                <a:chExt cx="1094362" cy="2687648"/>
              </a:xfrm>
              <a:grpFill/>
            </p:grpSpPr>
            <p:sp>
              <p:nvSpPr>
                <p:cNvPr id="175" name="Flowchart: Connector 174">
                  <a:extLst>
                    <a:ext uri="{FF2B5EF4-FFF2-40B4-BE49-F238E27FC236}">
                      <a16:creationId xmlns:a16="http://schemas.microsoft.com/office/drawing/2014/main" id="{0B33912E-C623-44D2-A9A0-4CCA736A2C4D}"/>
                    </a:ext>
                  </a:extLst>
                </p:cNvPr>
                <p:cNvSpPr/>
                <p:nvPr/>
              </p:nvSpPr>
              <p:spPr>
                <a:xfrm>
                  <a:off x="1828800" y="718043"/>
                  <a:ext cx="544749" cy="525293"/>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Rectangle: Rounded Corners 175">
                  <a:extLst>
                    <a:ext uri="{FF2B5EF4-FFF2-40B4-BE49-F238E27FC236}">
                      <a16:creationId xmlns:a16="http://schemas.microsoft.com/office/drawing/2014/main" id="{1A1316CD-CE1E-4790-B28F-BBCB528E3ED3}"/>
                    </a:ext>
                  </a:extLst>
                </p:cNvPr>
                <p:cNvSpPr/>
                <p:nvPr/>
              </p:nvSpPr>
              <p:spPr>
                <a:xfrm>
                  <a:off x="1828800" y="1303507"/>
                  <a:ext cx="544749" cy="1128409"/>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Rectangle: Rounded Corners 176">
                  <a:extLst>
                    <a:ext uri="{FF2B5EF4-FFF2-40B4-BE49-F238E27FC236}">
                      <a16:creationId xmlns:a16="http://schemas.microsoft.com/office/drawing/2014/main" id="{CE4FF37D-F102-4669-9B2E-F45A514919C1}"/>
                    </a:ext>
                  </a:extLst>
                </p:cNvPr>
                <p:cNvSpPr/>
                <p:nvPr/>
              </p:nvSpPr>
              <p:spPr>
                <a:xfrm>
                  <a:off x="1634247" y="1303507"/>
                  <a:ext cx="914400" cy="175097"/>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lowchart: Data 177">
                  <a:extLst>
                    <a:ext uri="{FF2B5EF4-FFF2-40B4-BE49-F238E27FC236}">
                      <a16:creationId xmlns:a16="http://schemas.microsoft.com/office/drawing/2014/main" id="{5E987DAB-D53B-442F-8397-C64FF06D7DCF}"/>
                    </a:ext>
                  </a:extLst>
                </p:cNvPr>
                <p:cNvSpPr/>
                <p:nvPr/>
              </p:nvSpPr>
              <p:spPr>
                <a:xfrm rot="10310877">
                  <a:off x="2119824" y="2398258"/>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lowchart: Data 178">
                  <a:extLst>
                    <a:ext uri="{FF2B5EF4-FFF2-40B4-BE49-F238E27FC236}">
                      <a16:creationId xmlns:a16="http://schemas.microsoft.com/office/drawing/2014/main" id="{A3B9C580-749B-4027-B9CC-2206E861FF4F}"/>
                    </a:ext>
                  </a:extLst>
                </p:cNvPr>
                <p:cNvSpPr/>
                <p:nvPr/>
              </p:nvSpPr>
              <p:spPr>
                <a:xfrm rot="338869">
                  <a:off x="1556426" y="1303507"/>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Flowchart: Data 179">
                  <a:extLst>
                    <a:ext uri="{FF2B5EF4-FFF2-40B4-BE49-F238E27FC236}">
                      <a16:creationId xmlns:a16="http://schemas.microsoft.com/office/drawing/2014/main" id="{D1AD2168-12B7-47CF-A9EC-1B917E4AACFE}"/>
                    </a:ext>
                  </a:extLst>
                </p:cNvPr>
                <p:cNvSpPr/>
                <p:nvPr/>
              </p:nvSpPr>
              <p:spPr>
                <a:xfrm rot="20878102">
                  <a:off x="2378414" y="1314490"/>
                  <a:ext cx="272374" cy="997084"/>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4" name="Flowchart: Data 173">
                <a:extLst>
                  <a:ext uri="{FF2B5EF4-FFF2-40B4-BE49-F238E27FC236}">
                    <a16:creationId xmlns:a16="http://schemas.microsoft.com/office/drawing/2014/main" id="{DA09B3E3-CF3F-4A9B-BD5B-6588E504279E}"/>
                  </a:ext>
                </a:extLst>
              </p:cNvPr>
              <p:cNvSpPr/>
              <p:nvPr/>
            </p:nvSpPr>
            <p:spPr>
              <a:xfrm rot="448643">
                <a:off x="1692553" y="2397111"/>
                <a:ext cx="334766" cy="1007433"/>
              </a:xfrm>
              <a:prstGeom prst="flowChartInputOutpu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72" name="Flowchart: Manual Operation 171">
              <a:extLst>
                <a:ext uri="{FF2B5EF4-FFF2-40B4-BE49-F238E27FC236}">
                  <a16:creationId xmlns:a16="http://schemas.microsoft.com/office/drawing/2014/main" id="{04F3EFA5-80D5-4240-8A0A-29AB37221E52}"/>
                </a:ext>
              </a:extLst>
            </p:cNvPr>
            <p:cNvSpPr/>
            <p:nvPr/>
          </p:nvSpPr>
          <p:spPr>
            <a:xfrm rot="10800000">
              <a:off x="4154374" y="2103628"/>
              <a:ext cx="962503" cy="795213"/>
            </a:xfrm>
            <a:prstGeom prst="flowChartManualOperation">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TextBox 25">
            <a:extLst>
              <a:ext uri="{FF2B5EF4-FFF2-40B4-BE49-F238E27FC236}">
                <a16:creationId xmlns:a16="http://schemas.microsoft.com/office/drawing/2014/main" id="{3DB3CFAE-81FB-455F-8829-65C609812B14}"/>
              </a:ext>
            </a:extLst>
          </p:cNvPr>
          <p:cNvSpPr txBox="1"/>
          <p:nvPr/>
        </p:nvSpPr>
        <p:spPr>
          <a:xfrm>
            <a:off x="8953673" y="6036005"/>
            <a:ext cx="2831894" cy="523220"/>
          </a:xfrm>
          <a:prstGeom prst="rect">
            <a:avLst/>
          </a:prstGeom>
          <a:noFill/>
        </p:spPr>
        <p:txBody>
          <a:bodyPr wrap="square" rtlCol="0">
            <a:spAutoFit/>
          </a:bodyPr>
          <a:lstStyle/>
          <a:p>
            <a:r>
              <a:rPr lang="en-US" sz="2800" b="1" dirty="0">
                <a:solidFill>
                  <a:srgbClr val="002060"/>
                </a:solidFill>
              </a:rPr>
              <a:t>Financial Review</a:t>
            </a:r>
          </a:p>
        </p:txBody>
      </p:sp>
      <p:pic>
        <p:nvPicPr>
          <p:cNvPr id="1024" name="Picture 1023">
            <a:extLst>
              <a:ext uri="{FF2B5EF4-FFF2-40B4-BE49-F238E27FC236}">
                <a16:creationId xmlns:a16="http://schemas.microsoft.com/office/drawing/2014/main" id="{65290DCB-49AA-4A63-8799-6B99FD059CB2}"/>
              </a:ext>
            </a:extLst>
          </p:cNvPr>
          <p:cNvPicPr>
            <a:picLocks noChangeAspect="1"/>
          </p:cNvPicPr>
          <p:nvPr/>
        </p:nvPicPr>
        <p:blipFill>
          <a:blip r:embed="rId11"/>
          <a:stretch>
            <a:fillRect/>
          </a:stretch>
        </p:blipFill>
        <p:spPr>
          <a:xfrm>
            <a:off x="7558370" y="3755318"/>
            <a:ext cx="3133725" cy="552450"/>
          </a:xfrm>
          <a:prstGeom prst="rect">
            <a:avLst/>
          </a:prstGeom>
        </p:spPr>
      </p:pic>
      <p:pic>
        <p:nvPicPr>
          <p:cNvPr id="184" name="Picture 183">
            <a:extLst>
              <a:ext uri="{FF2B5EF4-FFF2-40B4-BE49-F238E27FC236}">
                <a16:creationId xmlns:a16="http://schemas.microsoft.com/office/drawing/2014/main" id="{84F639A0-6834-4539-BBC4-0F96F85635BC}"/>
              </a:ext>
            </a:extLst>
          </p:cNvPr>
          <p:cNvPicPr>
            <a:picLocks noChangeAspect="1"/>
          </p:cNvPicPr>
          <p:nvPr/>
        </p:nvPicPr>
        <p:blipFill>
          <a:blip r:embed="rId11"/>
          <a:stretch>
            <a:fillRect/>
          </a:stretch>
        </p:blipFill>
        <p:spPr>
          <a:xfrm>
            <a:off x="2575470" y="2483227"/>
            <a:ext cx="2645438" cy="466369"/>
          </a:xfrm>
          <a:prstGeom prst="rect">
            <a:avLst/>
          </a:prstGeom>
        </p:spPr>
      </p:pic>
    </p:spTree>
    <p:extLst>
      <p:ext uri="{BB962C8B-B14F-4D97-AF65-F5344CB8AC3E}">
        <p14:creationId xmlns:p14="http://schemas.microsoft.com/office/powerpoint/2010/main" val="406414154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CE3632"/>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248986" y="0"/>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Quarterly Review </a:t>
            </a:r>
          </a:p>
          <a:p>
            <a:r>
              <a:rPr lang="en-US" sz="2400" b="1" i="1" dirty="0">
                <a:solidFill>
                  <a:schemeClr val="bg1"/>
                </a:solidFill>
                <a:latin typeface="+mj-lt"/>
                <a:ea typeface="+mj-ea"/>
                <a:cs typeface="+mj-cs"/>
              </a:rPr>
              <a:t>Columbarium</a:t>
            </a:r>
            <a:endParaRPr lang="en-US" sz="2400" b="1" dirty="0">
              <a:solidFill>
                <a:schemeClr val="bg1"/>
              </a:solidFill>
            </a:endParaRPr>
          </a:p>
          <a:p>
            <a:endParaRPr lang="en-US" sz="2400" b="1" dirty="0"/>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
        <p:nvSpPr>
          <p:cNvPr id="6" name="Content Placeholder 2">
            <a:extLst>
              <a:ext uri="{FF2B5EF4-FFF2-40B4-BE49-F238E27FC236}">
                <a16:creationId xmlns:a16="http://schemas.microsoft.com/office/drawing/2014/main" id="{3F175AF4-9B63-438F-8891-796657AC50D4}"/>
              </a:ext>
            </a:extLst>
          </p:cNvPr>
          <p:cNvSpPr>
            <a:spLocks noGrp="1"/>
          </p:cNvSpPr>
          <p:nvPr>
            <p:ph idx="1"/>
          </p:nvPr>
        </p:nvSpPr>
        <p:spPr>
          <a:xfrm>
            <a:off x="458195" y="1469366"/>
            <a:ext cx="10515600" cy="4170372"/>
          </a:xfrm>
        </p:spPr>
        <p:txBody>
          <a:bodyPr>
            <a:normAutofit/>
          </a:bodyPr>
          <a:lstStyle/>
          <a:p>
            <a:pPr marL="0" indent="0">
              <a:buNone/>
            </a:pPr>
            <a:r>
              <a:rPr lang="en-US" sz="2400" dirty="0"/>
              <a:t>Reconcile on a quarterly basis: </a:t>
            </a:r>
          </a:p>
          <a:p>
            <a:r>
              <a:rPr lang="en-US" sz="2400" dirty="0"/>
              <a:t>Reconcile HMIS Reports to General Ledger on PSA</a:t>
            </a:r>
          </a:p>
          <a:p>
            <a:pPr lvl="1"/>
            <a:r>
              <a:rPr lang="en-US" sz="2000" dirty="0"/>
              <a:t>For example, the parish sold 5 niches for $5,000 each, then HMIS and PSA should report $25,000 in revenue. Print this reconciliation, sign/date it and have a third party review it. </a:t>
            </a:r>
          </a:p>
          <a:p>
            <a:r>
              <a:rPr lang="en-US" sz="2400" dirty="0"/>
              <a:t>Approve Check Request to fund the Perpetual Care Fund, meeting the guidelines noted on prior slide and any other approvals reported in the Archbishop’s Columbarium approval letter. </a:t>
            </a:r>
          </a:p>
          <a:p>
            <a:pPr marL="0" indent="0">
              <a:buNone/>
            </a:pPr>
            <a:endParaRPr lang="en-US" dirty="0"/>
          </a:p>
        </p:txBody>
      </p:sp>
    </p:spTree>
    <p:extLst>
      <p:ext uri="{BB962C8B-B14F-4D97-AF65-F5344CB8AC3E}">
        <p14:creationId xmlns:p14="http://schemas.microsoft.com/office/powerpoint/2010/main" val="95226126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rgbClr val="7030A0"/>
                </a:solidFill>
                <a:latin typeface="+mj-lt"/>
                <a:ea typeface="+mj-ea"/>
                <a:cs typeface="+mj-cs"/>
              </a:rPr>
              <a:t> </a:t>
            </a:r>
            <a:endParaRPr lang="en-US" sz="1600" b="1" dirty="0">
              <a:solidFill>
                <a:srgbClr val="7030A0"/>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Annual Reviews</a:t>
            </a:r>
            <a:endParaRPr lang="en-US" sz="1100" b="1" dirty="0">
              <a:solidFill>
                <a:schemeClr val="bg1"/>
              </a:solidFill>
            </a:endParaRPr>
          </a:p>
          <a:p>
            <a:endParaRPr lang="en-US" sz="2400" b="1" dirty="0"/>
          </a:p>
          <a:p>
            <a:r>
              <a:rPr lang="en-US" sz="2400" b="1" dirty="0"/>
              <a:t>Reference: Church Financial Review Checklist</a:t>
            </a:r>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6" name="Table 5">
            <a:extLst>
              <a:ext uri="{FF2B5EF4-FFF2-40B4-BE49-F238E27FC236}">
                <a16:creationId xmlns:a16="http://schemas.microsoft.com/office/drawing/2014/main" id="{C90FB392-6DFA-4255-83A6-D6D8561EB3F5}"/>
              </a:ext>
            </a:extLst>
          </p:cNvPr>
          <p:cNvGraphicFramePr>
            <a:graphicFrameLocks noGrp="1"/>
          </p:cNvGraphicFramePr>
          <p:nvPr>
            <p:extLst>
              <p:ext uri="{D42A27DB-BD31-4B8C-83A1-F6EECF244321}">
                <p14:modId xmlns:p14="http://schemas.microsoft.com/office/powerpoint/2010/main" val="1667307308"/>
              </p:ext>
            </p:extLst>
          </p:nvPr>
        </p:nvGraphicFramePr>
        <p:xfrm>
          <a:off x="1221180" y="2017456"/>
          <a:ext cx="9749640" cy="4038600"/>
        </p:xfrm>
        <a:graphic>
          <a:graphicData uri="http://schemas.openxmlformats.org/drawingml/2006/table">
            <a:tbl>
              <a:tblPr firstRow="1" bandRow="1">
                <a:tableStyleId>{5C22544A-7EE6-4342-B048-85BDC9FD1C3A}</a:tableStyleId>
              </a:tblPr>
              <a:tblGrid>
                <a:gridCol w="1970829">
                  <a:extLst>
                    <a:ext uri="{9D8B030D-6E8A-4147-A177-3AD203B41FA5}">
                      <a16:colId xmlns:a16="http://schemas.microsoft.com/office/drawing/2014/main" val="3256525582"/>
                    </a:ext>
                  </a:extLst>
                </a:gridCol>
                <a:gridCol w="2903991">
                  <a:extLst>
                    <a:ext uri="{9D8B030D-6E8A-4147-A177-3AD203B41FA5}">
                      <a16:colId xmlns:a16="http://schemas.microsoft.com/office/drawing/2014/main" val="451329995"/>
                    </a:ext>
                  </a:extLst>
                </a:gridCol>
                <a:gridCol w="2437410">
                  <a:extLst>
                    <a:ext uri="{9D8B030D-6E8A-4147-A177-3AD203B41FA5}">
                      <a16:colId xmlns:a16="http://schemas.microsoft.com/office/drawing/2014/main" val="2657500638"/>
                    </a:ext>
                  </a:extLst>
                </a:gridCol>
                <a:gridCol w="2437410">
                  <a:extLst>
                    <a:ext uri="{9D8B030D-6E8A-4147-A177-3AD203B41FA5}">
                      <a16:colId xmlns:a16="http://schemas.microsoft.com/office/drawing/2014/main" val="3594240440"/>
                    </a:ext>
                  </a:extLst>
                </a:gridCol>
              </a:tblGrid>
              <a:tr h="370840">
                <a:tc>
                  <a:txBody>
                    <a:bodyPr/>
                    <a:lstStyle/>
                    <a:p>
                      <a:pPr algn="ctr"/>
                      <a:r>
                        <a:rPr lang="en-US" dirty="0"/>
                        <a:t>Weekly</a:t>
                      </a:r>
                    </a:p>
                  </a:txBody>
                  <a:tcPr/>
                </a:tc>
                <a:tc>
                  <a:txBody>
                    <a:bodyPr/>
                    <a:lstStyle/>
                    <a:p>
                      <a:pPr algn="ctr"/>
                      <a:r>
                        <a:rPr lang="en-US" dirty="0"/>
                        <a:t>Monthly</a:t>
                      </a:r>
                    </a:p>
                  </a:txBody>
                  <a:tcPr/>
                </a:tc>
                <a:tc>
                  <a:txBody>
                    <a:bodyPr/>
                    <a:lstStyle/>
                    <a:p>
                      <a:pPr algn="ctr"/>
                      <a:r>
                        <a:rPr lang="en-US" dirty="0"/>
                        <a:t>Quarterly</a:t>
                      </a:r>
                    </a:p>
                  </a:txBody>
                  <a:tcPr/>
                </a:tc>
                <a:tc>
                  <a:txBody>
                    <a:bodyPr/>
                    <a:lstStyle/>
                    <a:p>
                      <a:pPr algn="ctr"/>
                      <a:r>
                        <a:rPr lang="en-US" dirty="0">
                          <a:solidFill>
                            <a:schemeClr val="bg1"/>
                          </a:solidFill>
                        </a:rPr>
                        <a:t>Annually</a:t>
                      </a:r>
                    </a:p>
                  </a:txBody>
                  <a:tcPr>
                    <a:solidFill>
                      <a:srgbClr val="7030A0"/>
                    </a:solidFill>
                  </a:tcPr>
                </a:tc>
                <a:extLst>
                  <a:ext uri="{0D108BD9-81ED-4DB2-BD59-A6C34878D82A}">
                    <a16:rowId xmlns:a16="http://schemas.microsoft.com/office/drawing/2014/main" val="1160798182"/>
                  </a:ext>
                </a:extLst>
              </a:tr>
              <a:tr h="370840">
                <a:tc>
                  <a:txBody>
                    <a:bodyPr/>
                    <a:lstStyle/>
                    <a:p>
                      <a:r>
                        <a:rPr lang="en-US" dirty="0"/>
                        <a:t>Count = Deposit</a:t>
                      </a:r>
                    </a:p>
                  </a:txBody>
                  <a:tcPr/>
                </a:tc>
                <a:tc>
                  <a:txBody>
                    <a:bodyPr/>
                    <a:lstStyle/>
                    <a:p>
                      <a:r>
                        <a:rPr lang="en-US" dirty="0"/>
                        <a:t>Contributions/Collections (including Online Giving)</a:t>
                      </a:r>
                    </a:p>
                  </a:txBody>
                  <a:tcPr/>
                </a:tc>
                <a:tc>
                  <a:txBody>
                    <a:bodyPr/>
                    <a:lstStyle/>
                    <a:p>
                      <a:r>
                        <a:rPr lang="en-US" dirty="0"/>
                        <a:t>Endowment Accts</a:t>
                      </a:r>
                    </a:p>
                  </a:txBody>
                  <a:tcPr/>
                </a:tc>
                <a:tc>
                  <a:txBody>
                    <a:bodyPr/>
                    <a:lstStyle/>
                    <a:p>
                      <a:r>
                        <a:rPr lang="en-US" dirty="0">
                          <a:solidFill>
                            <a:schemeClr val="bg1"/>
                          </a:solidFill>
                        </a:rPr>
                        <a:t>FYE Statements to Parishioners</a:t>
                      </a:r>
                    </a:p>
                  </a:txBody>
                  <a:tcPr>
                    <a:solidFill>
                      <a:srgbClr val="7030A0"/>
                    </a:solidFill>
                  </a:tcPr>
                </a:tc>
                <a:extLst>
                  <a:ext uri="{0D108BD9-81ED-4DB2-BD59-A6C34878D82A}">
                    <a16:rowId xmlns:a16="http://schemas.microsoft.com/office/drawing/2014/main" val="167273886"/>
                  </a:ext>
                </a:extLst>
              </a:tr>
              <a:tr h="370840">
                <a:tc>
                  <a:txBody>
                    <a:bodyPr/>
                    <a:lstStyle/>
                    <a:p>
                      <a:endParaRPr lang="en-US" dirty="0"/>
                    </a:p>
                  </a:txBody>
                  <a:tcPr/>
                </a:tc>
                <a:tc>
                  <a:txBody>
                    <a:bodyPr/>
                    <a:lstStyle/>
                    <a:p>
                      <a:r>
                        <a:rPr lang="en-US" dirty="0"/>
                        <a:t>Financial Statements and Journal Entries</a:t>
                      </a:r>
                    </a:p>
                  </a:txBody>
                  <a:tcPr/>
                </a:tc>
                <a:tc>
                  <a:txBody>
                    <a:bodyPr/>
                    <a:lstStyle/>
                    <a:p>
                      <a:r>
                        <a:rPr lang="en-US" dirty="0"/>
                        <a:t>Religious Ed (R/E)</a:t>
                      </a:r>
                    </a:p>
                  </a:txBody>
                  <a:tcPr/>
                </a:tc>
                <a:tc>
                  <a:txBody>
                    <a:bodyPr/>
                    <a:lstStyle/>
                    <a:p>
                      <a:r>
                        <a:rPr lang="en-US" dirty="0">
                          <a:solidFill>
                            <a:schemeClr val="bg1"/>
                          </a:solidFill>
                        </a:rPr>
                        <a:t>Contribution letters</a:t>
                      </a:r>
                    </a:p>
                  </a:txBody>
                  <a:tcPr>
                    <a:solidFill>
                      <a:srgbClr val="7030A0"/>
                    </a:solidFill>
                  </a:tcPr>
                </a:tc>
                <a:extLst>
                  <a:ext uri="{0D108BD9-81ED-4DB2-BD59-A6C34878D82A}">
                    <a16:rowId xmlns:a16="http://schemas.microsoft.com/office/drawing/2014/main" val="1108023124"/>
                  </a:ext>
                </a:extLst>
              </a:tr>
              <a:tr h="370840">
                <a:tc>
                  <a:txBody>
                    <a:bodyPr/>
                    <a:lstStyle/>
                    <a:p>
                      <a:endParaRPr lang="en-US"/>
                    </a:p>
                  </a:txBody>
                  <a:tcPr/>
                </a:tc>
                <a:tc>
                  <a:txBody>
                    <a:bodyPr/>
                    <a:lstStyle/>
                    <a:p>
                      <a:r>
                        <a:rPr lang="en-US" dirty="0"/>
                        <a:t>Checking Acct and D&amp;L Reconciliations</a:t>
                      </a:r>
                    </a:p>
                  </a:txBody>
                  <a:tcPr/>
                </a:tc>
                <a:tc>
                  <a:txBody>
                    <a:bodyPr/>
                    <a:lstStyle/>
                    <a:p>
                      <a:r>
                        <a:rPr lang="en-US" dirty="0"/>
                        <a:t>Preschool</a:t>
                      </a:r>
                    </a:p>
                  </a:txBody>
                  <a:tcPr/>
                </a:tc>
                <a:tc>
                  <a:txBody>
                    <a:bodyPr/>
                    <a:lstStyle/>
                    <a:p>
                      <a:r>
                        <a:rPr lang="en-US" dirty="0" err="1">
                          <a:solidFill>
                            <a:schemeClr val="bg1"/>
                          </a:solidFill>
                        </a:rPr>
                        <a:t>AoA</a:t>
                      </a:r>
                      <a:r>
                        <a:rPr lang="en-US" dirty="0">
                          <a:solidFill>
                            <a:schemeClr val="bg1"/>
                          </a:solidFill>
                        </a:rPr>
                        <a:t> Certification Letter</a:t>
                      </a:r>
                    </a:p>
                  </a:txBody>
                  <a:tcPr>
                    <a:solidFill>
                      <a:srgbClr val="7030A0"/>
                    </a:solidFill>
                  </a:tcPr>
                </a:tc>
                <a:extLst>
                  <a:ext uri="{0D108BD9-81ED-4DB2-BD59-A6C34878D82A}">
                    <a16:rowId xmlns:a16="http://schemas.microsoft.com/office/drawing/2014/main" val="2112558377"/>
                  </a:ext>
                </a:extLst>
              </a:tr>
              <a:tr h="370840">
                <a:tc>
                  <a:txBody>
                    <a:bodyPr/>
                    <a:lstStyle/>
                    <a:p>
                      <a:endParaRPr lang="en-US"/>
                    </a:p>
                  </a:txBody>
                  <a:tcPr/>
                </a:tc>
                <a:tc>
                  <a:txBody>
                    <a:bodyPr/>
                    <a:lstStyle/>
                    <a:p>
                      <a:r>
                        <a:rPr lang="en-US" dirty="0"/>
                        <a:t>Payroll</a:t>
                      </a:r>
                    </a:p>
                  </a:txBody>
                  <a:tcPr/>
                </a:tc>
                <a:tc>
                  <a:txBody>
                    <a:bodyPr/>
                    <a:lstStyle/>
                    <a:p>
                      <a:r>
                        <a:rPr lang="en-US" dirty="0"/>
                        <a:t>Misc. Income</a:t>
                      </a:r>
                    </a:p>
                  </a:txBody>
                  <a:tcPr/>
                </a:tc>
                <a:tc>
                  <a:txBody>
                    <a:bodyPr/>
                    <a:lstStyle/>
                    <a:p>
                      <a:r>
                        <a:rPr lang="en-US" dirty="0">
                          <a:solidFill>
                            <a:schemeClr val="bg1"/>
                          </a:solidFill>
                        </a:rPr>
                        <a:t>Annual Budget</a:t>
                      </a:r>
                    </a:p>
                  </a:txBody>
                  <a:tcPr>
                    <a:solidFill>
                      <a:srgbClr val="7030A0"/>
                    </a:solidFill>
                  </a:tcPr>
                </a:tc>
                <a:extLst>
                  <a:ext uri="{0D108BD9-81ED-4DB2-BD59-A6C34878D82A}">
                    <a16:rowId xmlns:a16="http://schemas.microsoft.com/office/drawing/2014/main" val="413882459"/>
                  </a:ext>
                </a:extLst>
              </a:tr>
              <a:tr h="370840">
                <a:tc>
                  <a:txBody>
                    <a:bodyPr/>
                    <a:lstStyle/>
                    <a:p>
                      <a:endParaRPr lang="en-US">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Mass Stipends </a:t>
                      </a:r>
                    </a:p>
                    <a:p>
                      <a:endParaRPr lang="en-US" dirty="0">
                        <a:solidFill>
                          <a:schemeClr val="tx1"/>
                        </a:solidFill>
                      </a:endParaRPr>
                    </a:p>
                  </a:txBody>
                  <a:tcPr/>
                </a:tc>
                <a:tc>
                  <a:txBody>
                    <a:bodyPr/>
                    <a:lstStyle/>
                    <a:p>
                      <a:r>
                        <a:rPr lang="en-US" dirty="0"/>
                        <a:t>Exchange Accts</a:t>
                      </a:r>
                    </a:p>
                  </a:txBody>
                  <a:tcPr/>
                </a:tc>
                <a:tc>
                  <a:txBody>
                    <a:bodyPr/>
                    <a:lstStyle/>
                    <a:p>
                      <a:r>
                        <a:rPr lang="en-US" dirty="0">
                          <a:solidFill>
                            <a:schemeClr val="bg1"/>
                          </a:solidFill>
                        </a:rPr>
                        <a:t>Inventory of Gift Shop</a:t>
                      </a:r>
                    </a:p>
                  </a:txBody>
                  <a:tcPr>
                    <a:solidFill>
                      <a:srgbClr val="7030A0"/>
                    </a:solidFill>
                  </a:tcPr>
                </a:tc>
                <a:extLst>
                  <a:ext uri="{0D108BD9-81ED-4DB2-BD59-A6C34878D82A}">
                    <a16:rowId xmlns:a16="http://schemas.microsoft.com/office/drawing/2014/main" val="523277000"/>
                  </a:ext>
                </a:extLst>
              </a:tr>
              <a:tr h="370840">
                <a:tc>
                  <a:txBody>
                    <a:bodyPr/>
                    <a:lstStyle/>
                    <a:p>
                      <a:endParaRPr lang="en-US"/>
                    </a:p>
                  </a:txBody>
                  <a:tcPr/>
                </a:tc>
                <a:tc>
                  <a:txBody>
                    <a:bodyPr/>
                    <a:lstStyle/>
                    <a:p>
                      <a:endParaRPr lang="en-US" dirty="0"/>
                    </a:p>
                  </a:txBody>
                  <a:tcPr/>
                </a:tc>
                <a:tc>
                  <a:txBody>
                    <a:bodyPr/>
                    <a:lstStyle/>
                    <a:p>
                      <a:r>
                        <a:rPr lang="en-US" dirty="0">
                          <a:solidFill>
                            <a:schemeClr val="tx1"/>
                          </a:solidFill>
                        </a:rPr>
                        <a:t>Columbarium</a:t>
                      </a:r>
                    </a:p>
                  </a:txBody>
                  <a:tcPr/>
                </a:tc>
                <a:tc>
                  <a:txBody>
                    <a:bodyPr/>
                    <a:lstStyle/>
                    <a:p>
                      <a:endParaRPr lang="en-US" dirty="0">
                        <a:solidFill>
                          <a:srgbClr val="FF0000"/>
                        </a:solidFill>
                      </a:endParaRPr>
                    </a:p>
                  </a:txBody>
                  <a:tcPr>
                    <a:solidFill>
                      <a:srgbClr val="7030A0"/>
                    </a:solidFill>
                  </a:tcPr>
                </a:tc>
                <a:extLst>
                  <a:ext uri="{0D108BD9-81ED-4DB2-BD59-A6C34878D82A}">
                    <a16:rowId xmlns:a16="http://schemas.microsoft.com/office/drawing/2014/main" val="3311492065"/>
                  </a:ext>
                </a:extLst>
              </a:tr>
              <a:tr h="255284">
                <a:tc>
                  <a:txBody>
                    <a:bodyPr/>
                    <a:lstStyle/>
                    <a:p>
                      <a:endParaRPr lang="en-US" dirty="0"/>
                    </a:p>
                  </a:txBody>
                  <a:tcPr/>
                </a:tc>
                <a:tc>
                  <a:txBody>
                    <a:bodyPr/>
                    <a:lstStyle/>
                    <a:p>
                      <a:endParaRPr lang="en-US" dirty="0">
                        <a:solidFill>
                          <a:srgbClr val="FF0000"/>
                        </a:solidFill>
                      </a:endParaRPr>
                    </a:p>
                  </a:txBody>
                  <a:tcPr/>
                </a:tc>
                <a:tc>
                  <a:txBody>
                    <a:bodyPr/>
                    <a:lstStyle/>
                    <a:p>
                      <a:endParaRPr lang="en-US"/>
                    </a:p>
                  </a:txBody>
                  <a:tcPr/>
                </a:tc>
                <a:tc>
                  <a:txBody>
                    <a:bodyPr/>
                    <a:lstStyle/>
                    <a:p>
                      <a:endParaRPr lang="en-US" dirty="0">
                        <a:solidFill>
                          <a:schemeClr val="bg1"/>
                        </a:solidFill>
                      </a:endParaRPr>
                    </a:p>
                  </a:txBody>
                  <a:tcPr>
                    <a:solidFill>
                      <a:srgbClr val="7030A0"/>
                    </a:solidFill>
                  </a:tcPr>
                </a:tc>
                <a:extLst>
                  <a:ext uri="{0D108BD9-81ED-4DB2-BD59-A6C34878D82A}">
                    <a16:rowId xmlns:a16="http://schemas.microsoft.com/office/drawing/2014/main" val="731508377"/>
                  </a:ext>
                </a:extLst>
              </a:tr>
            </a:tbl>
          </a:graphicData>
        </a:graphic>
      </p:graphicFrame>
    </p:spTree>
    <p:extLst>
      <p:ext uri="{BB962C8B-B14F-4D97-AF65-F5344CB8AC3E}">
        <p14:creationId xmlns:p14="http://schemas.microsoft.com/office/powerpoint/2010/main" val="38309890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rgbClr val="7030A0"/>
                </a:solidFill>
                <a:latin typeface="+mj-lt"/>
                <a:ea typeface="+mj-ea"/>
                <a:cs typeface="+mj-cs"/>
              </a:rPr>
              <a:t> </a:t>
            </a:r>
            <a:endParaRPr lang="en-US" sz="1600" b="1" dirty="0">
              <a:solidFill>
                <a:srgbClr val="7030A0"/>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3801041"/>
          </a:xfrm>
          <a:prstGeom prst="rect">
            <a:avLst/>
          </a:prstGeom>
          <a:noFill/>
        </p:spPr>
        <p:txBody>
          <a:bodyPr wrap="square" rtlCol="0">
            <a:spAutoFit/>
          </a:bodyPr>
          <a:lstStyle/>
          <a:p>
            <a:r>
              <a:rPr lang="en-US" sz="4400" b="1" i="1" dirty="0">
                <a:solidFill>
                  <a:schemeClr val="bg1"/>
                </a:solidFill>
                <a:latin typeface="+mj-lt"/>
                <a:ea typeface="+mj-ea"/>
                <a:cs typeface="+mj-cs"/>
              </a:rPr>
              <a:t>Annual Reviews</a:t>
            </a:r>
            <a:endParaRPr lang="en-US" sz="1100" b="1" dirty="0">
              <a:solidFill>
                <a:schemeClr val="bg1"/>
              </a:solidFill>
            </a:endParaRPr>
          </a:p>
          <a:p>
            <a:endParaRPr lang="en-US" sz="2400" b="1" dirty="0"/>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
        <p:nvSpPr>
          <p:cNvPr id="7" name="Content Placeholder 2">
            <a:extLst>
              <a:ext uri="{FF2B5EF4-FFF2-40B4-BE49-F238E27FC236}">
                <a16:creationId xmlns:a16="http://schemas.microsoft.com/office/drawing/2014/main" id="{9E24DD97-D132-4E5D-8A9F-6ECECB513C15}"/>
              </a:ext>
            </a:extLst>
          </p:cNvPr>
          <p:cNvSpPr>
            <a:spLocks noGrp="1"/>
          </p:cNvSpPr>
          <p:nvPr>
            <p:ph idx="1"/>
          </p:nvPr>
        </p:nvSpPr>
        <p:spPr>
          <a:xfrm>
            <a:off x="458195" y="1469366"/>
            <a:ext cx="11327372" cy="5131622"/>
          </a:xfrm>
        </p:spPr>
        <p:txBody>
          <a:bodyPr>
            <a:normAutofit fontScale="55000" lnSpcReduction="20000"/>
          </a:bodyPr>
          <a:lstStyle/>
          <a:p>
            <a:pPr marL="0" indent="0">
              <a:buNone/>
            </a:pPr>
            <a:r>
              <a:rPr lang="en-US" sz="4400" b="1" dirty="0"/>
              <a:t>FYE Statement to Parishioners: </a:t>
            </a:r>
          </a:p>
          <a:p>
            <a:r>
              <a:rPr lang="en-US" sz="3800" dirty="0"/>
              <a:t>Publish FYE financial statements to parishioners. Information should tie to PSA reports, or footnotes should explain any discrepancies with PSA. </a:t>
            </a:r>
            <a:r>
              <a:rPr lang="en-US" sz="3800" b="1" dirty="0"/>
              <a:t>Primary Responsibility: </a:t>
            </a:r>
            <a:r>
              <a:rPr lang="en-US" sz="3800" b="1" dirty="0">
                <a:solidFill>
                  <a:srgbClr val="FF0000"/>
                </a:solidFill>
              </a:rPr>
              <a:t>Business Manager</a:t>
            </a:r>
          </a:p>
          <a:p>
            <a:endParaRPr lang="en-US" sz="100" dirty="0"/>
          </a:p>
          <a:p>
            <a:pPr marL="0" indent="0">
              <a:buNone/>
            </a:pPr>
            <a:r>
              <a:rPr lang="en-US" sz="4400" b="1" dirty="0"/>
              <a:t>Contribution Letters: </a:t>
            </a:r>
          </a:p>
          <a:p>
            <a:r>
              <a:rPr lang="en-US" sz="3800" dirty="0"/>
              <a:t>Contribution letters must be sent by January 31</a:t>
            </a:r>
            <a:r>
              <a:rPr lang="en-US" sz="3800" baseline="30000" dirty="0"/>
              <a:t>st</a:t>
            </a:r>
            <a:r>
              <a:rPr lang="en-US" sz="3800" dirty="0"/>
              <a:t>. Select an individual that does not have edit access to PSFS to prepare and review the letters. If a parishioner has a question on their statement, they must contact an individual that does not have edit access to PSFS so that they can research the answer. </a:t>
            </a:r>
            <a:r>
              <a:rPr lang="en-US" sz="3800" b="1" dirty="0"/>
              <a:t>Primary Responsibility: </a:t>
            </a:r>
            <a:r>
              <a:rPr lang="en-US" sz="3800" b="1" dirty="0">
                <a:solidFill>
                  <a:srgbClr val="FF0000"/>
                </a:solidFill>
              </a:rPr>
              <a:t>Third Party</a:t>
            </a:r>
          </a:p>
          <a:p>
            <a:endParaRPr lang="en-US" sz="100" dirty="0"/>
          </a:p>
          <a:p>
            <a:pPr marL="0" indent="0">
              <a:buNone/>
            </a:pPr>
            <a:r>
              <a:rPr lang="en-US" sz="4400" b="1" dirty="0"/>
              <a:t>AOA Certification Letters: </a:t>
            </a:r>
          </a:p>
          <a:p>
            <a:r>
              <a:rPr lang="en-US" sz="3800" dirty="0"/>
              <a:t>Certification Letter is due to the Archdiocese by September 31</a:t>
            </a:r>
            <a:r>
              <a:rPr lang="en-US" sz="3800" baseline="30000" dirty="0"/>
              <a:t>st</a:t>
            </a:r>
            <a:r>
              <a:rPr lang="en-US" sz="3800" dirty="0"/>
              <a:t>. </a:t>
            </a:r>
            <a:r>
              <a:rPr lang="en-US" sz="3800" b="1" dirty="0"/>
              <a:t>Primary Responsibility: </a:t>
            </a:r>
            <a:r>
              <a:rPr lang="en-US" sz="3800" b="1" dirty="0">
                <a:solidFill>
                  <a:srgbClr val="FF0000"/>
                </a:solidFill>
              </a:rPr>
              <a:t>Pastor, Business Manager and Finance Council</a:t>
            </a:r>
          </a:p>
          <a:p>
            <a:endParaRPr lang="en-US" sz="100" dirty="0"/>
          </a:p>
          <a:p>
            <a:pPr marL="0" indent="0">
              <a:buNone/>
            </a:pPr>
            <a:r>
              <a:rPr lang="en-US" sz="4400" b="1" dirty="0"/>
              <a:t>Annual Budget: </a:t>
            </a:r>
          </a:p>
          <a:p>
            <a:r>
              <a:rPr lang="en-US" sz="3800" dirty="0"/>
              <a:t>Follow Archdiocesan guidelines to prepare budget of revenues and expenses. To be completed by mid-May. </a:t>
            </a:r>
            <a:r>
              <a:rPr lang="en-US" sz="3800" b="1" dirty="0"/>
              <a:t>Primary Responsibility: </a:t>
            </a:r>
            <a:r>
              <a:rPr lang="en-US" sz="3800" b="1" dirty="0">
                <a:solidFill>
                  <a:srgbClr val="FF0000"/>
                </a:solidFill>
              </a:rPr>
              <a:t>Pastor, Business Manager and Finance Council</a:t>
            </a:r>
          </a:p>
          <a:p>
            <a:endParaRPr lang="en-US" sz="2400" dirty="0"/>
          </a:p>
          <a:p>
            <a:endParaRPr lang="en-US" sz="2400" i="1" dirty="0"/>
          </a:p>
          <a:p>
            <a:pPr marL="0" indent="0">
              <a:buNone/>
            </a:pPr>
            <a:endParaRPr lang="en-US" dirty="0"/>
          </a:p>
        </p:txBody>
      </p:sp>
    </p:spTree>
    <p:extLst>
      <p:ext uri="{BB962C8B-B14F-4D97-AF65-F5344CB8AC3E}">
        <p14:creationId xmlns:p14="http://schemas.microsoft.com/office/powerpoint/2010/main" val="3562380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rgbClr val="7030A0"/>
                </a:solidFill>
                <a:latin typeface="+mj-lt"/>
                <a:ea typeface="+mj-ea"/>
                <a:cs typeface="+mj-cs"/>
              </a:rPr>
              <a:t> </a:t>
            </a:r>
            <a:endParaRPr lang="en-US" sz="1600" b="1" dirty="0">
              <a:solidFill>
                <a:srgbClr val="7030A0"/>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3801041"/>
          </a:xfrm>
          <a:prstGeom prst="rect">
            <a:avLst/>
          </a:prstGeom>
          <a:noFill/>
        </p:spPr>
        <p:txBody>
          <a:bodyPr wrap="square" rtlCol="0">
            <a:spAutoFit/>
          </a:bodyPr>
          <a:lstStyle/>
          <a:p>
            <a:r>
              <a:rPr lang="en-US" sz="4400" b="1" i="1" dirty="0">
                <a:solidFill>
                  <a:schemeClr val="bg1"/>
                </a:solidFill>
                <a:latin typeface="+mj-lt"/>
                <a:ea typeface="+mj-ea"/>
                <a:cs typeface="+mj-cs"/>
              </a:rPr>
              <a:t>Annual Reviews</a:t>
            </a:r>
            <a:endParaRPr lang="en-US" sz="1100" b="1" dirty="0">
              <a:solidFill>
                <a:schemeClr val="bg1"/>
              </a:solidFill>
            </a:endParaRPr>
          </a:p>
          <a:p>
            <a:endParaRPr lang="en-US" sz="2400" b="1" dirty="0"/>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
        <p:nvSpPr>
          <p:cNvPr id="7" name="Content Placeholder 2">
            <a:extLst>
              <a:ext uri="{FF2B5EF4-FFF2-40B4-BE49-F238E27FC236}">
                <a16:creationId xmlns:a16="http://schemas.microsoft.com/office/drawing/2014/main" id="{9E24DD97-D132-4E5D-8A9F-6ECECB513C15}"/>
              </a:ext>
            </a:extLst>
          </p:cNvPr>
          <p:cNvSpPr>
            <a:spLocks noGrp="1"/>
          </p:cNvSpPr>
          <p:nvPr>
            <p:ph idx="1"/>
          </p:nvPr>
        </p:nvSpPr>
        <p:spPr>
          <a:xfrm>
            <a:off x="458195" y="1469366"/>
            <a:ext cx="10515600" cy="4351338"/>
          </a:xfrm>
        </p:spPr>
        <p:txBody>
          <a:bodyPr>
            <a:normAutofit/>
          </a:bodyPr>
          <a:lstStyle/>
          <a:p>
            <a:pPr marL="0" indent="0">
              <a:buNone/>
            </a:pPr>
            <a:r>
              <a:rPr lang="en-US" sz="2600" b="1" dirty="0"/>
              <a:t>Inventory of Gift Shop (if applicable):</a:t>
            </a:r>
          </a:p>
          <a:p>
            <a:r>
              <a:rPr lang="en-US" sz="2400" dirty="0"/>
              <a:t>Inventory of gift shop should be conducted at least annually, though spot checks should be performed sporadically. </a:t>
            </a:r>
            <a:r>
              <a:rPr lang="en-US" sz="2400" b="1" dirty="0"/>
              <a:t>Primary Responsibility: </a:t>
            </a:r>
            <a:r>
              <a:rPr lang="en-US" sz="2400" b="1" dirty="0">
                <a:solidFill>
                  <a:srgbClr val="FF0000"/>
                </a:solidFill>
              </a:rPr>
              <a:t>Business Manager </a:t>
            </a:r>
          </a:p>
          <a:p>
            <a:endParaRPr lang="en-US" sz="1100" dirty="0"/>
          </a:p>
          <a:p>
            <a:endParaRPr lang="en-US" sz="2400" dirty="0"/>
          </a:p>
          <a:p>
            <a:endParaRPr lang="en-US" sz="1100" dirty="0"/>
          </a:p>
          <a:p>
            <a:endParaRPr lang="en-US" sz="2400" i="1" dirty="0"/>
          </a:p>
          <a:p>
            <a:pPr marL="0" indent="0">
              <a:buNone/>
            </a:pPr>
            <a:endParaRPr lang="en-US" dirty="0"/>
          </a:p>
        </p:txBody>
      </p:sp>
    </p:spTree>
    <p:extLst>
      <p:ext uri="{BB962C8B-B14F-4D97-AF65-F5344CB8AC3E}">
        <p14:creationId xmlns:p14="http://schemas.microsoft.com/office/powerpoint/2010/main" val="14995957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818540-F305-4BB5-BCD4-49FA6EFBFFD2}"/>
              </a:ext>
            </a:extLst>
          </p:cNvPr>
          <p:cNvSpPr/>
          <p:nvPr/>
        </p:nvSpPr>
        <p:spPr>
          <a:xfrm>
            <a:off x="0" y="0"/>
            <a:ext cx="12192000" cy="1163782"/>
          </a:xfrm>
          <a:prstGeom prst="rect">
            <a:avLst/>
          </a:prstGeom>
          <a:solidFill>
            <a:schemeClr val="accent6">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2" name="Title 1">
            <a:extLst>
              <a:ext uri="{FF2B5EF4-FFF2-40B4-BE49-F238E27FC236}">
                <a16:creationId xmlns:a16="http://schemas.microsoft.com/office/drawing/2014/main" id="{88569B7B-6201-4BA0-822C-203542A40C10}"/>
              </a:ext>
            </a:extLst>
          </p:cNvPr>
          <p:cNvSpPr>
            <a:spLocks noGrp="1"/>
          </p:cNvSpPr>
          <p:nvPr>
            <p:ph type="title"/>
          </p:nvPr>
        </p:nvSpPr>
        <p:spPr>
          <a:xfrm>
            <a:off x="293451" y="18255"/>
            <a:ext cx="10515600" cy="1325563"/>
          </a:xfrm>
        </p:spPr>
        <p:txBody>
          <a:bodyPr/>
          <a:lstStyle/>
          <a:p>
            <a:r>
              <a:rPr lang="en-US" b="1" dirty="0"/>
              <a:t>Other </a:t>
            </a:r>
            <a:r>
              <a:rPr lang="en-US" b="1" dirty="0" err="1"/>
              <a:t>ParishSOFT</a:t>
            </a:r>
            <a:r>
              <a:rPr lang="en-US" b="1" dirty="0"/>
              <a:t> Family Suite Reports</a:t>
            </a:r>
          </a:p>
        </p:txBody>
      </p:sp>
      <p:sp>
        <p:nvSpPr>
          <p:cNvPr id="3" name="Content Placeholder 2">
            <a:extLst>
              <a:ext uri="{FF2B5EF4-FFF2-40B4-BE49-F238E27FC236}">
                <a16:creationId xmlns:a16="http://schemas.microsoft.com/office/drawing/2014/main" id="{36B87F7A-5EC4-4682-B9A4-6B11CADBD1F9}"/>
              </a:ext>
            </a:extLst>
          </p:cNvPr>
          <p:cNvSpPr>
            <a:spLocks noGrp="1"/>
          </p:cNvSpPr>
          <p:nvPr>
            <p:ph idx="1"/>
          </p:nvPr>
        </p:nvSpPr>
        <p:spPr/>
        <p:txBody>
          <a:bodyPr/>
          <a:lstStyle/>
          <a:p>
            <a:r>
              <a:rPr lang="en-US" dirty="0"/>
              <a:t>Contribution 3 Year Summary </a:t>
            </a:r>
          </a:p>
          <a:p>
            <a:r>
              <a:rPr lang="en-US" dirty="0"/>
              <a:t>Contribution Monthly, Quarterly, Yearly Comparison Report</a:t>
            </a:r>
          </a:p>
          <a:p>
            <a:r>
              <a:rPr lang="en-US" dirty="0"/>
              <a:t>Contribution By Dollar Range – can provide information for specific funds or all funds</a:t>
            </a:r>
          </a:p>
          <a:p>
            <a:r>
              <a:rPr lang="en-US" dirty="0"/>
              <a:t>Family Summary Report</a:t>
            </a:r>
          </a:p>
        </p:txBody>
      </p:sp>
    </p:spTree>
    <p:extLst>
      <p:ext uri="{BB962C8B-B14F-4D97-AF65-F5344CB8AC3E}">
        <p14:creationId xmlns:p14="http://schemas.microsoft.com/office/powerpoint/2010/main" val="18595006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99818540-F305-4BB5-BCD4-49FA6EFBFFD2}"/>
              </a:ext>
            </a:extLst>
          </p:cNvPr>
          <p:cNvSpPr/>
          <p:nvPr/>
        </p:nvSpPr>
        <p:spPr>
          <a:xfrm>
            <a:off x="0" y="0"/>
            <a:ext cx="12192000" cy="1163782"/>
          </a:xfrm>
          <a:prstGeom prst="rect">
            <a:avLst/>
          </a:prstGeom>
          <a:solidFill>
            <a:schemeClr val="accent6">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2" name="Title 1">
            <a:extLst>
              <a:ext uri="{FF2B5EF4-FFF2-40B4-BE49-F238E27FC236}">
                <a16:creationId xmlns:a16="http://schemas.microsoft.com/office/drawing/2014/main" id="{88569B7B-6201-4BA0-822C-203542A40C10}"/>
              </a:ext>
            </a:extLst>
          </p:cNvPr>
          <p:cNvSpPr>
            <a:spLocks noGrp="1"/>
          </p:cNvSpPr>
          <p:nvPr>
            <p:ph type="title"/>
          </p:nvPr>
        </p:nvSpPr>
        <p:spPr>
          <a:xfrm>
            <a:off x="293451" y="18255"/>
            <a:ext cx="10515600" cy="1325563"/>
          </a:xfrm>
        </p:spPr>
        <p:txBody>
          <a:bodyPr/>
          <a:lstStyle/>
          <a:p>
            <a:r>
              <a:rPr lang="en-US" b="1" dirty="0"/>
              <a:t>Contacts</a:t>
            </a:r>
          </a:p>
        </p:txBody>
      </p:sp>
      <p:graphicFrame>
        <p:nvGraphicFramePr>
          <p:cNvPr id="5" name="Table 5">
            <a:extLst>
              <a:ext uri="{FF2B5EF4-FFF2-40B4-BE49-F238E27FC236}">
                <a16:creationId xmlns:a16="http://schemas.microsoft.com/office/drawing/2014/main" id="{2F0BEB8F-B735-4C46-A4B3-FCDC4A2981B7}"/>
              </a:ext>
            </a:extLst>
          </p:cNvPr>
          <p:cNvGraphicFramePr>
            <a:graphicFrameLocks noGrp="1"/>
          </p:cNvGraphicFramePr>
          <p:nvPr>
            <p:ph idx="1"/>
            <p:extLst>
              <p:ext uri="{D42A27DB-BD31-4B8C-83A1-F6EECF244321}">
                <p14:modId xmlns:p14="http://schemas.microsoft.com/office/powerpoint/2010/main" val="4173382852"/>
              </p:ext>
            </p:extLst>
          </p:nvPr>
        </p:nvGraphicFramePr>
        <p:xfrm>
          <a:off x="774700" y="1958973"/>
          <a:ext cx="10642600" cy="3633115"/>
        </p:xfrm>
        <a:graphic>
          <a:graphicData uri="http://schemas.openxmlformats.org/drawingml/2006/table">
            <a:tbl>
              <a:tblPr firstRow="1" bandRow="1">
                <a:tableStyleId>{5C22544A-7EE6-4342-B048-85BDC9FD1C3A}</a:tableStyleId>
              </a:tblPr>
              <a:tblGrid>
                <a:gridCol w="2425700">
                  <a:extLst>
                    <a:ext uri="{9D8B030D-6E8A-4147-A177-3AD203B41FA5}">
                      <a16:colId xmlns:a16="http://schemas.microsoft.com/office/drawing/2014/main" val="4236503811"/>
                    </a:ext>
                  </a:extLst>
                </a:gridCol>
                <a:gridCol w="3886200">
                  <a:extLst>
                    <a:ext uri="{9D8B030D-6E8A-4147-A177-3AD203B41FA5}">
                      <a16:colId xmlns:a16="http://schemas.microsoft.com/office/drawing/2014/main" val="3883821135"/>
                    </a:ext>
                  </a:extLst>
                </a:gridCol>
                <a:gridCol w="1670050">
                  <a:extLst>
                    <a:ext uri="{9D8B030D-6E8A-4147-A177-3AD203B41FA5}">
                      <a16:colId xmlns:a16="http://schemas.microsoft.com/office/drawing/2014/main" val="2001364928"/>
                    </a:ext>
                  </a:extLst>
                </a:gridCol>
                <a:gridCol w="2660650">
                  <a:extLst>
                    <a:ext uri="{9D8B030D-6E8A-4147-A177-3AD203B41FA5}">
                      <a16:colId xmlns:a16="http://schemas.microsoft.com/office/drawing/2014/main" val="2345816132"/>
                    </a:ext>
                  </a:extLst>
                </a:gridCol>
              </a:tblGrid>
              <a:tr h="435888">
                <a:tc>
                  <a:txBody>
                    <a:bodyPr/>
                    <a:lstStyle/>
                    <a:p>
                      <a:r>
                        <a:rPr lang="en-US" dirty="0"/>
                        <a:t>Name</a:t>
                      </a:r>
                    </a:p>
                  </a:txBody>
                  <a:tcPr/>
                </a:tc>
                <a:tc>
                  <a:txBody>
                    <a:bodyPr/>
                    <a:lstStyle/>
                    <a:p>
                      <a:r>
                        <a:rPr lang="en-US" dirty="0"/>
                        <a:t>Position</a:t>
                      </a:r>
                    </a:p>
                  </a:txBody>
                  <a:tcPr/>
                </a:tc>
                <a:tc>
                  <a:txBody>
                    <a:bodyPr/>
                    <a:lstStyle/>
                    <a:p>
                      <a:r>
                        <a:rPr lang="en-US" dirty="0"/>
                        <a:t>Phone #</a:t>
                      </a:r>
                    </a:p>
                  </a:txBody>
                  <a:tcPr/>
                </a:tc>
                <a:tc>
                  <a:txBody>
                    <a:bodyPr/>
                    <a:lstStyle/>
                    <a:p>
                      <a:r>
                        <a:rPr lang="en-US" dirty="0"/>
                        <a:t>E-Mail</a:t>
                      </a:r>
                    </a:p>
                  </a:txBody>
                  <a:tcPr/>
                </a:tc>
                <a:extLst>
                  <a:ext uri="{0D108BD9-81ED-4DB2-BD59-A6C34878D82A}">
                    <a16:rowId xmlns:a16="http://schemas.microsoft.com/office/drawing/2014/main" val="2555129077"/>
                  </a:ext>
                </a:extLst>
              </a:tr>
              <a:tr h="462639">
                <a:tc>
                  <a:txBody>
                    <a:bodyPr/>
                    <a:lstStyle/>
                    <a:p>
                      <a:r>
                        <a:rPr lang="en-US" dirty="0"/>
                        <a:t>Michael Warren</a:t>
                      </a:r>
                    </a:p>
                  </a:txBody>
                  <a:tcPr/>
                </a:tc>
                <a:tc>
                  <a:txBody>
                    <a:bodyPr/>
                    <a:lstStyle/>
                    <a:p>
                      <a:r>
                        <a:rPr lang="en-US" dirty="0"/>
                        <a:t>Director of Financial Services</a:t>
                      </a:r>
                    </a:p>
                  </a:txBody>
                  <a:tcPr/>
                </a:tc>
                <a:tc>
                  <a:txBody>
                    <a:bodyPr/>
                    <a:lstStyle/>
                    <a:p>
                      <a:r>
                        <a:rPr lang="en-US" dirty="0"/>
                        <a:t>404-920-7411</a:t>
                      </a:r>
                    </a:p>
                  </a:txBody>
                  <a:tcPr/>
                </a:tc>
                <a:tc>
                  <a:txBody>
                    <a:bodyPr/>
                    <a:lstStyle/>
                    <a:p>
                      <a:r>
                        <a:rPr lang="en-US" dirty="0">
                          <a:hlinkClick r:id="rId3"/>
                        </a:rPr>
                        <a:t>mwarren@archatl.com</a:t>
                      </a:r>
                      <a:endParaRPr lang="en-US" dirty="0"/>
                    </a:p>
                  </a:txBody>
                  <a:tcPr/>
                </a:tc>
                <a:extLst>
                  <a:ext uri="{0D108BD9-81ED-4DB2-BD59-A6C34878D82A}">
                    <a16:rowId xmlns:a16="http://schemas.microsoft.com/office/drawing/2014/main" val="2432749830"/>
                  </a:ext>
                </a:extLst>
              </a:tr>
              <a:tr h="435888">
                <a:tc>
                  <a:txBody>
                    <a:bodyPr/>
                    <a:lstStyle/>
                    <a:p>
                      <a:r>
                        <a:rPr lang="en-US" dirty="0"/>
                        <a:t>Holly </a:t>
                      </a:r>
                      <a:r>
                        <a:rPr lang="en-US" dirty="0" err="1"/>
                        <a:t>Orsagh</a:t>
                      </a:r>
                      <a:endParaRPr lang="en-US" dirty="0"/>
                    </a:p>
                  </a:txBody>
                  <a:tcPr/>
                </a:tc>
                <a:tc>
                  <a:txBody>
                    <a:bodyPr/>
                    <a:lstStyle/>
                    <a:p>
                      <a:r>
                        <a:rPr lang="en-US" dirty="0"/>
                        <a:t>Internal Audit Manager</a:t>
                      </a:r>
                    </a:p>
                  </a:txBody>
                  <a:tcPr/>
                </a:tc>
                <a:tc>
                  <a:txBody>
                    <a:bodyPr/>
                    <a:lstStyle/>
                    <a:p>
                      <a:r>
                        <a:rPr lang="en-US" dirty="0"/>
                        <a:t>404-920-7906</a:t>
                      </a:r>
                    </a:p>
                  </a:txBody>
                  <a:tcPr/>
                </a:tc>
                <a:tc>
                  <a:txBody>
                    <a:bodyPr/>
                    <a:lstStyle/>
                    <a:p>
                      <a:r>
                        <a:rPr lang="en-US" dirty="0">
                          <a:hlinkClick r:id="rId4"/>
                        </a:rPr>
                        <a:t>horsagh@archatl.com</a:t>
                      </a:r>
                      <a:endParaRPr lang="en-US" dirty="0"/>
                    </a:p>
                  </a:txBody>
                  <a:tcPr/>
                </a:tc>
                <a:extLst>
                  <a:ext uri="{0D108BD9-81ED-4DB2-BD59-A6C34878D82A}">
                    <a16:rowId xmlns:a16="http://schemas.microsoft.com/office/drawing/2014/main" val="3768433007"/>
                  </a:ext>
                </a:extLst>
              </a:tr>
              <a:tr h="503912">
                <a:tc>
                  <a:txBody>
                    <a:bodyPr/>
                    <a:lstStyle/>
                    <a:p>
                      <a:r>
                        <a:rPr lang="en-US" dirty="0" err="1"/>
                        <a:t>Neema</a:t>
                      </a:r>
                      <a:r>
                        <a:rPr lang="en-US" dirty="0"/>
                        <a:t> </a:t>
                      </a:r>
                      <a:r>
                        <a:rPr lang="en-US" dirty="0" err="1"/>
                        <a:t>Mollel-Mbonika</a:t>
                      </a:r>
                      <a:endParaRPr lang="en-US" dirty="0"/>
                    </a:p>
                  </a:txBody>
                  <a:tcPr/>
                </a:tc>
                <a:tc>
                  <a:txBody>
                    <a:bodyPr/>
                    <a:lstStyle/>
                    <a:p>
                      <a:r>
                        <a:rPr lang="en-US" dirty="0"/>
                        <a:t>Senior Accountant (Billing Questions)</a:t>
                      </a:r>
                    </a:p>
                  </a:txBody>
                  <a:tcPr/>
                </a:tc>
                <a:tc>
                  <a:txBody>
                    <a:bodyPr/>
                    <a:lstStyle/>
                    <a:p>
                      <a:r>
                        <a:rPr lang="en-US" dirty="0"/>
                        <a:t>404-920-7406</a:t>
                      </a:r>
                    </a:p>
                  </a:txBody>
                  <a:tcPr/>
                </a:tc>
                <a:tc>
                  <a:txBody>
                    <a:bodyPr/>
                    <a:lstStyle/>
                    <a:p>
                      <a:r>
                        <a:rPr lang="en-US" dirty="0">
                          <a:hlinkClick r:id="rId5"/>
                        </a:rPr>
                        <a:t>nmollel@archatl.com</a:t>
                      </a:r>
                      <a:endParaRPr lang="en-US" dirty="0"/>
                    </a:p>
                  </a:txBody>
                  <a:tcPr/>
                </a:tc>
                <a:extLst>
                  <a:ext uri="{0D108BD9-81ED-4DB2-BD59-A6C34878D82A}">
                    <a16:rowId xmlns:a16="http://schemas.microsoft.com/office/drawing/2014/main" val="1522271176"/>
                  </a:ext>
                </a:extLst>
              </a:tr>
              <a:tr h="435888">
                <a:tc>
                  <a:txBody>
                    <a:bodyPr/>
                    <a:lstStyle/>
                    <a:p>
                      <a:r>
                        <a:rPr lang="en-US" dirty="0"/>
                        <a:t>Patrick Warner</a:t>
                      </a:r>
                    </a:p>
                  </a:txBody>
                  <a:tcPr/>
                </a:tc>
                <a:tc>
                  <a:txBody>
                    <a:bodyPr/>
                    <a:lstStyle/>
                    <a:p>
                      <a:r>
                        <a:rPr lang="en-US" dirty="0"/>
                        <a:t>Parish Systems Manager</a:t>
                      </a:r>
                    </a:p>
                  </a:txBody>
                  <a:tcPr/>
                </a:tc>
                <a:tc>
                  <a:txBody>
                    <a:bodyPr/>
                    <a:lstStyle/>
                    <a:p>
                      <a:r>
                        <a:rPr lang="en-US" dirty="0"/>
                        <a:t>404-920-7410</a:t>
                      </a:r>
                    </a:p>
                  </a:txBody>
                  <a:tcPr/>
                </a:tc>
                <a:tc>
                  <a:txBody>
                    <a:bodyPr/>
                    <a:lstStyle/>
                    <a:p>
                      <a:r>
                        <a:rPr lang="en-US" dirty="0">
                          <a:hlinkClick r:id="rId6"/>
                        </a:rPr>
                        <a:t>pwarner@archatl.com</a:t>
                      </a:r>
                      <a:endParaRPr lang="en-US" dirty="0"/>
                    </a:p>
                  </a:txBody>
                  <a:tcPr/>
                </a:tc>
                <a:extLst>
                  <a:ext uri="{0D108BD9-81ED-4DB2-BD59-A6C34878D82A}">
                    <a16:rowId xmlns:a16="http://schemas.microsoft.com/office/drawing/2014/main" val="3664530014"/>
                  </a:ext>
                </a:extLst>
              </a:tr>
              <a:tr h="478512">
                <a:tc>
                  <a:txBody>
                    <a:bodyPr/>
                    <a:lstStyle/>
                    <a:p>
                      <a:r>
                        <a:rPr lang="en-US" dirty="0"/>
                        <a:t>Susan Shirley</a:t>
                      </a:r>
                    </a:p>
                  </a:txBody>
                  <a:tcPr/>
                </a:tc>
                <a:tc>
                  <a:txBody>
                    <a:bodyPr/>
                    <a:lstStyle/>
                    <a:p>
                      <a:r>
                        <a:rPr lang="en-US" dirty="0"/>
                        <a:t>Parish Systems Administrator</a:t>
                      </a:r>
                    </a:p>
                  </a:txBody>
                  <a:tcPr/>
                </a:tc>
                <a:tc>
                  <a:txBody>
                    <a:bodyPr/>
                    <a:lstStyle/>
                    <a:p>
                      <a:r>
                        <a:rPr lang="en-US" dirty="0"/>
                        <a:t>404-920-7408</a:t>
                      </a:r>
                    </a:p>
                  </a:txBody>
                  <a:tcPr/>
                </a:tc>
                <a:tc>
                  <a:txBody>
                    <a:bodyPr/>
                    <a:lstStyle/>
                    <a:p>
                      <a:r>
                        <a:rPr lang="en-US" dirty="0">
                          <a:hlinkClick r:id="rId7"/>
                        </a:rPr>
                        <a:t>sshirley@archatl.com</a:t>
                      </a:r>
                      <a:endParaRPr lang="en-US" dirty="0"/>
                    </a:p>
                  </a:txBody>
                  <a:tcPr/>
                </a:tc>
                <a:extLst>
                  <a:ext uri="{0D108BD9-81ED-4DB2-BD59-A6C34878D82A}">
                    <a16:rowId xmlns:a16="http://schemas.microsoft.com/office/drawing/2014/main" val="2828309060"/>
                  </a:ext>
                </a:extLst>
              </a:tr>
              <a:tr h="444500">
                <a:tc>
                  <a:txBody>
                    <a:bodyPr/>
                    <a:lstStyle/>
                    <a:p>
                      <a:r>
                        <a:rPr lang="en-US" dirty="0"/>
                        <a:t>Carolina Figueroa</a:t>
                      </a:r>
                    </a:p>
                  </a:txBody>
                  <a:tcPr/>
                </a:tc>
                <a:tc>
                  <a:txBody>
                    <a:bodyPr/>
                    <a:lstStyle/>
                    <a:p>
                      <a:r>
                        <a:rPr lang="en-US" dirty="0"/>
                        <a:t>Parish Technical Support Specialist</a:t>
                      </a:r>
                    </a:p>
                  </a:txBody>
                  <a:tcPr/>
                </a:tc>
                <a:tc>
                  <a:txBody>
                    <a:bodyPr/>
                    <a:lstStyle/>
                    <a:p>
                      <a:r>
                        <a:rPr lang="en-US" dirty="0"/>
                        <a:t>404-920-7424</a:t>
                      </a:r>
                    </a:p>
                  </a:txBody>
                  <a:tcPr/>
                </a:tc>
                <a:tc>
                  <a:txBody>
                    <a:bodyPr/>
                    <a:lstStyle/>
                    <a:p>
                      <a:r>
                        <a:rPr lang="en-US" dirty="0">
                          <a:hlinkClick r:id="rId8"/>
                        </a:rPr>
                        <a:t>cfigueroa@archatl.com</a:t>
                      </a:r>
                      <a:endParaRPr lang="en-US" dirty="0"/>
                    </a:p>
                  </a:txBody>
                  <a:tcPr/>
                </a:tc>
                <a:extLst>
                  <a:ext uri="{0D108BD9-81ED-4DB2-BD59-A6C34878D82A}">
                    <a16:rowId xmlns:a16="http://schemas.microsoft.com/office/drawing/2014/main" val="1993279637"/>
                  </a:ext>
                </a:extLst>
              </a:tr>
              <a:tr h="435888">
                <a:tc>
                  <a:txBody>
                    <a:bodyPr/>
                    <a:lstStyle/>
                    <a:p>
                      <a:r>
                        <a:rPr lang="en-US" dirty="0"/>
                        <a:t>Marquita Richburg</a:t>
                      </a:r>
                    </a:p>
                  </a:txBody>
                  <a:tcPr/>
                </a:tc>
                <a:tc>
                  <a:txBody>
                    <a:bodyPr/>
                    <a:lstStyle/>
                    <a:p>
                      <a:r>
                        <a:rPr lang="en-US" dirty="0"/>
                        <a:t>HR Manager</a:t>
                      </a:r>
                    </a:p>
                  </a:txBody>
                  <a:tcPr/>
                </a:tc>
                <a:tc>
                  <a:txBody>
                    <a:bodyPr/>
                    <a:lstStyle/>
                    <a:p>
                      <a:r>
                        <a:rPr lang="en-US" dirty="0"/>
                        <a:t>404-920-7483</a:t>
                      </a:r>
                    </a:p>
                  </a:txBody>
                  <a:tcPr/>
                </a:tc>
                <a:tc>
                  <a:txBody>
                    <a:bodyPr/>
                    <a:lstStyle/>
                    <a:p>
                      <a:r>
                        <a:rPr lang="en-US" dirty="0">
                          <a:hlinkClick r:id="rId9"/>
                        </a:rPr>
                        <a:t>mrichburg@archatl.com</a:t>
                      </a:r>
                      <a:endParaRPr lang="en-US" dirty="0"/>
                    </a:p>
                  </a:txBody>
                  <a:tcPr/>
                </a:tc>
                <a:extLst>
                  <a:ext uri="{0D108BD9-81ED-4DB2-BD59-A6C34878D82A}">
                    <a16:rowId xmlns:a16="http://schemas.microsoft.com/office/drawing/2014/main" val="1189835547"/>
                  </a:ext>
                </a:extLst>
              </a:tr>
            </a:tbl>
          </a:graphicData>
        </a:graphic>
      </p:graphicFrame>
    </p:spTree>
    <p:extLst>
      <p:ext uri="{BB962C8B-B14F-4D97-AF65-F5344CB8AC3E}">
        <p14:creationId xmlns:p14="http://schemas.microsoft.com/office/powerpoint/2010/main" val="5953848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3DF403C-4846-42F7-97FC-5BFD75817A33}"/>
              </a:ext>
            </a:extLst>
          </p:cNvPr>
          <p:cNvSpPr/>
          <p:nvPr/>
        </p:nvSpPr>
        <p:spPr>
          <a:xfrm>
            <a:off x="0" y="0"/>
            <a:ext cx="12192000" cy="1163782"/>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bg1"/>
                </a:solidFill>
                <a:latin typeface="+mj-lt"/>
                <a:ea typeface="+mj-ea"/>
                <a:cs typeface="+mj-cs"/>
              </a:rPr>
              <a:t> </a:t>
            </a:r>
            <a:endParaRPr lang="en-US" sz="1600" b="1" dirty="0">
              <a:solidFill>
                <a:schemeClr val="bg1"/>
              </a:solidFill>
            </a:endParaRPr>
          </a:p>
        </p:txBody>
      </p:sp>
      <p:sp>
        <p:nvSpPr>
          <p:cNvPr id="10" name="TextBox 9">
            <a:extLst>
              <a:ext uri="{FF2B5EF4-FFF2-40B4-BE49-F238E27FC236}">
                <a16:creationId xmlns:a16="http://schemas.microsoft.com/office/drawing/2014/main" id="{09303BAF-0F04-40D9-A167-4BBE7E184D0C}"/>
              </a:ext>
            </a:extLst>
          </p:cNvPr>
          <p:cNvSpPr txBox="1"/>
          <p:nvPr/>
        </p:nvSpPr>
        <p:spPr>
          <a:xfrm>
            <a:off x="406433" y="257012"/>
            <a:ext cx="11379134" cy="1415772"/>
          </a:xfrm>
          <a:prstGeom prst="rect">
            <a:avLst/>
          </a:prstGeom>
          <a:noFill/>
        </p:spPr>
        <p:txBody>
          <a:bodyPr wrap="square" rtlCol="0">
            <a:spAutoFit/>
          </a:bodyPr>
          <a:lstStyle/>
          <a:p>
            <a:r>
              <a:rPr lang="en-US" sz="4400" b="1" i="1" dirty="0">
                <a:solidFill>
                  <a:schemeClr val="bg1"/>
                </a:solidFill>
                <a:latin typeface="+mj-lt"/>
                <a:ea typeface="+mj-ea"/>
                <a:cs typeface="+mj-cs"/>
              </a:rPr>
              <a:t>What is a Reconciliation? </a:t>
            </a:r>
            <a:endParaRPr lang="en-US" sz="1100" b="1" u="sng" dirty="0">
              <a:solidFill>
                <a:schemeClr val="bg1"/>
              </a:solidFill>
            </a:endParaRPr>
          </a:p>
          <a:p>
            <a:endParaRPr lang="en-US" sz="2400" b="1" dirty="0"/>
          </a:p>
          <a:p>
            <a:endParaRPr lang="en-US" dirty="0"/>
          </a:p>
        </p:txBody>
      </p:sp>
      <p:sp>
        <p:nvSpPr>
          <p:cNvPr id="138" name="TextBox 137">
            <a:extLst>
              <a:ext uri="{FF2B5EF4-FFF2-40B4-BE49-F238E27FC236}">
                <a16:creationId xmlns:a16="http://schemas.microsoft.com/office/drawing/2014/main" id="{0333EAB6-26BA-4184-B14E-F5F85449615B}"/>
              </a:ext>
            </a:extLst>
          </p:cNvPr>
          <p:cNvSpPr txBox="1"/>
          <p:nvPr/>
        </p:nvSpPr>
        <p:spPr>
          <a:xfrm>
            <a:off x="406432" y="1420794"/>
            <a:ext cx="11544267" cy="1477328"/>
          </a:xfrm>
          <a:prstGeom prst="rect">
            <a:avLst/>
          </a:prstGeom>
          <a:noFill/>
        </p:spPr>
        <p:txBody>
          <a:bodyPr wrap="square">
            <a:spAutoFit/>
          </a:bodyPr>
          <a:lstStyle/>
          <a:p>
            <a:r>
              <a:rPr lang="en-US" dirty="0">
                <a:solidFill>
                  <a:srgbClr val="202124"/>
                </a:solidFill>
                <a:latin typeface="Roboto"/>
              </a:rPr>
              <a:t>A Reconciliation of financial statements is an accounting process </a:t>
            </a:r>
            <a:r>
              <a:rPr lang="en-US" b="0" i="0" dirty="0">
                <a:solidFill>
                  <a:srgbClr val="202124"/>
                </a:solidFill>
                <a:effectLst/>
                <a:latin typeface="Roboto"/>
              </a:rPr>
              <a:t>that compares two sets of records, one internal the other external, to ensure figures are correct and in agreement. The general ledger is the master set of accounts that aggregates all transactions recorded for a business </a:t>
            </a:r>
            <a:r>
              <a:rPr lang="en-US" b="0" i="0">
                <a:solidFill>
                  <a:srgbClr val="202124"/>
                </a:solidFill>
                <a:effectLst/>
                <a:latin typeface="Roboto"/>
              </a:rPr>
              <a:t>or non-profit.</a:t>
            </a:r>
            <a:endParaRPr lang="en-US" b="0" i="0" dirty="0">
              <a:solidFill>
                <a:srgbClr val="202124"/>
              </a:solidFill>
              <a:effectLst/>
              <a:latin typeface="Roboto"/>
            </a:endParaRPr>
          </a:p>
          <a:p>
            <a:endParaRPr lang="en-US" dirty="0">
              <a:solidFill>
                <a:srgbClr val="202124"/>
              </a:solidFill>
              <a:latin typeface="Roboto"/>
            </a:endParaRPr>
          </a:p>
          <a:p>
            <a:r>
              <a:rPr lang="en-US" dirty="0">
                <a:solidFill>
                  <a:srgbClr val="202124"/>
                </a:solidFill>
                <a:latin typeface="Roboto"/>
              </a:rPr>
              <a:t>Example: </a:t>
            </a:r>
            <a:endParaRPr lang="en-US" dirty="0"/>
          </a:p>
        </p:txBody>
      </p:sp>
      <p:pic>
        <p:nvPicPr>
          <p:cNvPr id="8" name="Picture 7">
            <a:extLst>
              <a:ext uri="{FF2B5EF4-FFF2-40B4-BE49-F238E27FC236}">
                <a16:creationId xmlns:a16="http://schemas.microsoft.com/office/drawing/2014/main" id="{459E586F-2C54-46D0-856C-F51945BF1AE7}"/>
              </a:ext>
            </a:extLst>
          </p:cNvPr>
          <p:cNvPicPr>
            <a:picLocks noChangeAspect="1"/>
          </p:cNvPicPr>
          <p:nvPr/>
        </p:nvPicPr>
        <p:blipFill>
          <a:blip r:embed="rId3"/>
          <a:stretch>
            <a:fillRect/>
          </a:stretch>
        </p:blipFill>
        <p:spPr>
          <a:xfrm>
            <a:off x="406431" y="2898123"/>
            <a:ext cx="3809969" cy="3759254"/>
          </a:xfrm>
          <a:prstGeom prst="rect">
            <a:avLst/>
          </a:prstGeom>
        </p:spPr>
      </p:pic>
      <p:cxnSp>
        <p:nvCxnSpPr>
          <p:cNvPr id="139" name="Straight Arrow Connector 138">
            <a:extLst>
              <a:ext uri="{FF2B5EF4-FFF2-40B4-BE49-F238E27FC236}">
                <a16:creationId xmlns:a16="http://schemas.microsoft.com/office/drawing/2014/main" id="{A37C5B06-631A-49D7-B859-BFF56F46BEA3}"/>
              </a:ext>
            </a:extLst>
          </p:cNvPr>
          <p:cNvCxnSpPr>
            <a:cxnSpLocks/>
          </p:cNvCxnSpPr>
          <p:nvPr/>
        </p:nvCxnSpPr>
        <p:spPr>
          <a:xfrm flipH="1">
            <a:off x="4216400" y="4502666"/>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0" name="Straight Arrow Connector 139">
            <a:extLst>
              <a:ext uri="{FF2B5EF4-FFF2-40B4-BE49-F238E27FC236}">
                <a16:creationId xmlns:a16="http://schemas.microsoft.com/office/drawing/2014/main" id="{FB25D676-AB9A-4B6C-900B-7C55073845D2}"/>
              </a:ext>
            </a:extLst>
          </p:cNvPr>
          <p:cNvCxnSpPr>
            <a:cxnSpLocks/>
          </p:cNvCxnSpPr>
          <p:nvPr/>
        </p:nvCxnSpPr>
        <p:spPr>
          <a:xfrm flipH="1" flipV="1">
            <a:off x="4216400" y="5547378"/>
            <a:ext cx="1231900" cy="28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83695E04-F13F-44D9-8857-588E3EC33831}"/>
              </a:ext>
            </a:extLst>
          </p:cNvPr>
          <p:cNvSpPr txBox="1"/>
          <p:nvPr/>
        </p:nvSpPr>
        <p:spPr>
          <a:xfrm>
            <a:off x="5588000" y="3924236"/>
            <a:ext cx="5537200" cy="369332"/>
          </a:xfrm>
          <a:prstGeom prst="rect">
            <a:avLst/>
          </a:prstGeom>
          <a:noFill/>
        </p:spPr>
        <p:txBody>
          <a:bodyPr wrap="square" rtlCol="0">
            <a:spAutoFit/>
          </a:bodyPr>
          <a:lstStyle/>
          <a:p>
            <a:r>
              <a:rPr lang="en-US" dirty="0"/>
              <a:t>Should reconcile to the Bank Statement</a:t>
            </a:r>
          </a:p>
        </p:txBody>
      </p:sp>
      <p:sp>
        <p:nvSpPr>
          <p:cNvPr id="141" name="TextBox 140">
            <a:extLst>
              <a:ext uri="{FF2B5EF4-FFF2-40B4-BE49-F238E27FC236}">
                <a16:creationId xmlns:a16="http://schemas.microsoft.com/office/drawing/2014/main" id="{63247FD1-B787-4E72-A0D2-D87C49D3A6D7}"/>
              </a:ext>
            </a:extLst>
          </p:cNvPr>
          <p:cNvSpPr txBox="1"/>
          <p:nvPr/>
        </p:nvSpPr>
        <p:spPr>
          <a:xfrm>
            <a:off x="5588000" y="4408418"/>
            <a:ext cx="5537200" cy="369332"/>
          </a:xfrm>
          <a:prstGeom prst="rect">
            <a:avLst/>
          </a:prstGeom>
          <a:noFill/>
        </p:spPr>
        <p:txBody>
          <a:bodyPr wrap="square" rtlCol="0">
            <a:spAutoFit/>
          </a:bodyPr>
          <a:lstStyle/>
          <a:p>
            <a:r>
              <a:rPr lang="en-US" dirty="0"/>
              <a:t>Should reconcile to the Archdiocese’s D&amp;L Statement</a:t>
            </a:r>
          </a:p>
        </p:txBody>
      </p:sp>
      <p:sp>
        <p:nvSpPr>
          <p:cNvPr id="142" name="TextBox 141">
            <a:extLst>
              <a:ext uri="{FF2B5EF4-FFF2-40B4-BE49-F238E27FC236}">
                <a16:creationId xmlns:a16="http://schemas.microsoft.com/office/drawing/2014/main" id="{643967E2-1385-44FF-AC44-F4B3EF5C41B6}"/>
              </a:ext>
            </a:extLst>
          </p:cNvPr>
          <p:cNvSpPr txBox="1"/>
          <p:nvPr/>
        </p:nvSpPr>
        <p:spPr>
          <a:xfrm>
            <a:off x="5588000" y="5365538"/>
            <a:ext cx="5537200" cy="369332"/>
          </a:xfrm>
          <a:prstGeom prst="rect">
            <a:avLst/>
          </a:prstGeom>
          <a:noFill/>
        </p:spPr>
        <p:txBody>
          <a:bodyPr wrap="square" rtlCol="0">
            <a:spAutoFit/>
          </a:bodyPr>
          <a:lstStyle/>
          <a:p>
            <a:r>
              <a:rPr lang="en-US" dirty="0"/>
              <a:t>Should reconcile to the North GA Endowment Statement</a:t>
            </a:r>
          </a:p>
        </p:txBody>
      </p:sp>
      <p:cxnSp>
        <p:nvCxnSpPr>
          <p:cNvPr id="143" name="Straight Arrow Connector 142">
            <a:extLst>
              <a:ext uri="{FF2B5EF4-FFF2-40B4-BE49-F238E27FC236}">
                <a16:creationId xmlns:a16="http://schemas.microsoft.com/office/drawing/2014/main" id="{772D9B6D-62C3-4755-92E8-2585A90743AF}"/>
              </a:ext>
            </a:extLst>
          </p:cNvPr>
          <p:cNvCxnSpPr>
            <a:cxnSpLocks/>
          </p:cNvCxnSpPr>
          <p:nvPr/>
        </p:nvCxnSpPr>
        <p:spPr>
          <a:xfrm flipH="1">
            <a:off x="4216400" y="4656098"/>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4" name="Straight Arrow Connector 143">
            <a:extLst>
              <a:ext uri="{FF2B5EF4-FFF2-40B4-BE49-F238E27FC236}">
                <a16:creationId xmlns:a16="http://schemas.microsoft.com/office/drawing/2014/main" id="{920E800D-B965-4955-8D73-6A0FED4B3702}"/>
              </a:ext>
            </a:extLst>
          </p:cNvPr>
          <p:cNvCxnSpPr>
            <a:cxnSpLocks/>
          </p:cNvCxnSpPr>
          <p:nvPr/>
        </p:nvCxnSpPr>
        <p:spPr>
          <a:xfrm flipH="1">
            <a:off x="4216400" y="4777750"/>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5" name="Straight Arrow Connector 144">
            <a:extLst>
              <a:ext uri="{FF2B5EF4-FFF2-40B4-BE49-F238E27FC236}">
                <a16:creationId xmlns:a16="http://schemas.microsoft.com/office/drawing/2014/main" id="{29F1A65D-7D3E-49A6-9D20-4C3FD0179212}"/>
              </a:ext>
            </a:extLst>
          </p:cNvPr>
          <p:cNvCxnSpPr>
            <a:cxnSpLocks/>
          </p:cNvCxnSpPr>
          <p:nvPr/>
        </p:nvCxnSpPr>
        <p:spPr>
          <a:xfrm flipH="1">
            <a:off x="4216400" y="4108902"/>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8427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4B8F5DCC-2685-4C3E-8703-252EF28FEC24}"/>
              </a:ext>
            </a:extLst>
          </p:cNvPr>
          <p:cNvSpPr txBox="1"/>
          <p:nvPr/>
        </p:nvSpPr>
        <p:spPr>
          <a:xfrm>
            <a:off x="406433" y="1627322"/>
            <a:ext cx="11379134" cy="3539430"/>
          </a:xfrm>
          <a:prstGeom prst="rect">
            <a:avLst/>
          </a:prstGeom>
          <a:noFill/>
        </p:spPr>
        <p:txBody>
          <a:bodyPr wrap="square" rtlCol="0">
            <a:spAutoFit/>
          </a:bodyPr>
          <a:lstStyle/>
          <a:p>
            <a:pPr marL="514350" indent="-514350">
              <a:buFont typeface="+mj-lt"/>
              <a:buAutoNum type="alphaUcPeriod"/>
            </a:pPr>
            <a:r>
              <a:rPr lang="en-US" sz="3200" b="1" dirty="0" err="1"/>
              <a:t>ParishSOFT</a:t>
            </a:r>
            <a:r>
              <a:rPr lang="en-US" sz="3200" b="1" dirty="0"/>
              <a:t> Accounting (PSA) </a:t>
            </a:r>
            <a:r>
              <a:rPr lang="en-US" sz="3200" dirty="0"/>
              <a:t>- </a:t>
            </a:r>
            <a:r>
              <a:rPr lang="en-US" sz="3200" i="1" dirty="0"/>
              <a:t>Accounting system used to manage the income, expenses and other financial activities of the parish.</a:t>
            </a:r>
          </a:p>
          <a:p>
            <a:pPr marL="514350" indent="-514350">
              <a:buFont typeface="+mj-lt"/>
              <a:buAutoNum type="alphaUcPeriod"/>
            </a:pPr>
            <a:endParaRPr lang="en-US" sz="3200" i="1" dirty="0"/>
          </a:p>
          <a:p>
            <a:pPr marL="514350" indent="-514350">
              <a:buFont typeface="+mj-lt"/>
              <a:buAutoNum type="alphaUcPeriod"/>
            </a:pPr>
            <a:r>
              <a:rPr lang="en-US" sz="3200" b="1" dirty="0" err="1"/>
              <a:t>ParishSOFT</a:t>
            </a:r>
            <a:r>
              <a:rPr lang="en-US" sz="3200" b="1" dirty="0"/>
              <a:t> Family Suite (PSFS): </a:t>
            </a:r>
            <a:r>
              <a:rPr lang="en-US" sz="3200" i="1" dirty="0"/>
              <a:t>Donor management system that includes offertory management, RE Student data and Ministry participation. </a:t>
            </a:r>
          </a:p>
        </p:txBody>
      </p:sp>
      <p:sp>
        <p:nvSpPr>
          <p:cNvPr id="9" name="Rectangle 8">
            <a:extLst>
              <a:ext uri="{FF2B5EF4-FFF2-40B4-BE49-F238E27FC236}">
                <a16:creationId xmlns:a16="http://schemas.microsoft.com/office/drawing/2014/main" id="{23DF403C-4846-42F7-97FC-5BFD75817A33}"/>
              </a:ext>
            </a:extLst>
          </p:cNvPr>
          <p:cNvSpPr/>
          <p:nvPr/>
        </p:nvSpPr>
        <p:spPr>
          <a:xfrm>
            <a:off x="0" y="0"/>
            <a:ext cx="12192000" cy="1163782"/>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bg1"/>
                </a:solidFill>
                <a:latin typeface="+mj-lt"/>
                <a:ea typeface="+mj-ea"/>
                <a:cs typeface="+mj-cs"/>
              </a:rPr>
              <a:t> </a:t>
            </a:r>
            <a:endParaRPr lang="en-US" sz="1600" b="1" dirty="0">
              <a:solidFill>
                <a:schemeClr val="bg1"/>
              </a:solidFill>
            </a:endParaRPr>
          </a:p>
        </p:txBody>
      </p:sp>
      <p:sp>
        <p:nvSpPr>
          <p:cNvPr id="10" name="TextBox 9">
            <a:extLst>
              <a:ext uri="{FF2B5EF4-FFF2-40B4-BE49-F238E27FC236}">
                <a16:creationId xmlns:a16="http://schemas.microsoft.com/office/drawing/2014/main" id="{09303BAF-0F04-40D9-A167-4BBE7E184D0C}"/>
              </a:ext>
            </a:extLst>
          </p:cNvPr>
          <p:cNvSpPr txBox="1"/>
          <p:nvPr/>
        </p:nvSpPr>
        <p:spPr>
          <a:xfrm>
            <a:off x="406433" y="257012"/>
            <a:ext cx="11379134" cy="1415772"/>
          </a:xfrm>
          <a:prstGeom prst="rect">
            <a:avLst/>
          </a:prstGeom>
          <a:noFill/>
        </p:spPr>
        <p:txBody>
          <a:bodyPr wrap="square" rtlCol="0">
            <a:spAutoFit/>
          </a:bodyPr>
          <a:lstStyle/>
          <a:p>
            <a:r>
              <a:rPr lang="en-US" sz="4400" b="1" i="1" dirty="0">
                <a:solidFill>
                  <a:schemeClr val="bg1"/>
                </a:solidFill>
                <a:latin typeface="+mj-lt"/>
                <a:ea typeface="+mj-ea"/>
                <a:cs typeface="+mj-cs"/>
              </a:rPr>
              <a:t>Primary Systems of Record</a:t>
            </a:r>
            <a:endParaRPr lang="en-US" sz="1100" b="1" dirty="0">
              <a:solidFill>
                <a:schemeClr val="bg1"/>
              </a:solidFill>
            </a:endParaRPr>
          </a:p>
          <a:p>
            <a:endParaRPr lang="en-US" sz="2400" b="1" dirty="0"/>
          </a:p>
          <a:p>
            <a:endParaRPr lang="en-US" dirty="0"/>
          </a:p>
        </p:txBody>
      </p:sp>
    </p:spTree>
    <p:extLst>
      <p:ext uri="{BB962C8B-B14F-4D97-AF65-F5344CB8AC3E}">
        <p14:creationId xmlns:p14="http://schemas.microsoft.com/office/powerpoint/2010/main" val="3109971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BBDE96E-3316-4404-B3D6-5C6E901426B9}"/>
              </a:ext>
            </a:extLst>
          </p:cNvPr>
          <p:cNvSpPr/>
          <p:nvPr/>
        </p:nvSpPr>
        <p:spPr>
          <a:xfrm>
            <a:off x="0" y="0"/>
            <a:ext cx="12192000" cy="1163782"/>
          </a:xfrm>
          <a:prstGeom prst="rect">
            <a:avLst/>
          </a:prstGeom>
          <a:solidFill>
            <a:srgbClr val="00206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bg1"/>
                </a:solidFill>
                <a:latin typeface="+mj-lt"/>
                <a:ea typeface="+mj-ea"/>
                <a:cs typeface="+mj-cs"/>
              </a:rPr>
              <a:t> </a:t>
            </a:r>
            <a:endParaRPr lang="en-US" sz="1600" b="1" dirty="0">
              <a:solidFill>
                <a:schemeClr val="bg1"/>
              </a:solidFill>
            </a:endParaRPr>
          </a:p>
        </p:txBody>
      </p:sp>
      <p:sp>
        <p:nvSpPr>
          <p:cNvPr id="5" name="TextBox 4">
            <a:extLst>
              <a:ext uri="{FF2B5EF4-FFF2-40B4-BE49-F238E27FC236}">
                <a16:creationId xmlns:a16="http://schemas.microsoft.com/office/drawing/2014/main" id="{913396CB-3C11-4A55-BE62-E730F1AAAD06}"/>
              </a:ext>
            </a:extLst>
          </p:cNvPr>
          <p:cNvSpPr txBox="1"/>
          <p:nvPr/>
        </p:nvSpPr>
        <p:spPr>
          <a:xfrm>
            <a:off x="406433" y="257012"/>
            <a:ext cx="11379134" cy="4170372"/>
          </a:xfrm>
          <a:prstGeom prst="rect">
            <a:avLst/>
          </a:prstGeom>
          <a:noFill/>
        </p:spPr>
        <p:txBody>
          <a:bodyPr wrap="square" rtlCol="0">
            <a:spAutoFit/>
          </a:bodyPr>
          <a:lstStyle/>
          <a:p>
            <a:r>
              <a:rPr lang="en-US" sz="4400" b="1" i="1" dirty="0">
                <a:solidFill>
                  <a:schemeClr val="bg1"/>
                </a:solidFill>
                <a:latin typeface="+mj-lt"/>
                <a:ea typeface="+mj-ea"/>
                <a:cs typeface="+mj-cs"/>
              </a:rPr>
              <a:t>Church Financial Review Dashboard</a:t>
            </a:r>
            <a:endParaRPr lang="en-US" sz="1100" b="1" dirty="0">
              <a:solidFill>
                <a:schemeClr val="bg1"/>
              </a:solidFill>
            </a:endParaRPr>
          </a:p>
          <a:p>
            <a:endParaRPr lang="en-US" sz="2400" b="1" dirty="0"/>
          </a:p>
          <a:p>
            <a:r>
              <a:rPr lang="en-US" sz="2400" b="1" dirty="0"/>
              <a:t>Reference: Church Financial Review Checklist</a:t>
            </a:r>
          </a:p>
          <a:p>
            <a:endParaRPr lang="en-US" sz="2400" b="1" dirty="0"/>
          </a:p>
          <a:p>
            <a:endParaRPr lang="en-US" sz="2400" b="1" dirty="0"/>
          </a:p>
          <a:p>
            <a:endParaRPr lang="en-US" sz="2400" b="1"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graphicFrame>
        <p:nvGraphicFramePr>
          <p:cNvPr id="6" name="Table 5">
            <a:extLst>
              <a:ext uri="{FF2B5EF4-FFF2-40B4-BE49-F238E27FC236}">
                <a16:creationId xmlns:a16="http://schemas.microsoft.com/office/drawing/2014/main" id="{C90FB392-6DFA-4255-83A6-D6D8561EB3F5}"/>
              </a:ext>
            </a:extLst>
          </p:cNvPr>
          <p:cNvGraphicFramePr>
            <a:graphicFrameLocks noGrp="1"/>
          </p:cNvGraphicFramePr>
          <p:nvPr>
            <p:extLst>
              <p:ext uri="{D42A27DB-BD31-4B8C-83A1-F6EECF244321}">
                <p14:modId xmlns:p14="http://schemas.microsoft.com/office/powerpoint/2010/main" val="4244074531"/>
              </p:ext>
            </p:extLst>
          </p:nvPr>
        </p:nvGraphicFramePr>
        <p:xfrm>
          <a:off x="1221180" y="2017456"/>
          <a:ext cx="9749640" cy="4038600"/>
        </p:xfrm>
        <a:graphic>
          <a:graphicData uri="http://schemas.openxmlformats.org/drawingml/2006/table">
            <a:tbl>
              <a:tblPr firstRow="1" bandRow="1">
                <a:tableStyleId>{5C22544A-7EE6-4342-B048-85BDC9FD1C3A}</a:tableStyleId>
              </a:tblPr>
              <a:tblGrid>
                <a:gridCol w="1968587">
                  <a:extLst>
                    <a:ext uri="{9D8B030D-6E8A-4147-A177-3AD203B41FA5}">
                      <a16:colId xmlns:a16="http://schemas.microsoft.com/office/drawing/2014/main" val="3256525582"/>
                    </a:ext>
                  </a:extLst>
                </a:gridCol>
                <a:gridCol w="2906233">
                  <a:extLst>
                    <a:ext uri="{9D8B030D-6E8A-4147-A177-3AD203B41FA5}">
                      <a16:colId xmlns:a16="http://schemas.microsoft.com/office/drawing/2014/main" val="451329995"/>
                    </a:ext>
                  </a:extLst>
                </a:gridCol>
                <a:gridCol w="2437410">
                  <a:extLst>
                    <a:ext uri="{9D8B030D-6E8A-4147-A177-3AD203B41FA5}">
                      <a16:colId xmlns:a16="http://schemas.microsoft.com/office/drawing/2014/main" val="2657500638"/>
                    </a:ext>
                  </a:extLst>
                </a:gridCol>
                <a:gridCol w="2437410">
                  <a:extLst>
                    <a:ext uri="{9D8B030D-6E8A-4147-A177-3AD203B41FA5}">
                      <a16:colId xmlns:a16="http://schemas.microsoft.com/office/drawing/2014/main" val="3594240440"/>
                    </a:ext>
                  </a:extLst>
                </a:gridCol>
              </a:tblGrid>
              <a:tr h="370840">
                <a:tc>
                  <a:txBody>
                    <a:bodyPr/>
                    <a:lstStyle/>
                    <a:p>
                      <a:pPr algn="ctr"/>
                      <a:r>
                        <a:rPr lang="en-US" dirty="0"/>
                        <a:t>Weekly</a:t>
                      </a:r>
                    </a:p>
                  </a:txBody>
                  <a:tcPr/>
                </a:tc>
                <a:tc>
                  <a:txBody>
                    <a:bodyPr/>
                    <a:lstStyle/>
                    <a:p>
                      <a:pPr algn="ctr"/>
                      <a:r>
                        <a:rPr lang="en-US" dirty="0"/>
                        <a:t>Monthly</a:t>
                      </a:r>
                    </a:p>
                  </a:txBody>
                  <a:tcPr/>
                </a:tc>
                <a:tc>
                  <a:txBody>
                    <a:bodyPr/>
                    <a:lstStyle/>
                    <a:p>
                      <a:pPr algn="ctr"/>
                      <a:r>
                        <a:rPr lang="en-US" dirty="0"/>
                        <a:t>Quarterly</a:t>
                      </a:r>
                    </a:p>
                  </a:txBody>
                  <a:tcPr/>
                </a:tc>
                <a:tc>
                  <a:txBody>
                    <a:bodyPr/>
                    <a:lstStyle/>
                    <a:p>
                      <a:pPr algn="ctr"/>
                      <a:r>
                        <a:rPr lang="en-US" dirty="0"/>
                        <a:t>Annually</a:t>
                      </a:r>
                    </a:p>
                  </a:txBody>
                  <a:tcPr/>
                </a:tc>
                <a:extLst>
                  <a:ext uri="{0D108BD9-81ED-4DB2-BD59-A6C34878D82A}">
                    <a16:rowId xmlns:a16="http://schemas.microsoft.com/office/drawing/2014/main" val="1160798182"/>
                  </a:ext>
                </a:extLst>
              </a:tr>
              <a:tr h="370840">
                <a:tc>
                  <a:txBody>
                    <a:bodyPr/>
                    <a:lstStyle/>
                    <a:p>
                      <a:r>
                        <a:rPr lang="en-US" dirty="0"/>
                        <a:t>Count = Deposit</a:t>
                      </a:r>
                    </a:p>
                  </a:txBody>
                  <a:tcPr/>
                </a:tc>
                <a:tc>
                  <a:txBody>
                    <a:bodyPr/>
                    <a:lstStyle/>
                    <a:p>
                      <a:r>
                        <a:rPr lang="en-US" dirty="0"/>
                        <a:t>Contributions/Collections (including Online Giving)</a:t>
                      </a:r>
                    </a:p>
                  </a:txBody>
                  <a:tcPr/>
                </a:tc>
                <a:tc>
                  <a:txBody>
                    <a:bodyPr/>
                    <a:lstStyle/>
                    <a:p>
                      <a:r>
                        <a:rPr lang="en-US" dirty="0"/>
                        <a:t>Endowment Accts</a:t>
                      </a:r>
                    </a:p>
                  </a:txBody>
                  <a:tcPr/>
                </a:tc>
                <a:tc>
                  <a:txBody>
                    <a:bodyPr/>
                    <a:lstStyle/>
                    <a:p>
                      <a:r>
                        <a:rPr lang="en-US" dirty="0"/>
                        <a:t>FYE Statements to Parishioners</a:t>
                      </a:r>
                    </a:p>
                  </a:txBody>
                  <a:tcPr/>
                </a:tc>
                <a:extLst>
                  <a:ext uri="{0D108BD9-81ED-4DB2-BD59-A6C34878D82A}">
                    <a16:rowId xmlns:a16="http://schemas.microsoft.com/office/drawing/2014/main" val="167273886"/>
                  </a:ext>
                </a:extLst>
              </a:tr>
              <a:tr h="370840">
                <a:tc>
                  <a:txBody>
                    <a:bodyPr/>
                    <a:lstStyle/>
                    <a:p>
                      <a:endParaRPr lang="en-US" dirty="0"/>
                    </a:p>
                  </a:txBody>
                  <a:tcPr/>
                </a:tc>
                <a:tc>
                  <a:txBody>
                    <a:bodyPr/>
                    <a:lstStyle/>
                    <a:p>
                      <a:r>
                        <a:rPr lang="en-US" dirty="0"/>
                        <a:t>Financial Statements and Journal Entries</a:t>
                      </a:r>
                    </a:p>
                  </a:txBody>
                  <a:tcPr/>
                </a:tc>
                <a:tc>
                  <a:txBody>
                    <a:bodyPr/>
                    <a:lstStyle/>
                    <a:p>
                      <a:r>
                        <a:rPr lang="en-US" dirty="0"/>
                        <a:t>Religious Ed (R/E)</a:t>
                      </a:r>
                    </a:p>
                  </a:txBody>
                  <a:tcPr/>
                </a:tc>
                <a:tc>
                  <a:txBody>
                    <a:bodyPr/>
                    <a:lstStyle/>
                    <a:p>
                      <a:r>
                        <a:rPr lang="en-US" dirty="0"/>
                        <a:t>Contribution letters</a:t>
                      </a:r>
                    </a:p>
                  </a:txBody>
                  <a:tcPr/>
                </a:tc>
                <a:extLst>
                  <a:ext uri="{0D108BD9-81ED-4DB2-BD59-A6C34878D82A}">
                    <a16:rowId xmlns:a16="http://schemas.microsoft.com/office/drawing/2014/main" val="1108023124"/>
                  </a:ext>
                </a:extLst>
              </a:tr>
              <a:tr h="370840">
                <a:tc>
                  <a:txBody>
                    <a:bodyPr/>
                    <a:lstStyle/>
                    <a:p>
                      <a:endParaRPr lang="en-US"/>
                    </a:p>
                  </a:txBody>
                  <a:tcPr/>
                </a:tc>
                <a:tc>
                  <a:txBody>
                    <a:bodyPr/>
                    <a:lstStyle/>
                    <a:p>
                      <a:r>
                        <a:rPr lang="en-US" dirty="0"/>
                        <a:t>Checking Acct and D&amp;L Reconciliations</a:t>
                      </a:r>
                    </a:p>
                  </a:txBody>
                  <a:tcPr/>
                </a:tc>
                <a:tc>
                  <a:txBody>
                    <a:bodyPr/>
                    <a:lstStyle/>
                    <a:p>
                      <a:r>
                        <a:rPr lang="en-US" dirty="0"/>
                        <a:t>Preschool</a:t>
                      </a:r>
                    </a:p>
                  </a:txBody>
                  <a:tcPr/>
                </a:tc>
                <a:tc>
                  <a:txBody>
                    <a:bodyPr/>
                    <a:lstStyle/>
                    <a:p>
                      <a:r>
                        <a:rPr lang="en-US" dirty="0" err="1"/>
                        <a:t>AoA</a:t>
                      </a:r>
                      <a:r>
                        <a:rPr lang="en-US" dirty="0"/>
                        <a:t> Certification Letter</a:t>
                      </a:r>
                    </a:p>
                  </a:txBody>
                  <a:tcPr/>
                </a:tc>
                <a:extLst>
                  <a:ext uri="{0D108BD9-81ED-4DB2-BD59-A6C34878D82A}">
                    <a16:rowId xmlns:a16="http://schemas.microsoft.com/office/drawing/2014/main" val="2112558377"/>
                  </a:ext>
                </a:extLst>
              </a:tr>
              <a:tr h="370840">
                <a:tc>
                  <a:txBody>
                    <a:bodyPr/>
                    <a:lstStyle/>
                    <a:p>
                      <a:endParaRPr lang="en-US"/>
                    </a:p>
                  </a:txBody>
                  <a:tcPr/>
                </a:tc>
                <a:tc>
                  <a:txBody>
                    <a:bodyPr/>
                    <a:lstStyle/>
                    <a:p>
                      <a:r>
                        <a:rPr lang="en-US" dirty="0"/>
                        <a:t>Payroll</a:t>
                      </a:r>
                    </a:p>
                  </a:txBody>
                  <a:tcPr/>
                </a:tc>
                <a:tc>
                  <a:txBody>
                    <a:bodyPr/>
                    <a:lstStyle/>
                    <a:p>
                      <a:r>
                        <a:rPr lang="en-US" dirty="0"/>
                        <a:t>Misc. Income</a:t>
                      </a:r>
                    </a:p>
                  </a:txBody>
                  <a:tcPr/>
                </a:tc>
                <a:tc>
                  <a:txBody>
                    <a:bodyPr/>
                    <a:lstStyle/>
                    <a:p>
                      <a:r>
                        <a:rPr lang="en-US" dirty="0"/>
                        <a:t>Annual Budget</a:t>
                      </a:r>
                    </a:p>
                  </a:txBody>
                  <a:tcPr/>
                </a:tc>
                <a:extLst>
                  <a:ext uri="{0D108BD9-81ED-4DB2-BD59-A6C34878D82A}">
                    <a16:rowId xmlns:a16="http://schemas.microsoft.com/office/drawing/2014/main" val="413882459"/>
                  </a:ext>
                </a:extLst>
              </a:tr>
              <a:tr h="370840">
                <a:tc>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schemeClr val="tx1"/>
                          </a:solidFill>
                        </a:rPr>
                        <a:t>Mass Stipends </a:t>
                      </a:r>
                    </a:p>
                    <a:p>
                      <a:endParaRPr lang="en-US" dirty="0">
                        <a:solidFill>
                          <a:schemeClr val="tx1"/>
                        </a:solidFill>
                      </a:endParaRPr>
                    </a:p>
                  </a:txBody>
                  <a:tcPr/>
                </a:tc>
                <a:tc>
                  <a:txBody>
                    <a:bodyPr/>
                    <a:lstStyle/>
                    <a:p>
                      <a:r>
                        <a:rPr lang="en-US" dirty="0">
                          <a:solidFill>
                            <a:schemeClr val="tx1"/>
                          </a:solidFill>
                        </a:rPr>
                        <a:t>Exchange Accts</a:t>
                      </a:r>
                    </a:p>
                  </a:txBody>
                  <a:tcPr/>
                </a:tc>
                <a:tc>
                  <a:txBody>
                    <a:bodyPr/>
                    <a:lstStyle/>
                    <a:p>
                      <a:r>
                        <a:rPr lang="en-US" dirty="0"/>
                        <a:t>Inventory of Gift Shop</a:t>
                      </a:r>
                    </a:p>
                  </a:txBody>
                  <a:tcPr/>
                </a:tc>
                <a:extLst>
                  <a:ext uri="{0D108BD9-81ED-4DB2-BD59-A6C34878D82A}">
                    <a16:rowId xmlns:a16="http://schemas.microsoft.com/office/drawing/2014/main" val="523277000"/>
                  </a:ext>
                </a:extLst>
              </a:tr>
              <a:tr h="370840">
                <a:tc>
                  <a:txBody>
                    <a:bodyPr/>
                    <a:lstStyle/>
                    <a:p>
                      <a:endParaRPr lang="en-US"/>
                    </a:p>
                  </a:txBody>
                  <a:tcPr/>
                </a:tc>
                <a:tc>
                  <a:txBody>
                    <a:bodyPr/>
                    <a:lstStyle/>
                    <a:p>
                      <a:endParaRPr lang="en-US" dirty="0">
                        <a:solidFill>
                          <a:schemeClr val="tx1"/>
                        </a:solidFill>
                      </a:endParaRPr>
                    </a:p>
                  </a:txBody>
                  <a:tcPr/>
                </a:tc>
                <a:tc>
                  <a:txBody>
                    <a:bodyPr/>
                    <a:lstStyle/>
                    <a:p>
                      <a:r>
                        <a:rPr lang="en-US" dirty="0">
                          <a:solidFill>
                            <a:schemeClr val="tx1"/>
                          </a:solidFill>
                        </a:rPr>
                        <a:t>Columbarium</a:t>
                      </a:r>
                    </a:p>
                  </a:txBody>
                  <a:tcPr/>
                </a:tc>
                <a:tc>
                  <a:txBody>
                    <a:bodyPr/>
                    <a:lstStyle/>
                    <a:p>
                      <a:endParaRPr lang="en-US" dirty="0">
                        <a:solidFill>
                          <a:srgbClr val="FF0000"/>
                        </a:solidFill>
                      </a:endParaRPr>
                    </a:p>
                  </a:txBody>
                  <a:tcPr/>
                </a:tc>
                <a:extLst>
                  <a:ext uri="{0D108BD9-81ED-4DB2-BD59-A6C34878D82A}">
                    <a16:rowId xmlns:a16="http://schemas.microsoft.com/office/drawing/2014/main" val="3311492065"/>
                  </a:ext>
                </a:extLst>
              </a:tr>
              <a:tr h="255284">
                <a:tc>
                  <a:txBody>
                    <a:bodyPr/>
                    <a:lstStyle/>
                    <a:p>
                      <a:endParaRPr lang="en-US" dirty="0"/>
                    </a:p>
                  </a:txBody>
                  <a:tcPr/>
                </a:tc>
                <a:tc>
                  <a:txBody>
                    <a:bodyPr/>
                    <a:lstStyle/>
                    <a:p>
                      <a:endParaRPr lang="en-US" dirty="0">
                        <a:solidFill>
                          <a:srgbClr val="FF0000"/>
                        </a:solidFill>
                      </a:endParaRPr>
                    </a:p>
                  </a:txBody>
                  <a:tcP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731508377"/>
                  </a:ext>
                </a:extLst>
              </a:tr>
            </a:tbl>
          </a:graphicData>
        </a:graphic>
      </p:graphicFrame>
    </p:spTree>
    <p:extLst>
      <p:ext uri="{BB962C8B-B14F-4D97-AF65-F5344CB8AC3E}">
        <p14:creationId xmlns:p14="http://schemas.microsoft.com/office/powerpoint/2010/main" val="343195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A6535F-A804-4A65-B398-A6AEF9A97BF6}"/>
              </a:ext>
            </a:extLst>
          </p:cNvPr>
          <p:cNvSpPr/>
          <p:nvPr/>
        </p:nvSpPr>
        <p:spPr>
          <a:xfrm>
            <a:off x="0" y="0"/>
            <a:ext cx="12192000" cy="1163782"/>
          </a:xfrm>
          <a:prstGeom prst="rect">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2" name="Title 1">
            <a:extLst>
              <a:ext uri="{FF2B5EF4-FFF2-40B4-BE49-F238E27FC236}">
                <a16:creationId xmlns:a16="http://schemas.microsoft.com/office/drawing/2014/main" id="{B3300238-F9FC-49F9-9141-E00199055C89}"/>
              </a:ext>
            </a:extLst>
          </p:cNvPr>
          <p:cNvSpPr>
            <a:spLocks noGrp="1"/>
          </p:cNvSpPr>
          <p:nvPr>
            <p:ph type="title"/>
          </p:nvPr>
        </p:nvSpPr>
        <p:spPr>
          <a:xfrm>
            <a:off x="332739" y="-46495"/>
            <a:ext cx="11125200" cy="1325563"/>
          </a:xfrm>
        </p:spPr>
        <p:txBody>
          <a:bodyPr/>
          <a:lstStyle/>
          <a:p>
            <a:r>
              <a:rPr lang="en-US" b="1" i="1" dirty="0">
                <a:solidFill>
                  <a:schemeClr val="bg1"/>
                </a:solidFill>
              </a:rPr>
              <a:t>Weekly Reviews</a:t>
            </a:r>
          </a:p>
        </p:txBody>
      </p:sp>
      <p:sp>
        <p:nvSpPr>
          <p:cNvPr id="9" name="TextBox 8">
            <a:extLst>
              <a:ext uri="{FF2B5EF4-FFF2-40B4-BE49-F238E27FC236}">
                <a16:creationId xmlns:a16="http://schemas.microsoft.com/office/drawing/2014/main" id="{466A0AE5-1902-4D49-87D4-9A7F171ACD36}"/>
              </a:ext>
            </a:extLst>
          </p:cNvPr>
          <p:cNvSpPr txBox="1"/>
          <p:nvPr/>
        </p:nvSpPr>
        <p:spPr>
          <a:xfrm>
            <a:off x="340359" y="1567700"/>
            <a:ext cx="5554980" cy="3694986"/>
          </a:xfrm>
          <a:prstGeom prst="rect">
            <a:avLst/>
          </a:prstGeom>
          <a:noFill/>
        </p:spPr>
        <p:txBody>
          <a:bodyPr wrap="square" rtlCol="0">
            <a:spAutoFit/>
          </a:bodyPr>
          <a:lstStyle/>
          <a:p>
            <a:r>
              <a:rPr lang="en-US" sz="1801" dirty="0"/>
              <a:t>Documentation to be reviewed: </a:t>
            </a:r>
          </a:p>
          <a:p>
            <a:pPr marL="742978" lvl="1" indent="-285760">
              <a:buFont typeface="Wingdings" panose="05000000000000000000" pitchFamily="2" charset="2"/>
              <a:buChar char="ü"/>
            </a:pPr>
            <a:r>
              <a:rPr lang="en-US" sz="1801" dirty="0"/>
              <a:t>Bag Log</a:t>
            </a:r>
          </a:p>
          <a:p>
            <a:pPr marL="742978" lvl="1" indent="-285760">
              <a:buFont typeface="Wingdings" panose="05000000000000000000" pitchFamily="2" charset="2"/>
              <a:buChar char="ü"/>
            </a:pPr>
            <a:r>
              <a:rPr lang="en-US" sz="1801" dirty="0"/>
              <a:t>Count sheets (individual and summary)</a:t>
            </a:r>
          </a:p>
          <a:p>
            <a:pPr marL="742978" lvl="1" indent="-285760">
              <a:buFont typeface="Wingdings" panose="05000000000000000000" pitchFamily="2" charset="2"/>
              <a:buChar char="ü"/>
            </a:pPr>
            <a:r>
              <a:rPr lang="en-US" sz="1801" dirty="0"/>
              <a:t>Bank Transaction Receipts</a:t>
            </a:r>
          </a:p>
          <a:p>
            <a:pPr marL="742978" lvl="1" indent="-285760">
              <a:buFont typeface="Wingdings" panose="05000000000000000000" pitchFamily="2" charset="2"/>
              <a:buChar char="ü"/>
            </a:pPr>
            <a:r>
              <a:rPr lang="en-US" sz="1801" dirty="0"/>
              <a:t>Deposit Register from PSA</a:t>
            </a:r>
          </a:p>
          <a:p>
            <a:pPr marL="742978" lvl="1" indent="-285760">
              <a:buFont typeface="Wingdings" panose="05000000000000000000" pitchFamily="2" charset="2"/>
              <a:buChar char="ü"/>
            </a:pPr>
            <a:r>
              <a:rPr lang="en-US" sz="1801" dirty="0"/>
              <a:t>Contribution Listing from PSFS</a:t>
            </a:r>
          </a:p>
          <a:p>
            <a:pPr marL="457218" lvl="1"/>
            <a:endParaRPr lang="en-US" sz="1801" dirty="0"/>
          </a:p>
          <a:p>
            <a:pPr marL="18"/>
            <a:r>
              <a:rPr lang="en-US" sz="1801" dirty="0"/>
              <a:t>Oversight responsibility: </a:t>
            </a:r>
          </a:p>
          <a:p>
            <a:pPr marL="800118" lvl="1" indent="-342900">
              <a:buFont typeface="Wingdings" panose="05000000000000000000" pitchFamily="2" charset="2"/>
              <a:buChar char="ü"/>
            </a:pPr>
            <a:r>
              <a:rPr lang="en-US" sz="1801" dirty="0"/>
              <a:t>Business Manager</a:t>
            </a:r>
          </a:p>
          <a:p>
            <a:pPr marL="800118" lvl="1" indent="-342900">
              <a:buFont typeface="Wingdings" panose="05000000000000000000" pitchFamily="2" charset="2"/>
              <a:buChar char="ü"/>
            </a:pPr>
            <a:r>
              <a:rPr lang="en-US" sz="1801" dirty="0"/>
              <a:t>Pastor</a:t>
            </a:r>
          </a:p>
          <a:p>
            <a:pPr marL="800118" lvl="1" indent="-342900">
              <a:buFont typeface="Wingdings" panose="05000000000000000000" pitchFamily="2" charset="2"/>
              <a:buChar char="ü"/>
            </a:pPr>
            <a:r>
              <a:rPr lang="en-US" sz="1801" dirty="0"/>
              <a:t>3</a:t>
            </a:r>
            <a:r>
              <a:rPr lang="en-US" sz="1801" baseline="30000" dirty="0"/>
              <a:t>rd</a:t>
            </a:r>
            <a:r>
              <a:rPr lang="en-US" sz="1801" dirty="0"/>
              <a:t> Party Reviewer</a:t>
            </a:r>
          </a:p>
          <a:p>
            <a:pPr marL="457218" lvl="1"/>
            <a:endParaRPr lang="en-US" sz="1801" dirty="0"/>
          </a:p>
          <a:p>
            <a:pPr marL="742978" lvl="1" indent="-285760">
              <a:buFont typeface="Wingdings" panose="05000000000000000000" pitchFamily="2" charset="2"/>
              <a:buChar char="ü"/>
            </a:pPr>
            <a:endParaRPr lang="en-US" sz="1801" dirty="0"/>
          </a:p>
        </p:txBody>
      </p:sp>
      <p:sp>
        <p:nvSpPr>
          <p:cNvPr id="11" name="TextBox 10">
            <a:extLst>
              <a:ext uri="{FF2B5EF4-FFF2-40B4-BE49-F238E27FC236}">
                <a16:creationId xmlns:a16="http://schemas.microsoft.com/office/drawing/2014/main" id="{D0192057-7F41-43D8-9191-4ECC9E75DE0A}"/>
              </a:ext>
            </a:extLst>
          </p:cNvPr>
          <p:cNvSpPr txBox="1"/>
          <p:nvPr/>
        </p:nvSpPr>
        <p:spPr>
          <a:xfrm>
            <a:off x="454728" y="5920780"/>
            <a:ext cx="11282543" cy="461665"/>
          </a:xfrm>
          <a:prstGeom prst="rect">
            <a:avLst/>
          </a:prstGeom>
          <a:noFill/>
        </p:spPr>
        <p:txBody>
          <a:bodyPr wrap="square" rtlCol="0">
            <a:spAutoFit/>
          </a:bodyPr>
          <a:lstStyle/>
          <a:p>
            <a:pPr algn="ctr"/>
            <a:r>
              <a:rPr lang="en-US" sz="2400" b="1" i="1" dirty="0">
                <a:solidFill>
                  <a:srgbClr val="FF0000"/>
                </a:solidFill>
              </a:rPr>
              <a:t>IMPORTANT: </a:t>
            </a:r>
            <a:r>
              <a:rPr lang="en-US" sz="2400" b="1" i="1" dirty="0">
                <a:solidFill>
                  <a:srgbClr val="002060"/>
                </a:solidFill>
              </a:rPr>
              <a:t>All reports should be signed/dated by each reviewer on the totals page.</a:t>
            </a:r>
            <a:endParaRPr lang="en-US" dirty="0"/>
          </a:p>
        </p:txBody>
      </p:sp>
      <p:graphicFrame>
        <p:nvGraphicFramePr>
          <p:cNvPr id="3" name="Diagram 2">
            <a:extLst>
              <a:ext uri="{FF2B5EF4-FFF2-40B4-BE49-F238E27FC236}">
                <a16:creationId xmlns:a16="http://schemas.microsoft.com/office/drawing/2014/main" id="{9A1140EE-2454-480E-8044-D4E670E19E17}"/>
              </a:ext>
            </a:extLst>
          </p:cNvPr>
          <p:cNvGraphicFramePr/>
          <p:nvPr>
            <p:extLst>
              <p:ext uri="{D42A27DB-BD31-4B8C-83A1-F6EECF244321}">
                <p14:modId xmlns:p14="http://schemas.microsoft.com/office/powerpoint/2010/main" val="1035901439"/>
              </p:ext>
            </p:extLst>
          </p:nvPr>
        </p:nvGraphicFramePr>
        <p:xfrm>
          <a:off x="4641368" y="1340449"/>
          <a:ext cx="7472855" cy="45346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25900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D7B1748-2BB2-4300-827E-20AE606CEB88}"/>
              </a:ext>
            </a:extLst>
          </p:cNvPr>
          <p:cNvSpPr/>
          <p:nvPr/>
        </p:nvSpPr>
        <p:spPr>
          <a:xfrm>
            <a:off x="0" y="0"/>
            <a:ext cx="12192000" cy="1163782"/>
          </a:xfrm>
          <a:prstGeom prst="rect">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2" name="Title 1">
            <a:extLst>
              <a:ext uri="{FF2B5EF4-FFF2-40B4-BE49-F238E27FC236}">
                <a16:creationId xmlns:a16="http://schemas.microsoft.com/office/drawing/2014/main" id="{36F59B3B-E042-4E99-B3CB-068518B288D1}"/>
              </a:ext>
            </a:extLst>
          </p:cNvPr>
          <p:cNvSpPr>
            <a:spLocks noGrp="1"/>
          </p:cNvSpPr>
          <p:nvPr>
            <p:ph type="title"/>
          </p:nvPr>
        </p:nvSpPr>
        <p:spPr>
          <a:xfrm>
            <a:off x="538566" y="38397"/>
            <a:ext cx="10515600" cy="1325563"/>
          </a:xfrm>
        </p:spPr>
        <p:txBody>
          <a:bodyPr/>
          <a:lstStyle/>
          <a:p>
            <a:r>
              <a:rPr lang="en-US" b="1" i="1" dirty="0">
                <a:solidFill>
                  <a:schemeClr val="bg1"/>
                </a:solidFill>
              </a:rPr>
              <a:t>Case Study</a:t>
            </a:r>
          </a:p>
        </p:txBody>
      </p:sp>
      <p:sp>
        <p:nvSpPr>
          <p:cNvPr id="3" name="Content Placeholder 2">
            <a:extLst>
              <a:ext uri="{FF2B5EF4-FFF2-40B4-BE49-F238E27FC236}">
                <a16:creationId xmlns:a16="http://schemas.microsoft.com/office/drawing/2014/main" id="{AB168737-449E-4D65-9EAB-D34F356D2179}"/>
              </a:ext>
            </a:extLst>
          </p:cNvPr>
          <p:cNvSpPr>
            <a:spLocks noGrp="1"/>
          </p:cNvSpPr>
          <p:nvPr>
            <p:ph idx="1"/>
          </p:nvPr>
        </p:nvSpPr>
        <p:spPr>
          <a:xfrm>
            <a:off x="838200" y="1363960"/>
            <a:ext cx="10515600" cy="4351338"/>
          </a:xfrm>
        </p:spPr>
        <p:txBody>
          <a:bodyPr/>
          <a:lstStyle/>
          <a:p>
            <a:r>
              <a:rPr lang="en-US" u="sng" dirty="0"/>
              <a:t>Catholic Church </a:t>
            </a:r>
            <a:r>
              <a:rPr lang="en-US" dirty="0"/>
              <a:t>is a small parish that had the following collections on December 2020: </a:t>
            </a:r>
          </a:p>
          <a:p>
            <a:endParaRPr lang="en-US" dirty="0"/>
          </a:p>
          <a:p>
            <a:endParaRPr lang="en-US" dirty="0"/>
          </a:p>
          <a:p>
            <a:pPr lvl="1"/>
            <a:endParaRPr lang="en-US" dirty="0"/>
          </a:p>
        </p:txBody>
      </p:sp>
      <p:graphicFrame>
        <p:nvGraphicFramePr>
          <p:cNvPr id="4" name="Table 4">
            <a:extLst>
              <a:ext uri="{FF2B5EF4-FFF2-40B4-BE49-F238E27FC236}">
                <a16:creationId xmlns:a16="http://schemas.microsoft.com/office/drawing/2014/main" id="{4283A75E-67A8-4877-98A8-5F67CBCC84E1}"/>
              </a:ext>
            </a:extLst>
          </p:cNvPr>
          <p:cNvGraphicFramePr>
            <a:graphicFrameLocks noGrp="1"/>
          </p:cNvGraphicFramePr>
          <p:nvPr>
            <p:extLst>
              <p:ext uri="{D42A27DB-BD31-4B8C-83A1-F6EECF244321}">
                <p14:modId xmlns:p14="http://schemas.microsoft.com/office/powerpoint/2010/main" val="225315169"/>
              </p:ext>
            </p:extLst>
          </p:nvPr>
        </p:nvGraphicFramePr>
        <p:xfrm>
          <a:off x="1379349" y="2350909"/>
          <a:ext cx="8834034" cy="2377440"/>
        </p:xfrm>
        <a:graphic>
          <a:graphicData uri="http://schemas.openxmlformats.org/drawingml/2006/table">
            <a:tbl>
              <a:tblPr firstRow="1" bandRow="1">
                <a:tableStyleId>{5C22544A-7EE6-4342-B048-85BDC9FD1C3A}</a:tableStyleId>
              </a:tblPr>
              <a:tblGrid>
                <a:gridCol w="2475450">
                  <a:extLst>
                    <a:ext uri="{9D8B030D-6E8A-4147-A177-3AD203B41FA5}">
                      <a16:colId xmlns:a16="http://schemas.microsoft.com/office/drawing/2014/main" val="2726207752"/>
                    </a:ext>
                  </a:extLst>
                </a:gridCol>
                <a:gridCol w="1941568">
                  <a:extLst>
                    <a:ext uri="{9D8B030D-6E8A-4147-A177-3AD203B41FA5}">
                      <a16:colId xmlns:a16="http://schemas.microsoft.com/office/drawing/2014/main" val="2925610098"/>
                    </a:ext>
                  </a:extLst>
                </a:gridCol>
                <a:gridCol w="2208508">
                  <a:extLst>
                    <a:ext uri="{9D8B030D-6E8A-4147-A177-3AD203B41FA5}">
                      <a16:colId xmlns:a16="http://schemas.microsoft.com/office/drawing/2014/main" val="4196634454"/>
                    </a:ext>
                  </a:extLst>
                </a:gridCol>
                <a:gridCol w="2208508">
                  <a:extLst>
                    <a:ext uri="{9D8B030D-6E8A-4147-A177-3AD203B41FA5}">
                      <a16:colId xmlns:a16="http://schemas.microsoft.com/office/drawing/2014/main" val="675288038"/>
                    </a:ext>
                  </a:extLst>
                </a:gridCol>
              </a:tblGrid>
              <a:tr h="301927">
                <a:tc>
                  <a:txBody>
                    <a:bodyPr/>
                    <a:lstStyle/>
                    <a:p>
                      <a:endParaRPr lang="en-US" sz="2000" dirty="0"/>
                    </a:p>
                  </a:txBody>
                  <a:tcPr/>
                </a:tc>
                <a:tc>
                  <a:txBody>
                    <a:bodyPr/>
                    <a:lstStyle/>
                    <a:p>
                      <a:pPr algn="ctr"/>
                      <a:r>
                        <a:rPr lang="en-US" sz="2000" dirty="0"/>
                        <a:t>12/05</a:t>
                      </a:r>
                    </a:p>
                  </a:txBody>
                  <a:tcPr/>
                </a:tc>
                <a:tc>
                  <a:txBody>
                    <a:bodyPr/>
                    <a:lstStyle/>
                    <a:p>
                      <a:pPr algn="ctr"/>
                      <a:r>
                        <a:rPr lang="en-US" sz="2000" dirty="0"/>
                        <a:t>12/06*</a:t>
                      </a:r>
                    </a:p>
                  </a:txBody>
                  <a:tcPr/>
                </a:tc>
                <a:tc>
                  <a:txBody>
                    <a:bodyPr/>
                    <a:lstStyle/>
                    <a:p>
                      <a:pPr algn="ctr"/>
                      <a:r>
                        <a:rPr lang="en-US" sz="2000" dirty="0"/>
                        <a:t>12/31</a:t>
                      </a:r>
                    </a:p>
                  </a:txBody>
                  <a:tcPr/>
                </a:tc>
                <a:extLst>
                  <a:ext uri="{0D108BD9-81ED-4DB2-BD59-A6C34878D82A}">
                    <a16:rowId xmlns:a16="http://schemas.microsoft.com/office/drawing/2014/main" val="2777376179"/>
                  </a:ext>
                </a:extLst>
              </a:tr>
              <a:tr h="301927">
                <a:tc>
                  <a:txBody>
                    <a:bodyPr/>
                    <a:lstStyle/>
                    <a:p>
                      <a:r>
                        <a:rPr lang="en-US" sz="2000" b="1" dirty="0"/>
                        <a:t>Offertory</a:t>
                      </a:r>
                    </a:p>
                  </a:txBody>
                  <a:tcPr/>
                </a:tc>
                <a:tc>
                  <a:txBody>
                    <a:bodyPr/>
                    <a:lstStyle/>
                    <a:p>
                      <a:pPr algn="ctr"/>
                      <a:endParaRPr lang="en-US" sz="2000" dirty="0"/>
                    </a:p>
                  </a:txBody>
                  <a:tcPr/>
                </a:tc>
                <a:tc>
                  <a:txBody>
                    <a:bodyPr/>
                    <a:lstStyle/>
                    <a:p>
                      <a:pPr algn="ctr"/>
                      <a:r>
                        <a:rPr lang="en-US" sz="2000" dirty="0"/>
                        <a:t>$575.75</a:t>
                      </a:r>
                    </a:p>
                  </a:txBody>
                  <a:tcPr/>
                </a:tc>
                <a:tc>
                  <a:txBody>
                    <a:bodyPr/>
                    <a:lstStyle/>
                    <a:p>
                      <a:pPr algn="ctr"/>
                      <a:r>
                        <a:rPr lang="en-US" sz="2000" dirty="0"/>
                        <a:t>$200</a:t>
                      </a:r>
                    </a:p>
                  </a:txBody>
                  <a:tcPr/>
                </a:tc>
                <a:extLst>
                  <a:ext uri="{0D108BD9-81ED-4DB2-BD59-A6C34878D82A}">
                    <a16:rowId xmlns:a16="http://schemas.microsoft.com/office/drawing/2014/main" val="1773913530"/>
                  </a:ext>
                </a:extLst>
              </a:tr>
              <a:tr h="301927">
                <a:tc>
                  <a:txBody>
                    <a:bodyPr/>
                    <a:lstStyle/>
                    <a:p>
                      <a:r>
                        <a:rPr lang="en-US" sz="2000" b="1" dirty="0"/>
                        <a:t>2</a:t>
                      </a:r>
                      <a:r>
                        <a:rPr lang="en-US" sz="2000" b="1" baseline="30000" dirty="0"/>
                        <a:t>nd</a:t>
                      </a:r>
                      <a:r>
                        <a:rPr lang="en-US" sz="2000" b="1" dirty="0"/>
                        <a:t> Collection</a:t>
                      </a:r>
                    </a:p>
                  </a:txBody>
                  <a:tcPr/>
                </a:tc>
                <a:tc>
                  <a:txBody>
                    <a:bodyPr/>
                    <a:lstStyle/>
                    <a:p>
                      <a:pPr algn="ctr"/>
                      <a:endParaRPr lang="en-US" sz="2000"/>
                    </a:p>
                  </a:txBody>
                  <a:tcPr/>
                </a:tc>
                <a:tc>
                  <a:txBody>
                    <a:bodyPr/>
                    <a:lstStyle/>
                    <a:p>
                      <a:pPr algn="ctr"/>
                      <a:r>
                        <a:rPr lang="en-US" sz="2000" dirty="0"/>
                        <a:t>$30.00</a:t>
                      </a:r>
                    </a:p>
                  </a:txBody>
                  <a:tcPr/>
                </a:tc>
                <a:tc>
                  <a:txBody>
                    <a:bodyPr/>
                    <a:lstStyle/>
                    <a:p>
                      <a:pPr algn="ctr"/>
                      <a:endParaRPr lang="en-US" sz="2000" dirty="0"/>
                    </a:p>
                  </a:txBody>
                  <a:tcPr/>
                </a:tc>
                <a:extLst>
                  <a:ext uri="{0D108BD9-81ED-4DB2-BD59-A6C34878D82A}">
                    <a16:rowId xmlns:a16="http://schemas.microsoft.com/office/drawing/2014/main" val="2597383685"/>
                  </a:ext>
                </a:extLst>
              </a:tr>
              <a:tr h="301927">
                <a:tc>
                  <a:txBody>
                    <a:bodyPr/>
                    <a:lstStyle/>
                    <a:p>
                      <a:r>
                        <a:rPr lang="en-US" sz="2000" b="1" dirty="0"/>
                        <a:t>Mass Stipends</a:t>
                      </a:r>
                    </a:p>
                  </a:txBody>
                  <a:tcPr/>
                </a:tc>
                <a:tc>
                  <a:txBody>
                    <a:bodyPr/>
                    <a:lstStyle/>
                    <a:p>
                      <a:pPr algn="ctr"/>
                      <a:r>
                        <a:rPr lang="en-US" sz="2000" dirty="0"/>
                        <a:t>$30</a:t>
                      </a:r>
                    </a:p>
                  </a:txBody>
                  <a:tcPr/>
                </a:tc>
                <a:tc>
                  <a:txBody>
                    <a:bodyPr/>
                    <a:lstStyle/>
                    <a:p>
                      <a:pPr algn="ctr"/>
                      <a:r>
                        <a:rPr lang="en-US" sz="2000" dirty="0"/>
                        <a:t>$20</a:t>
                      </a:r>
                    </a:p>
                  </a:txBody>
                  <a:tcPr/>
                </a:tc>
                <a:tc>
                  <a:txBody>
                    <a:bodyPr/>
                    <a:lstStyle/>
                    <a:p>
                      <a:pPr algn="ctr"/>
                      <a:endParaRPr lang="en-US" sz="2000" dirty="0"/>
                    </a:p>
                  </a:txBody>
                  <a:tcPr/>
                </a:tc>
                <a:extLst>
                  <a:ext uri="{0D108BD9-81ED-4DB2-BD59-A6C34878D82A}">
                    <a16:rowId xmlns:a16="http://schemas.microsoft.com/office/drawing/2014/main" val="1797424310"/>
                  </a:ext>
                </a:extLst>
              </a:tr>
              <a:tr h="301927">
                <a:tc>
                  <a:txBody>
                    <a:bodyPr/>
                    <a:lstStyle/>
                    <a:p>
                      <a:r>
                        <a:rPr lang="en-US" sz="2000" b="1" dirty="0"/>
                        <a:t>Religious Ed</a:t>
                      </a:r>
                    </a:p>
                  </a:txBody>
                  <a:tcPr/>
                </a:tc>
                <a:tc>
                  <a:txBody>
                    <a:bodyPr/>
                    <a:lstStyle/>
                    <a:p>
                      <a:pPr algn="ctr"/>
                      <a:r>
                        <a:rPr lang="en-US" sz="2000" dirty="0"/>
                        <a:t>$50</a:t>
                      </a:r>
                    </a:p>
                  </a:txBody>
                  <a:tcPr/>
                </a:tc>
                <a:tc>
                  <a:txBody>
                    <a:bodyPr/>
                    <a:lstStyle/>
                    <a:p>
                      <a:pPr algn="ctr"/>
                      <a:endParaRPr lang="en-US" sz="2000"/>
                    </a:p>
                  </a:txBody>
                  <a:tcPr/>
                </a:tc>
                <a:tc>
                  <a:txBody>
                    <a:bodyPr/>
                    <a:lstStyle/>
                    <a:p>
                      <a:pPr algn="ctr"/>
                      <a:r>
                        <a:rPr lang="en-US" sz="2000"/>
                        <a:t>$100</a:t>
                      </a:r>
                      <a:endParaRPr lang="en-US" sz="2000" dirty="0"/>
                    </a:p>
                  </a:txBody>
                  <a:tcPr/>
                </a:tc>
                <a:extLst>
                  <a:ext uri="{0D108BD9-81ED-4DB2-BD59-A6C34878D82A}">
                    <a16:rowId xmlns:a16="http://schemas.microsoft.com/office/drawing/2014/main" val="4192871714"/>
                  </a:ext>
                </a:extLst>
              </a:tr>
              <a:tr h="301927">
                <a:tc>
                  <a:txBody>
                    <a:bodyPr/>
                    <a:lstStyle/>
                    <a:p>
                      <a:r>
                        <a:rPr lang="en-US" sz="2000" b="1" dirty="0"/>
                        <a:t>Online Giving</a:t>
                      </a:r>
                    </a:p>
                  </a:txBody>
                  <a:tcPr/>
                </a:tc>
                <a:tc>
                  <a:txBody>
                    <a:bodyPr/>
                    <a:lstStyle/>
                    <a:p>
                      <a:pPr algn="ctr"/>
                      <a:endParaRPr lang="en-US" sz="2000"/>
                    </a:p>
                  </a:txBody>
                  <a:tcPr/>
                </a:tc>
                <a:tc>
                  <a:txBody>
                    <a:bodyPr/>
                    <a:lstStyle/>
                    <a:p>
                      <a:pPr algn="ctr"/>
                      <a:endParaRPr lang="en-US" sz="2000"/>
                    </a:p>
                  </a:txBody>
                  <a:tcPr/>
                </a:tc>
                <a:tc>
                  <a:txBody>
                    <a:bodyPr/>
                    <a:lstStyle/>
                    <a:p>
                      <a:pPr algn="ctr"/>
                      <a:r>
                        <a:rPr lang="en-US" sz="2000" dirty="0"/>
                        <a:t>$200</a:t>
                      </a:r>
                    </a:p>
                  </a:txBody>
                  <a:tcPr/>
                </a:tc>
                <a:extLst>
                  <a:ext uri="{0D108BD9-81ED-4DB2-BD59-A6C34878D82A}">
                    <a16:rowId xmlns:a16="http://schemas.microsoft.com/office/drawing/2014/main" val="1837854268"/>
                  </a:ext>
                </a:extLst>
              </a:tr>
            </a:tbl>
          </a:graphicData>
        </a:graphic>
      </p:graphicFrame>
      <p:sp>
        <p:nvSpPr>
          <p:cNvPr id="5" name="TextBox 4">
            <a:extLst>
              <a:ext uri="{FF2B5EF4-FFF2-40B4-BE49-F238E27FC236}">
                <a16:creationId xmlns:a16="http://schemas.microsoft.com/office/drawing/2014/main" id="{62CF2346-E412-48BD-966F-FD4EEEB11970}"/>
              </a:ext>
            </a:extLst>
          </p:cNvPr>
          <p:cNvSpPr txBox="1"/>
          <p:nvPr/>
        </p:nvSpPr>
        <p:spPr>
          <a:xfrm>
            <a:off x="838200" y="4886365"/>
            <a:ext cx="10360236" cy="1815882"/>
          </a:xfrm>
          <a:prstGeom prst="rect">
            <a:avLst/>
          </a:prstGeom>
          <a:noFill/>
        </p:spPr>
        <p:txBody>
          <a:bodyPr wrap="square" rtlCol="0">
            <a:spAutoFit/>
          </a:bodyPr>
          <a:lstStyle/>
          <a:p>
            <a:pPr marL="285750" indent="-285750">
              <a:buFont typeface="Arial" panose="020B0604020202020204" pitchFamily="34" charset="0"/>
              <a:buChar char="•"/>
            </a:pPr>
            <a:r>
              <a:rPr lang="en-US" sz="2800" dirty="0"/>
              <a:t>On 12/06 there were two Masses and one second collection, while on 12/31 there was only one Mass and no second collection. </a:t>
            </a:r>
          </a:p>
          <a:p>
            <a:pPr marL="285750" indent="-285750">
              <a:buFont typeface="Arial" panose="020B0604020202020204" pitchFamily="34" charset="0"/>
              <a:buChar char="•"/>
            </a:pPr>
            <a:r>
              <a:rPr lang="en-US" sz="2800" dirty="0"/>
              <a:t>Online giving through </a:t>
            </a:r>
            <a:r>
              <a:rPr lang="en-US" sz="2800" dirty="0" err="1"/>
              <a:t>Vanco</a:t>
            </a:r>
            <a:r>
              <a:rPr lang="en-US" sz="2800" dirty="0"/>
              <a:t> was made available to parishioners on 12/31. </a:t>
            </a:r>
          </a:p>
        </p:txBody>
      </p:sp>
    </p:spTree>
    <p:extLst>
      <p:ext uri="{BB962C8B-B14F-4D97-AF65-F5344CB8AC3E}">
        <p14:creationId xmlns:p14="http://schemas.microsoft.com/office/powerpoint/2010/main" val="19716404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DFFEC09-BDCE-420B-BF93-D56CCE52FA35}"/>
              </a:ext>
            </a:extLst>
          </p:cNvPr>
          <p:cNvSpPr/>
          <p:nvPr/>
        </p:nvSpPr>
        <p:spPr>
          <a:xfrm>
            <a:off x="0" y="0"/>
            <a:ext cx="12192000" cy="1163782"/>
          </a:xfrm>
          <a:prstGeom prst="rect">
            <a:avLst/>
          </a:prstGeom>
          <a:solidFill>
            <a:srgbClr val="002060"/>
          </a:solidFill>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sz="4400" b="1" i="1" dirty="0">
                <a:solidFill>
                  <a:schemeClr val="tx1"/>
                </a:solidFill>
                <a:latin typeface="+mj-lt"/>
                <a:ea typeface="+mj-ea"/>
                <a:cs typeface="+mj-cs"/>
              </a:rPr>
              <a:t> </a:t>
            </a:r>
            <a:endParaRPr lang="en-US" sz="1600" b="1" dirty="0">
              <a:solidFill>
                <a:schemeClr val="tx1"/>
              </a:solidFill>
            </a:endParaRPr>
          </a:p>
        </p:txBody>
      </p:sp>
      <p:sp>
        <p:nvSpPr>
          <p:cNvPr id="6" name="TextBox 5">
            <a:extLst>
              <a:ext uri="{FF2B5EF4-FFF2-40B4-BE49-F238E27FC236}">
                <a16:creationId xmlns:a16="http://schemas.microsoft.com/office/drawing/2014/main" id="{1556636C-88EB-4E1F-9FDF-00677852B8F1}"/>
              </a:ext>
            </a:extLst>
          </p:cNvPr>
          <p:cNvSpPr txBox="1"/>
          <p:nvPr/>
        </p:nvSpPr>
        <p:spPr>
          <a:xfrm>
            <a:off x="406433" y="225472"/>
            <a:ext cx="11379134" cy="6709529"/>
          </a:xfrm>
          <a:prstGeom prst="rect">
            <a:avLst/>
          </a:prstGeom>
          <a:noFill/>
        </p:spPr>
        <p:txBody>
          <a:bodyPr wrap="square" rtlCol="0">
            <a:spAutoFit/>
          </a:bodyPr>
          <a:lstStyle/>
          <a:p>
            <a:r>
              <a:rPr lang="en-US" sz="4400" b="1" i="1" dirty="0">
                <a:solidFill>
                  <a:schemeClr val="bg1"/>
                </a:solidFill>
                <a:latin typeface="+mj-lt"/>
                <a:ea typeface="+mj-ea"/>
                <a:cs typeface="+mj-cs"/>
              </a:rPr>
              <a:t>Weekly Review</a:t>
            </a:r>
          </a:p>
          <a:p>
            <a:endParaRPr lang="en-US" sz="1100" b="1" dirty="0">
              <a:solidFill>
                <a:schemeClr val="bg1"/>
              </a:solidFill>
            </a:endParaRPr>
          </a:p>
          <a:p>
            <a:endParaRPr lang="en-US" sz="1100" b="1" dirty="0">
              <a:solidFill>
                <a:schemeClr val="bg1"/>
              </a:solidFill>
            </a:endParaRPr>
          </a:p>
          <a:p>
            <a:endParaRPr lang="en-US" sz="2400" b="1" dirty="0"/>
          </a:p>
          <a:p>
            <a:r>
              <a:rPr lang="en-US" sz="2400" b="1" dirty="0"/>
              <a:t>Bag Log </a:t>
            </a:r>
            <a:r>
              <a:rPr lang="en-US" dirty="0"/>
              <a:t>- </a:t>
            </a:r>
            <a:r>
              <a:rPr lang="en-US" i="1" dirty="0"/>
              <a:t>Reference Exhibit 1, page 1. </a:t>
            </a:r>
          </a:p>
          <a:p>
            <a:pPr marL="285750" indent="-285750">
              <a:buFont typeface="Arial" panose="020B0604020202020204" pitchFamily="34" charset="0"/>
              <a:buChar char="•"/>
            </a:pPr>
            <a:r>
              <a:rPr lang="en-US" b="1" dirty="0"/>
              <a:t>Primary Responsibility of Review: </a:t>
            </a:r>
            <a:r>
              <a:rPr lang="en-US" b="1" u="sng" dirty="0">
                <a:solidFill>
                  <a:srgbClr val="FF0000"/>
                </a:solidFill>
              </a:rPr>
              <a:t>Business Manager</a:t>
            </a:r>
          </a:p>
          <a:p>
            <a:pPr marL="285750" indent="-285750">
              <a:buFont typeface="Arial" panose="020B0604020202020204" pitchFamily="34" charset="0"/>
              <a:buChar char="•"/>
            </a:pPr>
            <a:r>
              <a:rPr lang="en-US" dirty="0"/>
              <a:t>Reviewer ensures two ushers, who are background and credit checked, have evidenced dual control of funds when dropping the collection bags in the drop safe. There should also be two counters, verifying that all bags were obtained from safe.</a:t>
            </a:r>
          </a:p>
          <a:p>
            <a:pPr marL="285750" indent="-285750">
              <a:buFont typeface="Arial" panose="020B0604020202020204" pitchFamily="34" charset="0"/>
              <a:buChar char="•"/>
            </a:pPr>
            <a:r>
              <a:rPr lang="en-US" dirty="0"/>
              <a:t>Ensures all bags for collections were collected as expected, and no Masses were missed. </a:t>
            </a:r>
          </a:p>
          <a:p>
            <a:pPr marL="742950" lvl="1" indent="-285750">
              <a:buFont typeface="Arial" panose="020B0604020202020204" pitchFamily="34" charset="0"/>
              <a:buChar char="•"/>
            </a:pPr>
            <a:r>
              <a:rPr lang="en-US" dirty="0"/>
              <a:t>Verifies the parish’s calendar. Were there any ministry activities where funds should have been deposited and included as part of the count? </a:t>
            </a:r>
          </a:p>
          <a:p>
            <a:pPr marL="285750" indent="-285750">
              <a:buFont typeface="Arial" panose="020B0604020202020204" pitchFamily="34" charset="0"/>
              <a:buChar char="•"/>
            </a:pPr>
            <a:endParaRPr lang="en-US" sz="1100" dirty="0"/>
          </a:p>
          <a:p>
            <a:r>
              <a:rPr lang="en-US" sz="2400" b="1" dirty="0"/>
              <a:t>Individual Count Sheets = Summary Count Sheets </a:t>
            </a:r>
            <a:r>
              <a:rPr lang="en-US" dirty="0"/>
              <a:t>- </a:t>
            </a:r>
            <a:r>
              <a:rPr lang="en-US" i="1" dirty="0"/>
              <a:t>Reference Exhibits 2 and 3, pages 2 - 4</a:t>
            </a:r>
          </a:p>
          <a:p>
            <a:pPr marL="285750" indent="-285750">
              <a:buFont typeface="Arial" panose="020B0604020202020204" pitchFamily="34" charset="0"/>
              <a:buChar char="•"/>
            </a:pPr>
            <a:r>
              <a:rPr lang="en-US" b="1" dirty="0"/>
              <a:t>Primary Responsibility of Review: </a:t>
            </a:r>
            <a:r>
              <a:rPr lang="en-US" b="1" u="sng" dirty="0">
                <a:solidFill>
                  <a:srgbClr val="FF0000"/>
                </a:solidFill>
              </a:rPr>
              <a:t>Business Manager</a:t>
            </a:r>
          </a:p>
          <a:p>
            <a:pPr marL="285750" indent="-285750">
              <a:buFont typeface="Arial" panose="020B0604020202020204" pitchFamily="34" charset="0"/>
              <a:buChar char="•"/>
            </a:pPr>
            <a:r>
              <a:rPr lang="en-US" dirty="0"/>
              <a:t>Ensures two counters, who are background and credit checked, have dually signed each individual count sheet</a:t>
            </a:r>
          </a:p>
          <a:p>
            <a:pPr marL="285750" indent="-285750">
              <a:buFont typeface="Arial" panose="020B0604020202020204" pitchFamily="34" charset="0"/>
              <a:buChar char="•"/>
            </a:pPr>
            <a:r>
              <a:rPr lang="en-US" dirty="0"/>
              <a:t>Lead counter and another counter have signed the summary count sheets. </a:t>
            </a:r>
          </a:p>
          <a:p>
            <a:pPr marL="285750" indent="-285750">
              <a:buFont typeface="Arial" panose="020B0604020202020204" pitchFamily="34" charset="0"/>
              <a:buChar char="•"/>
            </a:pPr>
            <a:r>
              <a:rPr lang="en-US" dirty="0"/>
              <a:t>Verifies totals on Individual Count Sheets match Summary Count Sheet, including the amounts by denomination. </a:t>
            </a:r>
          </a:p>
          <a:p>
            <a:pPr marL="285750" indent="-285750">
              <a:buFont typeface="Arial" panose="020B0604020202020204" pitchFamily="34" charset="0"/>
              <a:buChar char="•"/>
            </a:pPr>
            <a:r>
              <a:rPr lang="en-US" dirty="0"/>
              <a:t>Ensures all Mass collections were collected as expected, and no Masses were missed. </a:t>
            </a:r>
          </a:p>
          <a:p>
            <a:pPr marL="285750" indent="-285750">
              <a:buFont typeface="Arial" panose="020B0604020202020204" pitchFamily="34" charset="0"/>
              <a:buChar char="•"/>
            </a:pPr>
            <a:endParaRPr lang="en-US" sz="1100" dirty="0"/>
          </a:p>
          <a:p>
            <a:pPr marL="285750" indent="-285750">
              <a:buFont typeface="Arial" panose="020B0604020202020204" pitchFamily="34" charset="0"/>
              <a:buChar char="•"/>
            </a:pPr>
            <a:endParaRPr lang="en-US" dirty="0"/>
          </a:p>
          <a:p>
            <a:endParaRPr lang="en-US" dirty="0"/>
          </a:p>
          <a:p>
            <a:endParaRPr lang="en-US" dirty="0"/>
          </a:p>
        </p:txBody>
      </p:sp>
    </p:spTree>
    <p:extLst>
      <p:ext uri="{BB962C8B-B14F-4D97-AF65-F5344CB8AC3E}">
        <p14:creationId xmlns:p14="http://schemas.microsoft.com/office/powerpoint/2010/main" val="7001265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Damask</Template>
  <TotalTime>44</TotalTime>
  <Words>4632</Words>
  <Application>Microsoft Office PowerPoint</Application>
  <PresentationFormat>Widescreen</PresentationFormat>
  <Paragraphs>653</Paragraphs>
  <Slides>35</Slides>
  <Notes>35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Abadi</vt:lpstr>
      <vt:lpstr>Arial</vt:lpstr>
      <vt:lpstr>BrowalliaUPC</vt:lpstr>
      <vt:lpstr>Calibri</vt:lpstr>
      <vt:lpstr>Calibri Light</vt:lpstr>
      <vt:lpstr>Cambria</vt:lpstr>
      <vt:lpstr>Open Sans</vt:lpstr>
      <vt:lpstr>Roboto</vt:lpstr>
      <vt:lpstr>Wingdings</vt:lpstr>
      <vt:lpstr>Office Theme</vt:lpstr>
      <vt:lpstr>Church Financial Review</vt:lpstr>
      <vt:lpstr>PowerPoint Presentation</vt:lpstr>
      <vt:lpstr>PowerPoint Presentation</vt:lpstr>
      <vt:lpstr>PowerPoint Presentation</vt:lpstr>
      <vt:lpstr>PowerPoint Presentation</vt:lpstr>
      <vt:lpstr>PowerPoint Presentation</vt:lpstr>
      <vt:lpstr>Weekly Reviews</vt:lpstr>
      <vt:lpstr>Case Study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items that may affect the reconciliation between PSA and PSFS include but are not limited to:  1. Donations/Monies/Funds that may or may not be posted on PSFS; however, they are recorded on PSA: These may include donations from 401Ks, IRAs or Donor Advised Funds, matching contributions from employers (if posted to PSFS all these should be recorded as non-tax deductible). Rebate checks from the Archdiocese, financial institutions or other companies.   2. Stock donations may have different values on PSFS and PSA - Record keeper should record stock donation at gift value, which is mean value on donation date. Bookkeeper should record revenue at gift value and compare gift value to liquidated value, as reported on broker confirmation, and book the difference as a gain or loss on sale of stock.  It is important to highlight that ALL funds collected, even from mail-ins, should flow through the count.   </vt:lpstr>
      <vt:lpstr>PowerPoint Presentation</vt:lpstr>
      <vt:lpstr>Monthly Review</vt:lpstr>
      <vt:lpstr>Monthly Review</vt:lpstr>
      <vt:lpstr>PowerPoint Presentation</vt:lpstr>
      <vt:lpstr>PowerPoint Presentation</vt:lpstr>
      <vt:lpstr>PowerPoint Presentation</vt:lpstr>
      <vt:lpstr>Monthly Review</vt:lpstr>
      <vt:lpstr>Monthly Review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Other ParishSOFT Family Suite Reports</vt:lpstr>
      <vt:lpstr>Contacts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Church Financial Review</dc:title>
  <dc:creator>Stephanie Regales</dc:creator>
  <cp:lastModifiedBy>Holly Orsagh</cp:lastModifiedBy>
  <cp:revision>3</cp:revision>
  <cp:lastPrinted>2021-03-15T13:37:14Z</cp:lastPrinted>
  <dcterms:created xsi:type="dcterms:W3CDTF">2021-01-16T18:19:32Z</dcterms:created>
  <dcterms:modified xsi:type="dcterms:W3CDTF">2021-05-25T21:00:27Z</dcterms:modified>
</cp:coreProperties>
</file>