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6" r:id="rId3"/>
    <p:sldId id="277" r:id="rId4"/>
    <p:sldId id="278" r:id="rId5"/>
    <p:sldId id="260" r:id="rId6"/>
    <p:sldId id="279" r:id="rId7"/>
    <p:sldId id="262" r:id="rId8"/>
    <p:sldId id="263" r:id="rId9"/>
    <p:sldId id="264" r:id="rId10"/>
    <p:sldId id="265" r:id="rId11"/>
    <p:sldId id="266" r:id="rId12"/>
    <p:sldId id="267" r:id="rId13"/>
    <p:sldId id="272" r:id="rId14"/>
    <p:sldId id="273" r:id="rId15"/>
    <p:sldId id="268" r:id="rId16"/>
    <p:sldId id="269" r:id="rId17"/>
    <p:sldId id="270" r:id="rId18"/>
    <p:sldId id="275" r:id="rId19"/>
    <p:sldId id="271"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866"/>
    <a:srgbClr val="1E3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95" d="100"/>
          <a:sy n="95" d="100"/>
        </p:scale>
        <p:origin x="104" y="30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2866"/>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34738"/>
            <a:ext cx="9144000" cy="2387600"/>
          </a:xfrm>
        </p:spPr>
        <p:txBody>
          <a:bodyPr anchor="b"/>
          <a:lstStyle>
            <a:lvl1pPr algn="ctr">
              <a:defRPr sz="6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4539345"/>
            <a:ext cx="9144000" cy="95794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27514" y="521249"/>
            <a:ext cx="7681184" cy="1472513"/>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84417" y="5711942"/>
            <a:ext cx="2423165" cy="24384"/>
          </a:xfrm>
          <a:prstGeom prst="rect">
            <a:avLst/>
          </a:prstGeom>
          <a:solidFill>
            <a:srgbClr val="002866"/>
          </a:solidFill>
        </p:spPr>
      </p:pic>
    </p:spTree>
    <p:extLst>
      <p:ext uri="{BB962C8B-B14F-4D97-AF65-F5344CB8AC3E}">
        <p14:creationId xmlns:p14="http://schemas.microsoft.com/office/powerpoint/2010/main" val="791066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a:t>
            </a:fld>
            <a:endParaRPr lang="en-US"/>
          </a:p>
        </p:txBody>
      </p:sp>
    </p:spTree>
    <p:extLst>
      <p:ext uri="{BB962C8B-B14F-4D97-AF65-F5344CB8AC3E}">
        <p14:creationId xmlns:p14="http://schemas.microsoft.com/office/powerpoint/2010/main" val="2820573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a:t>
            </a:fld>
            <a:endParaRPr lang="en-US"/>
          </a:p>
        </p:txBody>
      </p:sp>
    </p:spTree>
    <p:extLst>
      <p:ext uri="{BB962C8B-B14F-4D97-AF65-F5344CB8AC3E}">
        <p14:creationId xmlns:p14="http://schemas.microsoft.com/office/powerpoint/2010/main" val="3129650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a:t>
            </a:fld>
            <a:endParaRPr lang="en-US" dirty="0"/>
          </a:p>
        </p:txBody>
      </p:sp>
    </p:spTree>
    <p:extLst>
      <p:ext uri="{BB962C8B-B14F-4D97-AF65-F5344CB8AC3E}">
        <p14:creationId xmlns:p14="http://schemas.microsoft.com/office/powerpoint/2010/main" val="2679460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a:t>
            </a:fld>
            <a:endParaRPr lang="en-US"/>
          </a:p>
        </p:txBody>
      </p:sp>
    </p:spTree>
    <p:extLst>
      <p:ext uri="{BB962C8B-B14F-4D97-AF65-F5344CB8AC3E}">
        <p14:creationId xmlns:p14="http://schemas.microsoft.com/office/powerpoint/2010/main" val="547553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dirty="0"/>
          </a:p>
        </p:txBody>
      </p:sp>
      <p:sp>
        <p:nvSpPr>
          <p:cNvPr id="7" name="Slide Number Placeholder 6"/>
          <p:cNvSpPr>
            <a:spLocks noGrp="1"/>
          </p:cNvSpPr>
          <p:nvPr>
            <p:ph type="sldNum" sz="quarter" idx="12"/>
          </p:nvPr>
        </p:nvSpPr>
        <p:spPr/>
        <p:txBody>
          <a:bodyPr/>
          <a:lstStyle/>
          <a:p>
            <a:fld id="{D9CD3C5B-7C10-4F39-BF28-12DE659657AC}" type="slidenum">
              <a:rPr lang="en-US" smtClean="0"/>
              <a:t>‹#›</a:t>
            </a:fld>
            <a:endParaRPr lang="en-US" dirty="0"/>
          </a:p>
        </p:txBody>
      </p:sp>
    </p:spTree>
    <p:extLst>
      <p:ext uri="{BB962C8B-B14F-4D97-AF65-F5344CB8AC3E}">
        <p14:creationId xmlns:p14="http://schemas.microsoft.com/office/powerpoint/2010/main" val="3489018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a:p>
        </p:txBody>
      </p:sp>
      <p:sp>
        <p:nvSpPr>
          <p:cNvPr id="9" name="Slide Number Placeholder 8"/>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a:t>
            </a:fld>
            <a:endParaRPr lang="en-US" dirty="0"/>
          </a:p>
        </p:txBody>
      </p:sp>
    </p:spTree>
    <p:extLst>
      <p:ext uri="{BB962C8B-B14F-4D97-AF65-F5344CB8AC3E}">
        <p14:creationId xmlns:p14="http://schemas.microsoft.com/office/powerpoint/2010/main" val="2098217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a:t>
            </a:fld>
            <a:endParaRPr lang="en-US"/>
          </a:p>
        </p:txBody>
      </p:sp>
    </p:spTree>
    <p:extLst>
      <p:ext uri="{BB962C8B-B14F-4D97-AF65-F5344CB8AC3E}">
        <p14:creationId xmlns:p14="http://schemas.microsoft.com/office/powerpoint/2010/main" val="3467033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a:t>
            </a:fld>
            <a:endParaRPr lang="en-US"/>
          </a:p>
        </p:txBody>
      </p:sp>
    </p:spTree>
    <p:extLst>
      <p:ext uri="{BB962C8B-B14F-4D97-AF65-F5344CB8AC3E}">
        <p14:creationId xmlns:p14="http://schemas.microsoft.com/office/powerpoint/2010/main" val="1679003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a:t>
            </a:fld>
            <a:endParaRPr lang="en-US"/>
          </a:p>
        </p:txBody>
      </p:sp>
    </p:spTree>
    <p:extLst>
      <p:ext uri="{BB962C8B-B14F-4D97-AF65-F5344CB8AC3E}">
        <p14:creationId xmlns:p14="http://schemas.microsoft.com/office/powerpoint/2010/main" val="544374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4C949E18-740F-4FE9-B9C6-E7C2FFCCB47C}" type="datetimeFigureOut">
              <a:rPr lang="en-US" smtClean="0"/>
              <a:pPr/>
              <a:t>3/16/2022</a:t>
            </a:fld>
            <a:endParaRPr lang="en-US"/>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D9CD3C5B-7C10-4F39-BF28-12DE659657AC}" type="slidenum">
              <a:rPr lang="en-US" smtClean="0"/>
              <a:pPr/>
              <a:t>‹#›</a:t>
            </a:fld>
            <a:endParaRPr lang="en-US"/>
          </a:p>
        </p:txBody>
      </p:sp>
    </p:spTree>
    <p:extLst>
      <p:ext uri="{BB962C8B-B14F-4D97-AF65-F5344CB8AC3E}">
        <p14:creationId xmlns:p14="http://schemas.microsoft.com/office/powerpoint/2010/main" val="218169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4C949E18-740F-4FE9-B9C6-E7C2FFCCB47C}" type="datetimeFigureOut">
              <a:rPr lang="en-US" smtClean="0"/>
              <a:pPr/>
              <a:t>3/16/2022</a:t>
            </a:fld>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D9CD3C5B-7C10-4F39-BF28-12DE659657AC}" type="slidenum">
              <a:rPr lang="en-US" smtClean="0"/>
              <a:pPr/>
              <a:t>‹#›</a:t>
            </a:fld>
            <a:endParaRPr lang="en-US"/>
          </a:p>
        </p:txBody>
      </p:sp>
    </p:spTree>
    <p:extLst>
      <p:ext uri="{BB962C8B-B14F-4D97-AF65-F5344CB8AC3E}">
        <p14:creationId xmlns:p14="http://schemas.microsoft.com/office/powerpoint/2010/main" val="4068114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wofdigital.org/the-mass-engage-mini-course/season:1/videos/mass-mini-series-6"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Proclaiming the Word</a:t>
            </a:r>
            <a:br>
              <a:rPr lang="en-US" dirty="0"/>
            </a:br>
            <a:r>
              <a:rPr lang="en-US" dirty="0"/>
              <a:t> of God</a:t>
            </a:r>
          </a:p>
        </p:txBody>
      </p:sp>
      <p:sp>
        <p:nvSpPr>
          <p:cNvPr id="3" name="Subtitle 2"/>
          <p:cNvSpPr>
            <a:spLocks noGrp="1"/>
          </p:cNvSpPr>
          <p:nvPr>
            <p:ph type="subTitle" idx="1"/>
          </p:nvPr>
        </p:nvSpPr>
        <p:spPr/>
        <p:txBody>
          <a:bodyPr/>
          <a:lstStyle/>
          <a:p>
            <a:pPr algn="ctr"/>
            <a:r>
              <a:rPr lang="en-US" dirty="0"/>
              <a:t>Training for Lectors in the Archdioceses of Atlanta</a:t>
            </a:r>
          </a:p>
        </p:txBody>
      </p:sp>
      <p:sp>
        <p:nvSpPr>
          <p:cNvPr id="4" name="Subtitle 2">
            <a:extLst>
              <a:ext uri="{FF2B5EF4-FFF2-40B4-BE49-F238E27FC236}">
                <a16:creationId xmlns:a16="http://schemas.microsoft.com/office/drawing/2014/main" id="{2E57BBA5-16A4-48B3-ACA8-25B7E94D28B3}"/>
              </a:ext>
            </a:extLst>
          </p:cNvPr>
          <p:cNvSpPr txBox="1">
            <a:spLocks/>
          </p:cNvSpPr>
          <p:nvPr/>
        </p:nvSpPr>
        <p:spPr>
          <a:xfrm>
            <a:off x="2885063" y="6058788"/>
            <a:ext cx="7109397" cy="51828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000" dirty="0">
                <a:hlinkClick r:id="rId2"/>
              </a:rPr>
              <a:t>https://www.wofdigital.org/the-mass-engage-mini-course/season:1/videos/mass-mini-series-6</a:t>
            </a:r>
          </a:p>
          <a:p>
            <a:endParaRPr lang="en-US" sz="1000" dirty="0">
              <a:hlinkClick r:id="rId2"/>
            </a:endParaRPr>
          </a:p>
        </p:txBody>
      </p:sp>
    </p:spTree>
    <p:extLst>
      <p:ext uri="{BB962C8B-B14F-4D97-AF65-F5344CB8AC3E}">
        <p14:creationId xmlns:p14="http://schemas.microsoft.com/office/powerpoint/2010/main" val="3909360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DEBA2-994F-4F53-B179-13294D3B2C66}"/>
              </a:ext>
            </a:extLst>
          </p:cNvPr>
          <p:cNvSpPr>
            <a:spLocks noGrp="1"/>
          </p:cNvSpPr>
          <p:nvPr>
            <p:ph type="title"/>
          </p:nvPr>
        </p:nvSpPr>
        <p:spPr/>
        <p:txBody>
          <a:bodyPr/>
          <a:lstStyle/>
          <a:p>
            <a:pPr algn="ctr"/>
            <a:r>
              <a:rPr lang="en-US" dirty="0"/>
              <a:t>The Liturgy of the Word</a:t>
            </a:r>
          </a:p>
        </p:txBody>
      </p:sp>
      <p:sp>
        <p:nvSpPr>
          <p:cNvPr id="3" name="Content Placeholder 2">
            <a:extLst>
              <a:ext uri="{FF2B5EF4-FFF2-40B4-BE49-F238E27FC236}">
                <a16:creationId xmlns:a16="http://schemas.microsoft.com/office/drawing/2014/main" id="{DC2CF2D1-0298-4129-9FD8-175D7FAE2AA9}"/>
              </a:ext>
            </a:extLst>
          </p:cNvPr>
          <p:cNvSpPr>
            <a:spLocks noGrp="1"/>
          </p:cNvSpPr>
          <p:nvPr>
            <p:ph idx="1"/>
          </p:nvPr>
        </p:nvSpPr>
        <p:spPr/>
        <p:txBody>
          <a:bodyPr>
            <a:normAutofit/>
          </a:bodyPr>
          <a:lstStyle/>
          <a:p>
            <a:pPr marL="0" indent="0">
              <a:buNone/>
            </a:pPr>
            <a:r>
              <a:rPr lang="en-US" sz="1800" b="1" i="1" dirty="0"/>
              <a:t>Procession into the Sanctuary</a:t>
            </a:r>
          </a:p>
          <a:p>
            <a:pPr marL="457200" lvl="1" indent="0">
              <a:buNone/>
            </a:pPr>
            <a:r>
              <a:rPr lang="en-US" sz="1800" dirty="0"/>
              <a:t>In parishes where the Lector enters the Sanctuary with the celebrant, they should enter in front of the deacon / priest and behind the crucifer and luminaries (if present).  As part of the process, they would normally reverence (bow) towards the Altar but are not expected to genuflect facing the tabernacle as that action would have typically taken place prior to the beginning of Mass.</a:t>
            </a:r>
            <a:endParaRPr lang="en-US" sz="1800" b="1" i="1" dirty="0"/>
          </a:p>
          <a:p>
            <a:pPr marL="0" indent="0">
              <a:buNone/>
            </a:pPr>
            <a:endParaRPr lang="en-US" sz="1800" b="1" i="1" dirty="0"/>
          </a:p>
          <a:p>
            <a:pPr marL="0" indent="0">
              <a:buNone/>
            </a:pPr>
            <a:r>
              <a:rPr lang="en-US" sz="1800" b="1" i="1" dirty="0"/>
              <a:t>Recession from the Sanctuary</a:t>
            </a:r>
          </a:p>
          <a:p>
            <a:pPr marL="457200" lvl="1" indent="0">
              <a:buNone/>
            </a:pPr>
            <a:r>
              <a:rPr lang="en-US" sz="1800" dirty="0"/>
              <a:t>In those cases where lectors are seated in the sanctuary, they may also process out of the church together with the celebrant. In this case, the lectors precede the celebrant assembling at an appropriate location at the foot of the altar, where they bow together with the celebrant, and withdraws in a manner similar to the Entrance Procession (GIRM 186).</a:t>
            </a:r>
          </a:p>
        </p:txBody>
      </p:sp>
    </p:spTree>
    <p:extLst>
      <p:ext uri="{BB962C8B-B14F-4D97-AF65-F5344CB8AC3E}">
        <p14:creationId xmlns:p14="http://schemas.microsoft.com/office/powerpoint/2010/main" val="92704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CEB99-7FA8-4229-B529-E91CC6CE3F48}"/>
              </a:ext>
            </a:extLst>
          </p:cNvPr>
          <p:cNvSpPr>
            <a:spLocks noGrp="1"/>
          </p:cNvSpPr>
          <p:nvPr>
            <p:ph type="title"/>
          </p:nvPr>
        </p:nvSpPr>
        <p:spPr/>
        <p:txBody>
          <a:bodyPr/>
          <a:lstStyle/>
          <a:p>
            <a:pPr algn="ctr"/>
            <a:r>
              <a:rPr lang="en-US" dirty="0"/>
              <a:t>Training Lectors</a:t>
            </a:r>
          </a:p>
        </p:txBody>
      </p:sp>
      <p:sp>
        <p:nvSpPr>
          <p:cNvPr id="3" name="Content Placeholder 2">
            <a:extLst>
              <a:ext uri="{FF2B5EF4-FFF2-40B4-BE49-F238E27FC236}">
                <a16:creationId xmlns:a16="http://schemas.microsoft.com/office/drawing/2014/main" id="{5566ABB9-32D3-4F7D-BAE9-B3BBC194A3EF}"/>
              </a:ext>
            </a:extLst>
          </p:cNvPr>
          <p:cNvSpPr>
            <a:spLocks noGrp="1"/>
          </p:cNvSpPr>
          <p:nvPr>
            <p:ph idx="1"/>
          </p:nvPr>
        </p:nvSpPr>
        <p:spPr/>
        <p:txBody>
          <a:bodyPr>
            <a:normAutofit/>
          </a:bodyPr>
          <a:lstStyle/>
          <a:p>
            <a:r>
              <a:rPr lang="en-US" sz="1800" dirty="0"/>
              <a:t>In the course of a lector training program, it is necessary to introduce the lectors to a number of different skills important for their service. </a:t>
            </a:r>
          </a:p>
          <a:p>
            <a:r>
              <a:rPr lang="en-US" sz="1800" dirty="0"/>
              <a:t>They need to learn how to approach the ambo, the technique of speaking into a microphone if one is used, the importance of the Word of God, techniques for preparation, and especially the techniques of proper proclamation. </a:t>
            </a:r>
          </a:p>
          <a:p>
            <a:r>
              <a:rPr lang="en-US" sz="1800" dirty="0"/>
              <a:t>While the Archdiocese does not have any mandatory requirements for the training of lectors, the “Proclaim the Word!” lector training program is made available by the Archdiocese of Atlanta in order to better prepare lectors for their service to the Church.  </a:t>
            </a:r>
          </a:p>
          <a:p>
            <a:r>
              <a:rPr lang="en-US" sz="1800" dirty="0"/>
              <a:t>A successful lector training program will not only teach lectors the mechanics of their work, but will also help to impart the necessary proclamation skills, while at the same time building in the lector a deeper appreciation for the Word of God and their own Catholic faith.  </a:t>
            </a:r>
          </a:p>
          <a:p>
            <a:r>
              <a:rPr lang="en-US" sz="1800" dirty="0"/>
              <a:t>A strong lector program can also form the parish lectors into a community where each member supports the other in faith.</a:t>
            </a:r>
          </a:p>
        </p:txBody>
      </p:sp>
    </p:spTree>
    <p:extLst>
      <p:ext uri="{BB962C8B-B14F-4D97-AF65-F5344CB8AC3E}">
        <p14:creationId xmlns:p14="http://schemas.microsoft.com/office/powerpoint/2010/main" val="145519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4B5E0-9AD0-4D7F-B91D-CC9E99788E07}"/>
              </a:ext>
            </a:extLst>
          </p:cNvPr>
          <p:cNvSpPr>
            <a:spLocks noGrp="1"/>
          </p:cNvSpPr>
          <p:nvPr>
            <p:ph type="title"/>
          </p:nvPr>
        </p:nvSpPr>
        <p:spPr/>
        <p:txBody>
          <a:bodyPr/>
          <a:lstStyle/>
          <a:p>
            <a:pPr algn="ctr"/>
            <a:r>
              <a:rPr lang="en-US" dirty="0"/>
              <a:t>A simple exercise on the importance of emphasis</a:t>
            </a:r>
          </a:p>
        </p:txBody>
      </p:sp>
      <p:sp>
        <p:nvSpPr>
          <p:cNvPr id="3" name="Content Placeholder 2">
            <a:extLst>
              <a:ext uri="{FF2B5EF4-FFF2-40B4-BE49-F238E27FC236}">
                <a16:creationId xmlns:a16="http://schemas.microsoft.com/office/drawing/2014/main" id="{B452314E-5CF3-4C4C-92EB-F2F4C18078E1}"/>
              </a:ext>
            </a:extLst>
          </p:cNvPr>
          <p:cNvSpPr>
            <a:spLocks noGrp="1"/>
          </p:cNvSpPr>
          <p:nvPr>
            <p:ph idx="1"/>
          </p:nvPr>
        </p:nvSpPr>
        <p:spPr/>
        <p:txBody>
          <a:bodyPr>
            <a:normAutofit/>
          </a:bodyPr>
          <a:lstStyle/>
          <a:p>
            <a:pPr marL="0" indent="0">
              <a:buNone/>
            </a:pPr>
            <a:r>
              <a:rPr lang="en-US" sz="1800" dirty="0"/>
              <a:t>Repeat the sentence above, placing emphasis on each word in sequence each time…</a:t>
            </a:r>
          </a:p>
          <a:p>
            <a:pPr marL="0" indent="0">
              <a:buNone/>
            </a:pPr>
            <a:endParaRPr lang="en-US" sz="1800" dirty="0"/>
          </a:p>
          <a:p>
            <a:pPr marL="0" indent="0">
              <a:buNone/>
            </a:pPr>
            <a:r>
              <a:rPr lang="en-US" sz="1800" b="1" dirty="0"/>
              <a:t>I ….. </a:t>
            </a:r>
            <a:r>
              <a:rPr lang="en-US" sz="1800" dirty="0"/>
              <a:t>didn’t know she kissed him</a:t>
            </a:r>
          </a:p>
          <a:p>
            <a:pPr marL="0" indent="0">
              <a:buNone/>
            </a:pPr>
            <a:r>
              <a:rPr lang="en-US" sz="1800" dirty="0"/>
              <a:t>I </a:t>
            </a:r>
            <a:r>
              <a:rPr lang="en-US" sz="1800" b="1" dirty="0"/>
              <a:t>didn’t …… </a:t>
            </a:r>
            <a:r>
              <a:rPr lang="en-US" sz="1800" dirty="0"/>
              <a:t>know she kissed him</a:t>
            </a:r>
          </a:p>
          <a:p>
            <a:pPr marL="0" indent="0">
              <a:buNone/>
            </a:pPr>
            <a:r>
              <a:rPr lang="en-US" sz="1800" dirty="0"/>
              <a:t>I didn’t </a:t>
            </a:r>
            <a:r>
              <a:rPr lang="en-US" sz="1800" b="1" dirty="0"/>
              <a:t>know</a:t>
            </a:r>
            <a:r>
              <a:rPr lang="en-US" sz="1800" dirty="0"/>
              <a:t>…… she kissed him</a:t>
            </a:r>
          </a:p>
          <a:p>
            <a:pPr marL="0" indent="0">
              <a:buNone/>
            </a:pPr>
            <a:r>
              <a:rPr lang="en-US" sz="1800" dirty="0"/>
              <a:t>I didn’t know </a:t>
            </a:r>
            <a:r>
              <a:rPr lang="en-US" sz="1800" b="1" dirty="0"/>
              <a:t>she…..</a:t>
            </a:r>
            <a:r>
              <a:rPr lang="en-US" sz="1800" dirty="0"/>
              <a:t> kissed him</a:t>
            </a:r>
          </a:p>
          <a:p>
            <a:pPr marL="0" indent="0">
              <a:buNone/>
            </a:pPr>
            <a:r>
              <a:rPr lang="en-US" sz="1800" dirty="0"/>
              <a:t>I didn’t know she </a:t>
            </a:r>
            <a:r>
              <a:rPr lang="en-US" sz="1800" b="1" dirty="0"/>
              <a:t>kissed</a:t>
            </a:r>
            <a:r>
              <a:rPr lang="en-US" sz="1800" dirty="0"/>
              <a:t> …….him</a:t>
            </a:r>
            <a:endParaRPr lang="en-US" sz="1800" b="1" dirty="0"/>
          </a:p>
        </p:txBody>
      </p:sp>
    </p:spTree>
    <p:extLst>
      <p:ext uri="{BB962C8B-B14F-4D97-AF65-F5344CB8AC3E}">
        <p14:creationId xmlns:p14="http://schemas.microsoft.com/office/powerpoint/2010/main" val="283158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895DABC-5B6A-4E5A-8BBC-89D45D5D1421}"/>
              </a:ext>
            </a:extLst>
          </p:cNvPr>
          <p:cNvPicPr>
            <a:picLocks noGrp="1" noChangeAspect="1"/>
          </p:cNvPicPr>
          <p:nvPr>
            <p:ph idx="1"/>
          </p:nvPr>
        </p:nvPicPr>
        <p:blipFill rotWithShape="1">
          <a:blip r:embed="rId2"/>
          <a:srcRect l="19475" t="12093" r="29931" b="4312"/>
          <a:stretch/>
        </p:blipFill>
        <p:spPr>
          <a:xfrm>
            <a:off x="2382474" y="-1"/>
            <a:ext cx="7147420" cy="6642897"/>
          </a:xfrm>
          <a:prstGeom prst="rect">
            <a:avLst/>
          </a:prstGeom>
        </p:spPr>
      </p:pic>
    </p:spTree>
    <p:extLst>
      <p:ext uri="{BB962C8B-B14F-4D97-AF65-F5344CB8AC3E}">
        <p14:creationId xmlns:p14="http://schemas.microsoft.com/office/powerpoint/2010/main" val="1930853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A2F87-CEE6-4542-8887-924A8F6E0C79}"/>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5639C33F-6468-4204-8176-BB0475B1688E}"/>
              </a:ext>
            </a:extLst>
          </p:cNvPr>
          <p:cNvPicPr>
            <a:picLocks noGrp="1" noChangeAspect="1"/>
          </p:cNvPicPr>
          <p:nvPr>
            <p:ph idx="1"/>
          </p:nvPr>
        </p:nvPicPr>
        <p:blipFill rotWithShape="1">
          <a:blip r:embed="rId2"/>
          <a:srcRect l="26159" t="12846" r="26462" b="4476"/>
          <a:stretch/>
        </p:blipFill>
        <p:spPr>
          <a:xfrm>
            <a:off x="2189526" y="1266"/>
            <a:ext cx="6820250" cy="6694489"/>
          </a:xfrm>
          <a:prstGeom prst="rect">
            <a:avLst/>
          </a:prstGeom>
        </p:spPr>
      </p:pic>
    </p:spTree>
    <p:extLst>
      <p:ext uri="{BB962C8B-B14F-4D97-AF65-F5344CB8AC3E}">
        <p14:creationId xmlns:p14="http://schemas.microsoft.com/office/powerpoint/2010/main" val="674816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528A4-C4E0-40F8-B4BF-76D95750AD60}"/>
              </a:ext>
            </a:extLst>
          </p:cNvPr>
          <p:cNvSpPr>
            <a:spLocks noGrp="1"/>
          </p:cNvSpPr>
          <p:nvPr>
            <p:ph type="title"/>
          </p:nvPr>
        </p:nvSpPr>
        <p:spPr/>
        <p:txBody>
          <a:bodyPr>
            <a:normAutofit fontScale="90000"/>
          </a:bodyPr>
          <a:lstStyle/>
          <a:p>
            <a:pPr algn="ctr"/>
            <a:r>
              <a:rPr lang="en-US" b="1" dirty="0"/>
              <a:t>Other Functions of the Lector at Mass</a:t>
            </a:r>
            <a:br>
              <a:rPr lang="en-US" b="1" dirty="0"/>
            </a:br>
            <a:endParaRPr lang="en-US" dirty="0"/>
          </a:p>
        </p:txBody>
      </p:sp>
      <p:sp>
        <p:nvSpPr>
          <p:cNvPr id="3" name="Content Placeholder 2">
            <a:extLst>
              <a:ext uri="{FF2B5EF4-FFF2-40B4-BE49-F238E27FC236}">
                <a16:creationId xmlns:a16="http://schemas.microsoft.com/office/drawing/2014/main" id="{5AA95956-9951-4EE3-BC11-0F8128A252EB}"/>
              </a:ext>
            </a:extLst>
          </p:cNvPr>
          <p:cNvSpPr>
            <a:spLocks noGrp="1"/>
          </p:cNvSpPr>
          <p:nvPr>
            <p:ph idx="1"/>
          </p:nvPr>
        </p:nvSpPr>
        <p:spPr>
          <a:xfrm>
            <a:off x="1788694" y="1825625"/>
            <a:ext cx="8630653" cy="4351338"/>
          </a:xfrm>
        </p:spPr>
        <p:txBody>
          <a:bodyPr>
            <a:normAutofit/>
          </a:bodyPr>
          <a:lstStyle/>
          <a:p>
            <a:pPr marL="0" indent="0">
              <a:lnSpc>
                <a:spcPct val="150000"/>
              </a:lnSpc>
              <a:buNone/>
            </a:pPr>
            <a:r>
              <a:rPr lang="en-US" sz="1800" dirty="0"/>
              <a:t>The </a:t>
            </a:r>
            <a:r>
              <a:rPr lang="en-US" sz="1800" i="1" dirty="0"/>
              <a:t>General Instruction </a:t>
            </a:r>
            <a:r>
              <a:rPr lang="en-US" sz="1800" dirty="0"/>
              <a:t>calls for the lector to assume the functions of other ministers when they are not present at a particular mass. There are two particular cases that call for this auxiliary function, and they each impose different tasks and requirements on the lector.</a:t>
            </a:r>
          </a:p>
        </p:txBody>
      </p:sp>
    </p:spTree>
    <p:extLst>
      <p:ext uri="{BB962C8B-B14F-4D97-AF65-F5344CB8AC3E}">
        <p14:creationId xmlns:p14="http://schemas.microsoft.com/office/powerpoint/2010/main" val="3534921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8DEB6-7C49-4F70-A149-88A82BBF206B}"/>
              </a:ext>
            </a:extLst>
          </p:cNvPr>
          <p:cNvSpPr>
            <a:spLocks noGrp="1"/>
          </p:cNvSpPr>
          <p:nvPr>
            <p:ph type="title"/>
          </p:nvPr>
        </p:nvSpPr>
        <p:spPr/>
        <p:txBody>
          <a:bodyPr>
            <a:normAutofit fontScale="90000"/>
          </a:bodyPr>
          <a:lstStyle/>
          <a:p>
            <a:pPr algn="ctr"/>
            <a:r>
              <a:rPr lang="en-US" b="1" dirty="0"/>
              <a:t>Other Functions of the Lector at Mass</a:t>
            </a:r>
            <a:br>
              <a:rPr lang="en-US" b="1" dirty="0"/>
            </a:br>
            <a:endParaRPr lang="en-US" dirty="0"/>
          </a:p>
        </p:txBody>
      </p:sp>
      <p:sp>
        <p:nvSpPr>
          <p:cNvPr id="3" name="Content Placeholder 2">
            <a:extLst>
              <a:ext uri="{FF2B5EF4-FFF2-40B4-BE49-F238E27FC236}">
                <a16:creationId xmlns:a16="http://schemas.microsoft.com/office/drawing/2014/main" id="{C7274F84-8DA7-40A0-9FD5-7ABF18A2775B}"/>
              </a:ext>
            </a:extLst>
          </p:cNvPr>
          <p:cNvSpPr>
            <a:spLocks noGrp="1"/>
          </p:cNvSpPr>
          <p:nvPr>
            <p:ph idx="1"/>
          </p:nvPr>
        </p:nvSpPr>
        <p:spPr>
          <a:xfrm>
            <a:off x="914400" y="2015732"/>
            <a:ext cx="10368793" cy="3450613"/>
          </a:xfrm>
        </p:spPr>
        <p:txBody>
          <a:bodyPr>
            <a:normAutofit/>
          </a:bodyPr>
          <a:lstStyle/>
          <a:p>
            <a:pPr marL="0" indent="0">
              <a:buNone/>
            </a:pPr>
            <a:r>
              <a:rPr lang="en-US" sz="1800" b="1" i="1" dirty="0"/>
              <a:t>The Psalm</a:t>
            </a:r>
          </a:p>
          <a:p>
            <a:pPr marL="0" indent="0">
              <a:buNone/>
            </a:pPr>
            <a:r>
              <a:rPr lang="en-US" sz="1800" dirty="0"/>
              <a:t>As the psalm serves to “[foster] meditation on the word of God.,” (GIRM 61) the lector's recitation should take this feature into account, allowing the psalm to assist the congregation in achieving a greater appropriation of what they have heard in the first reading.</a:t>
            </a:r>
          </a:p>
          <a:p>
            <a:pPr marL="0" indent="0">
              <a:buNone/>
            </a:pPr>
            <a:r>
              <a:rPr lang="en-US" sz="1800" b="1" i="1" dirty="0"/>
              <a:t>The Prayers of the Faithful</a:t>
            </a:r>
          </a:p>
          <a:p>
            <a:pPr marL="0" indent="0">
              <a:buNone/>
            </a:pPr>
            <a:r>
              <a:rPr lang="en-US" sz="1800" dirty="0"/>
              <a:t>In this case, the lector should take into consideration the difference between the intentions and the readings from scripture.  As the intercessions are prayer texts, they should be prayed by the lector, and not simply read.</a:t>
            </a:r>
            <a:endParaRPr lang="en-US" sz="1800" b="1" i="1" dirty="0"/>
          </a:p>
          <a:p>
            <a:endParaRPr lang="en-US" sz="1800" dirty="0"/>
          </a:p>
        </p:txBody>
      </p:sp>
    </p:spTree>
    <p:extLst>
      <p:ext uri="{BB962C8B-B14F-4D97-AF65-F5344CB8AC3E}">
        <p14:creationId xmlns:p14="http://schemas.microsoft.com/office/powerpoint/2010/main" val="3080067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D7ACA-E2E9-4DAB-BB5B-1F11A9847A84}"/>
              </a:ext>
            </a:extLst>
          </p:cNvPr>
          <p:cNvSpPr>
            <a:spLocks noGrp="1"/>
          </p:cNvSpPr>
          <p:nvPr>
            <p:ph type="title"/>
          </p:nvPr>
        </p:nvSpPr>
        <p:spPr/>
        <p:txBody>
          <a:bodyPr/>
          <a:lstStyle/>
          <a:p>
            <a:pPr algn="ctr"/>
            <a:r>
              <a:rPr lang="en-US" b="1" dirty="0"/>
              <a:t>Lectors and other Ministries</a:t>
            </a:r>
            <a:endParaRPr lang="en-US" dirty="0"/>
          </a:p>
        </p:txBody>
      </p:sp>
      <p:sp>
        <p:nvSpPr>
          <p:cNvPr id="3" name="Content Placeholder 2">
            <a:extLst>
              <a:ext uri="{FF2B5EF4-FFF2-40B4-BE49-F238E27FC236}">
                <a16:creationId xmlns:a16="http://schemas.microsoft.com/office/drawing/2014/main" id="{716BB3FE-6EFB-446D-A8B3-CF2A099AE019}"/>
              </a:ext>
            </a:extLst>
          </p:cNvPr>
          <p:cNvSpPr>
            <a:spLocks noGrp="1"/>
          </p:cNvSpPr>
          <p:nvPr>
            <p:ph idx="1"/>
          </p:nvPr>
        </p:nvSpPr>
        <p:spPr>
          <a:xfrm>
            <a:off x="1668379" y="1825625"/>
            <a:ext cx="8678780" cy="4351338"/>
          </a:xfrm>
        </p:spPr>
        <p:txBody>
          <a:bodyPr>
            <a:normAutofit/>
          </a:bodyPr>
          <a:lstStyle/>
          <a:p>
            <a:pPr marL="0" indent="0">
              <a:lnSpc>
                <a:spcPct val="150000"/>
              </a:lnSpc>
              <a:buNone/>
            </a:pPr>
            <a:r>
              <a:rPr lang="en-US" sz="1800" dirty="0"/>
              <a:t>The celebration of the mass calls for the use of many different ministries. In general, it is preferable that a different person perform each distinct liturgical function so that one individual does not perform multiple roles in the same mass. If, however, a shortage of properly trained individuals makes this impossible, it is permissible to have one individual perform multiple roles.</a:t>
            </a:r>
          </a:p>
        </p:txBody>
      </p:sp>
    </p:spTree>
    <p:extLst>
      <p:ext uri="{BB962C8B-B14F-4D97-AF65-F5344CB8AC3E}">
        <p14:creationId xmlns:p14="http://schemas.microsoft.com/office/powerpoint/2010/main" val="4096739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0B8A4-988E-4E1A-B048-DB4D28A68C0C}"/>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CE143084-0266-4435-BBE4-BA323A0CA378}"/>
              </a:ext>
            </a:extLst>
          </p:cNvPr>
          <p:cNvPicPr>
            <a:picLocks noGrp="1" noChangeAspect="1"/>
          </p:cNvPicPr>
          <p:nvPr>
            <p:ph idx="1"/>
          </p:nvPr>
        </p:nvPicPr>
        <p:blipFill rotWithShape="1">
          <a:blip r:embed="rId2"/>
          <a:srcRect l="28418" t="12809" r="28954" b="4509"/>
          <a:stretch/>
        </p:blipFill>
        <p:spPr>
          <a:xfrm>
            <a:off x="121525" y="100666"/>
            <a:ext cx="5996846" cy="6535025"/>
          </a:xfrm>
          <a:prstGeom prst="rect">
            <a:avLst/>
          </a:prstGeom>
        </p:spPr>
      </p:pic>
      <p:pic>
        <p:nvPicPr>
          <p:cNvPr id="5" name="Picture 4">
            <a:extLst>
              <a:ext uri="{FF2B5EF4-FFF2-40B4-BE49-F238E27FC236}">
                <a16:creationId xmlns:a16="http://schemas.microsoft.com/office/drawing/2014/main" id="{47B4B7F8-FD23-42F0-8D58-4CED70404E58}"/>
              </a:ext>
            </a:extLst>
          </p:cNvPr>
          <p:cNvPicPr>
            <a:picLocks noChangeAspect="1"/>
          </p:cNvPicPr>
          <p:nvPr/>
        </p:nvPicPr>
        <p:blipFill rotWithShape="1">
          <a:blip r:embed="rId3"/>
          <a:srcRect l="28004" t="16331" r="29472" b="5382"/>
          <a:stretch/>
        </p:blipFill>
        <p:spPr>
          <a:xfrm>
            <a:off x="6118371" y="100666"/>
            <a:ext cx="6026861" cy="6535025"/>
          </a:xfrm>
          <a:prstGeom prst="rect">
            <a:avLst/>
          </a:prstGeom>
        </p:spPr>
      </p:pic>
    </p:spTree>
    <p:extLst>
      <p:ext uri="{BB962C8B-B14F-4D97-AF65-F5344CB8AC3E}">
        <p14:creationId xmlns:p14="http://schemas.microsoft.com/office/powerpoint/2010/main" val="2328431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B1967-D47B-4034-B555-1B5AD31F70FF}"/>
              </a:ext>
            </a:extLst>
          </p:cNvPr>
          <p:cNvSpPr>
            <a:spLocks noGrp="1"/>
          </p:cNvSpPr>
          <p:nvPr>
            <p:ph type="title"/>
          </p:nvPr>
        </p:nvSpPr>
        <p:spPr/>
        <p:txBody>
          <a:bodyPr>
            <a:normAutofit fontScale="90000"/>
          </a:bodyPr>
          <a:lstStyle/>
          <a:p>
            <a:pPr algn="ctr"/>
            <a:r>
              <a:rPr lang="en-US" dirty="0"/>
              <a:t>THANK YOU FOR YOUR ASSISTANCE AT THE SACRED LITURGY</a:t>
            </a:r>
          </a:p>
        </p:txBody>
      </p:sp>
      <p:sp>
        <p:nvSpPr>
          <p:cNvPr id="3" name="Content Placeholder 2">
            <a:extLst>
              <a:ext uri="{FF2B5EF4-FFF2-40B4-BE49-F238E27FC236}">
                <a16:creationId xmlns:a16="http://schemas.microsoft.com/office/drawing/2014/main" id="{920D5486-5281-4460-9402-A3D9572ED112}"/>
              </a:ext>
            </a:extLst>
          </p:cNvPr>
          <p:cNvSpPr>
            <a:spLocks noGrp="1"/>
          </p:cNvSpPr>
          <p:nvPr>
            <p:ph idx="1"/>
          </p:nvPr>
        </p:nvSpPr>
        <p:spPr/>
        <p:txBody>
          <a:bodyPr/>
          <a:lstStyle/>
          <a:p>
            <a:pPr marL="0" indent="0" algn="ctr">
              <a:buNone/>
            </a:pPr>
            <a:r>
              <a:rPr lang="en-US" dirty="0"/>
              <a:t>By your witness to Christ in His Church, you will touch many lives.</a:t>
            </a:r>
          </a:p>
        </p:txBody>
      </p:sp>
      <p:pic>
        <p:nvPicPr>
          <p:cNvPr id="4" name="Picture 3">
            <a:extLst>
              <a:ext uri="{FF2B5EF4-FFF2-40B4-BE49-F238E27FC236}">
                <a16:creationId xmlns:a16="http://schemas.microsoft.com/office/drawing/2014/main" id="{288343D7-06E6-4DDA-B295-458512CC9AC2}"/>
              </a:ext>
            </a:extLst>
          </p:cNvPr>
          <p:cNvPicPr>
            <a:picLocks noChangeAspect="1"/>
          </p:cNvPicPr>
          <p:nvPr/>
        </p:nvPicPr>
        <p:blipFill>
          <a:blip r:embed="rId2"/>
          <a:stretch>
            <a:fillRect/>
          </a:stretch>
        </p:blipFill>
        <p:spPr>
          <a:xfrm>
            <a:off x="4068721" y="2879678"/>
            <a:ext cx="3870000" cy="2586667"/>
          </a:xfrm>
          <a:prstGeom prst="rect">
            <a:avLst/>
          </a:prstGeom>
        </p:spPr>
      </p:pic>
    </p:spTree>
    <p:extLst>
      <p:ext uri="{BB962C8B-B14F-4D97-AF65-F5344CB8AC3E}">
        <p14:creationId xmlns:p14="http://schemas.microsoft.com/office/powerpoint/2010/main" val="2304056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C36893-F721-4C85-A3F5-F4211FBEA623}"/>
              </a:ext>
            </a:extLst>
          </p:cNvPr>
          <p:cNvSpPr>
            <a:spLocks noGrp="1"/>
          </p:cNvSpPr>
          <p:nvPr>
            <p:ph type="title"/>
          </p:nvPr>
        </p:nvSpPr>
        <p:spPr/>
        <p:txBody>
          <a:bodyPr/>
          <a:lstStyle/>
          <a:p>
            <a:pPr algn="ctr"/>
            <a:r>
              <a:rPr lang="en-US" dirty="0"/>
              <a:t>Lectors Prayer</a:t>
            </a:r>
          </a:p>
        </p:txBody>
      </p:sp>
      <p:sp>
        <p:nvSpPr>
          <p:cNvPr id="5" name="Content Placeholder 4">
            <a:extLst>
              <a:ext uri="{FF2B5EF4-FFF2-40B4-BE49-F238E27FC236}">
                <a16:creationId xmlns:a16="http://schemas.microsoft.com/office/drawing/2014/main" id="{0D77B842-53DE-4CA1-979B-81E6D54CF89E}"/>
              </a:ext>
            </a:extLst>
          </p:cNvPr>
          <p:cNvSpPr>
            <a:spLocks noGrp="1"/>
          </p:cNvSpPr>
          <p:nvPr>
            <p:ph idx="1"/>
          </p:nvPr>
        </p:nvSpPr>
        <p:spPr/>
        <p:txBody>
          <a:bodyPr>
            <a:normAutofit/>
          </a:bodyPr>
          <a:lstStyle/>
          <a:p>
            <a:pPr marL="0" indent="0">
              <a:buNone/>
            </a:pPr>
            <a:r>
              <a:rPr lang="en-US" sz="1800" dirty="0"/>
              <a:t>Lord, thank You for this opportunity to gather together in Your name. We thank You also for the gifts You have given us through the Holy Spirit.</a:t>
            </a:r>
          </a:p>
          <a:p>
            <a:pPr marL="0" indent="0">
              <a:buNone/>
            </a:pPr>
            <a:r>
              <a:rPr lang="en-US" sz="1800" dirty="0"/>
              <a:t>We have accepted Your call to proclaim Your word and ask Your continued help and guidance in our endeavors. Help us to recognize the importance of Your call to be a lector. May we be prepared within ourselves, in order to present Your word in a meaningful and understanding manner.</a:t>
            </a:r>
          </a:p>
          <a:p>
            <a:pPr marL="0" indent="0">
              <a:buNone/>
            </a:pPr>
            <a:r>
              <a:rPr lang="en-US" sz="1800" dirty="0"/>
              <a:t>Through the gifts of the Holy Spirit, give us the confidence and ability to follow Your call.</a:t>
            </a:r>
          </a:p>
          <a:p>
            <a:pPr marL="0" indent="0">
              <a:buNone/>
            </a:pPr>
            <a:r>
              <a:rPr lang="en-US" sz="1800" dirty="0"/>
              <a:t>Amen</a:t>
            </a:r>
          </a:p>
        </p:txBody>
      </p:sp>
    </p:spTree>
    <p:extLst>
      <p:ext uri="{BB962C8B-B14F-4D97-AF65-F5344CB8AC3E}">
        <p14:creationId xmlns:p14="http://schemas.microsoft.com/office/powerpoint/2010/main" val="285685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009B0-0C12-4E35-BB7E-2F699E555CCD}"/>
              </a:ext>
            </a:extLst>
          </p:cNvPr>
          <p:cNvSpPr>
            <a:spLocks noGrp="1"/>
          </p:cNvSpPr>
          <p:nvPr>
            <p:ph type="title"/>
          </p:nvPr>
        </p:nvSpPr>
        <p:spPr/>
        <p:txBody>
          <a:bodyPr/>
          <a:lstStyle/>
          <a:p>
            <a:pPr algn="ctr"/>
            <a:r>
              <a:rPr lang="en-US" dirty="0"/>
              <a:t>The Role of the Lector in the Church</a:t>
            </a:r>
          </a:p>
        </p:txBody>
      </p:sp>
      <p:sp>
        <p:nvSpPr>
          <p:cNvPr id="3" name="Content Placeholder 2">
            <a:extLst>
              <a:ext uri="{FF2B5EF4-FFF2-40B4-BE49-F238E27FC236}">
                <a16:creationId xmlns:a16="http://schemas.microsoft.com/office/drawing/2014/main" id="{DF139602-4EB6-4BB2-A704-055F8D44D0E2}"/>
              </a:ext>
            </a:extLst>
          </p:cNvPr>
          <p:cNvSpPr>
            <a:spLocks noGrp="1"/>
          </p:cNvSpPr>
          <p:nvPr>
            <p:ph idx="1"/>
          </p:nvPr>
        </p:nvSpPr>
        <p:spPr/>
        <p:txBody>
          <a:bodyPr>
            <a:normAutofit/>
          </a:bodyPr>
          <a:lstStyle/>
          <a:p>
            <a:pPr marL="0" indent="0">
              <a:buNone/>
            </a:pPr>
            <a:r>
              <a:rPr lang="en-US" sz="1800" dirty="0"/>
              <a:t>From the very beginning, Christians have gathered together to hear the word of God, and, </a:t>
            </a:r>
          </a:p>
          <a:p>
            <a:pPr marL="0" indent="0">
              <a:buNone/>
            </a:pPr>
            <a:r>
              <a:rPr lang="en-US" sz="1800" dirty="0"/>
              <a:t>from the very  beginning, there have been individuals entrusted with the task of reading the</a:t>
            </a:r>
          </a:p>
          <a:p>
            <a:pPr marL="0" indent="0">
              <a:buNone/>
            </a:pPr>
            <a:r>
              <a:rPr lang="en-US" sz="1800" dirty="0"/>
              <a:t>word.  That service to the  church has developed over the course of time, but it is good to</a:t>
            </a:r>
          </a:p>
          <a:p>
            <a:pPr marL="0" indent="0">
              <a:buNone/>
            </a:pPr>
            <a:r>
              <a:rPr lang="en-US" sz="1800" dirty="0"/>
              <a:t>know something about the history of the  lector in order to better understand the role </a:t>
            </a:r>
          </a:p>
          <a:p>
            <a:pPr marL="0" indent="0">
              <a:buNone/>
            </a:pPr>
            <a:r>
              <a:rPr lang="en-US" sz="1800" dirty="0"/>
              <a:t>in the Church today.</a:t>
            </a:r>
          </a:p>
          <a:p>
            <a:endParaRPr lang="en-US" sz="1800" dirty="0"/>
          </a:p>
        </p:txBody>
      </p:sp>
    </p:spTree>
    <p:extLst>
      <p:ext uri="{BB962C8B-B14F-4D97-AF65-F5344CB8AC3E}">
        <p14:creationId xmlns:p14="http://schemas.microsoft.com/office/powerpoint/2010/main" val="236509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AE4F9-208E-48B9-9C30-ED2FB246AE94}"/>
              </a:ext>
            </a:extLst>
          </p:cNvPr>
          <p:cNvSpPr>
            <a:spLocks noGrp="1"/>
          </p:cNvSpPr>
          <p:nvPr>
            <p:ph type="title"/>
          </p:nvPr>
        </p:nvSpPr>
        <p:spPr/>
        <p:txBody>
          <a:bodyPr/>
          <a:lstStyle/>
          <a:p>
            <a:pPr algn="ctr"/>
            <a:r>
              <a:rPr lang="en-US" dirty="0"/>
              <a:t>Minor Orders</a:t>
            </a:r>
            <a:br>
              <a:rPr lang="en-US" dirty="0"/>
            </a:br>
            <a:endParaRPr lang="en-US" dirty="0"/>
          </a:p>
        </p:txBody>
      </p:sp>
      <p:sp>
        <p:nvSpPr>
          <p:cNvPr id="3" name="Content Placeholder 2">
            <a:extLst>
              <a:ext uri="{FF2B5EF4-FFF2-40B4-BE49-F238E27FC236}">
                <a16:creationId xmlns:a16="http://schemas.microsoft.com/office/drawing/2014/main" id="{3E0E5BC9-19EB-43D5-8C1F-5A632800F5AD}"/>
              </a:ext>
            </a:extLst>
          </p:cNvPr>
          <p:cNvSpPr>
            <a:spLocks noGrp="1"/>
          </p:cNvSpPr>
          <p:nvPr>
            <p:ph idx="1"/>
          </p:nvPr>
        </p:nvSpPr>
        <p:spPr>
          <a:xfrm>
            <a:off x="1332410" y="2015732"/>
            <a:ext cx="10059839" cy="3450613"/>
          </a:xfrm>
        </p:spPr>
        <p:txBody>
          <a:bodyPr>
            <a:noAutofit/>
          </a:bodyPr>
          <a:lstStyle/>
          <a:p>
            <a:pPr rtl="0"/>
            <a:r>
              <a:rPr lang="en-US" sz="1800" dirty="0"/>
              <a:t>From the earliest times, the church had a number of minor orders which were responsible for performing various ministerial functions in the liturgy. These orders (porter, lector, exorcist, and acolyte) were ordained to carry out a specific ministerial function in the Mass.  </a:t>
            </a:r>
          </a:p>
          <a:p>
            <a:pPr>
              <a:lnSpc>
                <a:spcPct val="100000"/>
              </a:lnSpc>
            </a:pPr>
            <a:r>
              <a:rPr lang="en-US" sz="1800" dirty="0"/>
              <a:t>Over the course of time,  these minor orders came to be used only as stages of           preparation of candidates for the priesthood, and so most parishes would not have ordained lectors.</a:t>
            </a:r>
          </a:p>
          <a:p>
            <a:pPr>
              <a:lnSpc>
                <a:spcPct val="100000"/>
              </a:lnSpc>
            </a:pPr>
            <a:r>
              <a:rPr lang="en-US" sz="1800" dirty="0"/>
              <a:t>In 1972, as a part of the post-conciliar liturgical renewal, Pope Paul VI suppressed the minor orders and replaced them with two ministries: Lector and Acolyte.</a:t>
            </a:r>
          </a:p>
        </p:txBody>
      </p:sp>
    </p:spTree>
    <p:extLst>
      <p:ext uri="{BB962C8B-B14F-4D97-AF65-F5344CB8AC3E}">
        <p14:creationId xmlns:p14="http://schemas.microsoft.com/office/powerpoint/2010/main" val="242183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9FA024-B261-4583-B64B-D2F4B6F8ECD8}"/>
              </a:ext>
            </a:extLst>
          </p:cNvPr>
          <p:cNvSpPr>
            <a:spLocks noGrp="1"/>
          </p:cNvSpPr>
          <p:nvPr>
            <p:ph type="title"/>
          </p:nvPr>
        </p:nvSpPr>
        <p:spPr/>
        <p:txBody>
          <a:bodyPr/>
          <a:lstStyle/>
          <a:p>
            <a:pPr algn="ctr"/>
            <a:r>
              <a:rPr lang="en-US" dirty="0"/>
              <a:t>Non­ Instituted Lectors</a:t>
            </a:r>
          </a:p>
        </p:txBody>
      </p:sp>
      <p:sp>
        <p:nvSpPr>
          <p:cNvPr id="3" name="Content Placeholder 2">
            <a:extLst>
              <a:ext uri="{FF2B5EF4-FFF2-40B4-BE49-F238E27FC236}">
                <a16:creationId xmlns:a16="http://schemas.microsoft.com/office/drawing/2014/main" id="{DBF71351-2B5D-4B24-ADAD-3CF64C78BE17}"/>
              </a:ext>
            </a:extLst>
          </p:cNvPr>
          <p:cNvSpPr>
            <a:spLocks noGrp="1"/>
          </p:cNvSpPr>
          <p:nvPr>
            <p:ph idx="1"/>
          </p:nvPr>
        </p:nvSpPr>
        <p:spPr>
          <a:xfrm>
            <a:off x="813732" y="2015732"/>
            <a:ext cx="10947633" cy="3450613"/>
          </a:xfrm>
        </p:spPr>
        <p:txBody>
          <a:bodyPr>
            <a:normAutofit/>
          </a:bodyPr>
          <a:lstStyle/>
          <a:p>
            <a:pPr marL="0" indent="0">
              <a:buNone/>
            </a:pPr>
            <a:r>
              <a:rPr lang="en-US" sz="1800" dirty="0"/>
              <a:t>Not all lectors are formally instituted.  In fact, many parishes will not have a single instituted    lector and very few will have an adequate number to proclaim the readings.  In response to this pastoral reality, the General Instruction on the Roman Missal (GIRM) provides the following:</a:t>
            </a:r>
          </a:p>
          <a:p>
            <a:r>
              <a:rPr lang="en-US" sz="1800" dirty="0"/>
              <a:t>“In the absence of an instituted lector, other laypersons may be commissioned to  proclaim the  readings from Sacred Scripture. They should be truly suited to  perform this function and should receive careful preparation, so that the faithful  by listening to the readings from the sacred texts may develop in their hearts a  warm and living love for Sacred Scripture. (GIRM 101)” </a:t>
            </a:r>
          </a:p>
          <a:p>
            <a:r>
              <a:rPr lang="en-US" sz="1800" dirty="0"/>
              <a:t>Thus we see that when instituted lectors are not present, it is appropriate for other lay </a:t>
            </a:r>
            <a:r>
              <a:rPr lang="en-US" sz="1800" dirty="0" err="1"/>
              <a:t>peopleto</a:t>
            </a:r>
            <a:r>
              <a:rPr lang="en-US" sz="1800" dirty="0"/>
              <a:t> read the readings at mass.  Thus, most parishes have programs for non-instituted lectors, who are scheduled to read at the various masses throughout the week.</a:t>
            </a:r>
          </a:p>
        </p:txBody>
      </p:sp>
    </p:spTree>
    <p:extLst>
      <p:ext uri="{BB962C8B-B14F-4D97-AF65-F5344CB8AC3E}">
        <p14:creationId xmlns:p14="http://schemas.microsoft.com/office/powerpoint/2010/main" val="141932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4D359-2FCC-4614-94ED-FAF2898D0549}"/>
              </a:ext>
            </a:extLst>
          </p:cNvPr>
          <p:cNvSpPr>
            <a:spLocks noGrp="1"/>
          </p:cNvSpPr>
          <p:nvPr>
            <p:ph type="title"/>
          </p:nvPr>
        </p:nvSpPr>
        <p:spPr/>
        <p:txBody>
          <a:bodyPr/>
          <a:lstStyle/>
          <a:p>
            <a:pPr algn="ctr"/>
            <a:r>
              <a:rPr lang="en-US" dirty="0"/>
              <a:t>Qualifications to serve as a Lector</a:t>
            </a:r>
          </a:p>
        </p:txBody>
      </p:sp>
      <p:sp>
        <p:nvSpPr>
          <p:cNvPr id="3" name="Content Placeholder 2">
            <a:extLst>
              <a:ext uri="{FF2B5EF4-FFF2-40B4-BE49-F238E27FC236}">
                <a16:creationId xmlns:a16="http://schemas.microsoft.com/office/drawing/2014/main" id="{FE9C9003-AFB4-45EA-9306-0BB791FC53C7}"/>
              </a:ext>
            </a:extLst>
          </p:cNvPr>
          <p:cNvSpPr>
            <a:spLocks noGrp="1"/>
          </p:cNvSpPr>
          <p:nvPr>
            <p:ph idx="1"/>
          </p:nvPr>
        </p:nvSpPr>
        <p:spPr>
          <a:xfrm>
            <a:off x="981511" y="2015732"/>
            <a:ext cx="10777351" cy="3450613"/>
          </a:xfrm>
        </p:spPr>
        <p:txBody>
          <a:bodyPr>
            <a:normAutofit/>
          </a:bodyPr>
          <a:lstStyle/>
          <a:p>
            <a:r>
              <a:rPr lang="en-US" sz="1800" dirty="0"/>
              <a:t>The two requirements for lectors listed in the General Instruction are that they be “truly suited to perform this function” and that they “should receive careful preparation.”  </a:t>
            </a:r>
          </a:p>
          <a:p>
            <a:r>
              <a:rPr lang="en-US" sz="1800" dirty="0"/>
              <a:t>In the Archdiocese of Atlanta, in order for an individual to be regarded as “truly suited,” it is required that they be a fully initiated Catholic living in Communion with the Church.  Thus, a lector should have received both First Holy Communion and </a:t>
            </a:r>
            <a:r>
              <a:rPr lang="en-US" sz="1800" dirty="0" err="1"/>
              <a:t>Confirmation,and</a:t>
            </a:r>
            <a:r>
              <a:rPr lang="en-US" sz="1800" dirty="0"/>
              <a:t> should not be living in an invalid marriage or in any other state of grave sin. </a:t>
            </a:r>
          </a:p>
          <a:p>
            <a:r>
              <a:rPr lang="en-US" sz="1800" dirty="0"/>
              <a:t>Being “truly suited” also implies the necessary native talents to serve  as a lector.</a:t>
            </a:r>
          </a:p>
          <a:p>
            <a:r>
              <a:rPr lang="en-US" sz="1800" dirty="0"/>
              <a:t>A lector should have completed the Archdiocese training for a safe environment and be current in Virtus certification. </a:t>
            </a:r>
          </a:p>
          <a:p>
            <a:endParaRPr lang="en-US" sz="1800" dirty="0"/>
          </a:p>
        </p:txBody>
      </p:sp>
    </p:spTree>
    <p:extLst>
      <p:ext uri="{BB962C8B-B14F-4D97-AF65-F5344CB8AC3E}">
        <p14:creationId xmlns:p14="http://schemas.microsoft.com/office/powerpoint/2010/main" val="216607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142FA-50EF-44A9-B7D9-12DD3E211D13}"/>
              </a:ext>
            </a:extLst>
          </p:cNvPr>
          <p:cNvSpPr>
            <a:spLocks noGrp="1"/>
          </p:cNvSpPr>
          <p:nvPr>
            <p:ph type="title"/>
          </p:nvPr>
        </p:nvSpPr>
        <p:spPr/>
        <p:txBody>
          <a:bodyPr/>
          <a:lstStyle/>
          <a:p>
            <a:pPr algn="ctr"/>
            <a:r>
              <a:rPr lang="en-US" dirty="0"/>
              <a:t>Remote Preparation</a:t>
            </a:r>
          </a:p>
        </p:txBody>
      </p:sp>
      <p:sp>
        <p:nvSpPr>
          <p:cNvPr id="3" name="Content Placeholder 2">
            <a:extLst>
              <a:ext uri="{FF2B5EF4-FFF2-40B4-BE49-F238E27FC236}">
                <a16:creationId xmlns:a16="http://schemas.microsoft.com/office/drawing/2014/main" id="{052B17FB-C9C7-4F17-97A4-F135B9CEFEB2}"/>
              </a:ext>
            </a:extLst>
          </p:cNvPr>
          <p:cNvSpPr>
            <a:spLocks noGrp="1"/>
          </p:cNvSpPr>
          <p:nvPr>
            <p:ph idx="1"/>
          </p:nvPr>
        </p:nvSpPr>
        <p:spPr>
          <a:xfrm>
            <a:off x="1106905" y="2015732"/>
            <a:ext cx="10363200" cy="3450613"/>
          </a:xfrm>
        </p:spPr>
        <p:txBody>
          <a:bodyPr>
            <a:normAutofit/>
          </a:bodyPr>
          <a:lstStyle/>
          <a:p>
            <a:r>
              <a:rPr lang="en-US" sz="1800" dirty="0"/>
              <a:t>One of the tasks of the lector, in preparation for their work in proclaiming the Word of   God is to develop a knowledge and familiarity with scripture.</a:t>
            </a:r>
          </a:p>
          <a:p>
            <a:r>
              <a:rPr lang="en-US" sz="1800" dirty="0"/>
              <a:t>Secondly, this preparation consists in  learning the vocal techniques of proclamation, so that they may make use of the resources of the human voice in such a way that the intonation, pitch, pacing, and timbre of their speech may most effectively convey the content of the sacred writings.</a:t>
            </a:r>
          </a:p>
          <a:p>
            <a:r>
              <a:rPr lang="en-US" sz="1800" dirty="0"/>
              <a:t>The lector's task is to help the gathered assembly to encounter God in His Word.  Thus,       everything that the lector does during mass should aid the faithful to focus on the scripture, and not on themselves.</a:t>
            </a:r>
          </a:p>
        </p:txBody>
      </p:sp>
    </p:spTree>
    <p:extLst>
      <p:ext uri="{BB962C8B-B14F-4D97-AF65-F5344CB8AC3E}">
        <p14:creationId xmlns:p14="http://schemas.microsoft.com/office/powerpoint/2010/main" val="404771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7D980-8096-469A-A176-F296117DBC37}"/>
              </a:ext>
            </a:extLst>
          </p:cNvPr>
          <p:cNvSpPr>
            <a:spLocks noGrp="1"/>
          </p:cNvSpPr>
          <p:nvPr>
            <p:ph type="title"/>
          </p:nvPr>
        </p:nvSpPr>
        <p:spPr/>
        <p:txBody>
          <a:bodyPr/>
          <a:lstStyle/>
          <a:p>
            <a:pPr algn="ctr"/>
            <a:r>
              <a:rPr lang="en-US" dirty="0"/>
              <a:t>The Role of the Lector at Mass</a:t>
            </a:r>
          </a:p>
        </p:txBody>
      </p:sp>
      <p:sp>
        <p:nvSpPr>
          <p:cNvPr id="3" name="Content Placeholder 2">
            <a:extLst>
              <a:ext uri="{FF2B5EF4-FFF2-40B4-BE49-F238E27FC236}">
                <a16:creationId xmlns:a16="http://schemas.microsoft.com/office/drawing/2014/main" id="{B4BAB493-9424-4BA0-BE07-D3569EB7B619}"/>
              </a:ext>
            </a:extLst>
          </p:cNvPr>
          <p:cNvSpPr>
            <a:spLocks noGrp="1"/>
          </p:cNvSpPr>
          <p:nvPr>
            <p:ph idx="1"/>
          </p:nvPr>
        </p:nvSpPr>
        <p:spPr/>
        <p:txBody>
          <a:bodyPr>
            <a:normAutofit/>
          </a:bodyPr>
          <a:lstStyle/>
          <a:p>
            <a:r>
              <a:rPr lang="en-US" sz="1800" dirty="0"/>
              <a:t>The role of the lector at mass is described in the </a:t>
            </a:r>
            <a:r>
              <a:rPr lang="en-US" sz="1800" i="1" dirty="0"/>
              <a:t>General Instruction of the Roman Missal</a:t>
            </a:r>
            <a:r>
              <a:rPr lang="en-US" sz="1800" dirty="0"/>
              <a:t>, numbers 194-198. However, this description is intended to present the role of an instituted lector. </a:t>
            </a:r>
          </a:p>
          <a:p>
            <a:r>
              <a:rPr lang="en-US" sz="1800" dirty="0"/>
              <a:t>Regarding non-instituted lectors, the GIRM simply states that “in the absence of an instituted lector, other laypersons may be commissioned to proclaim the readings from Sacred Scripture.” (GIRM 101)</a:t>
            </a:r>
          </a:p>
        </p:txBody>
      </p:sp>
    </p:spTree>
    <p:extLst>
      <p:ext uri="{BB962C8B-B14F-4D97-AF65-F5344CB8AC3E}">
        <p14:creationId xmlns:p14="http://schemas.microsoft.com/office/powerpoint/2010/main" val="46214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6B71-D78B-4359-9E42-4D54A510832C}"/>
              </a:ext>
            </a:extLst>
          </p:cNvPr>
          <p:cNvSpPr>
            <a:spLocks noGrp="1"/>
          </p:cNvSpPr>
          <p:nvPr>
            <p:ph type="title"/>
          </p:nvPr>
        </p:nvSpPr>
        <p:spPr/>
        <p:txBody>
          <a:bodyPr/>
          <a:lstStyle/>
          <a:p>
            <a:pPr algn="ctr"/>
            <a:r>
              <a:rPr lang="en-US" dirty="0"/>
              <a:t>The Liturgy of the Word</a:t>
            </a:r>
          </a:p>
        </p:txBody>
      </p:sp>
      <p:sp>
        <p:nvSpPr>
          <p:cNvPr id="3" name="Content Placeholder 2">
            <a:extLst>
              <a:ext uri="{FF2B5EF4-FFF2-40B4-BE49-F238E27FC236}">
                <a16:creationId xmlns:a16="http://schemas.microsoft.com/office/drawing/2014/main" id="{B679CEC5-C0C3-43E7-92C2-20E86E890A59}"/>
              </a:ext>
            </a:extLst>
          </p:cNvPr>
          <p:cNvSpPr>
            <a:spLocks noGrp="1"/>
          </p:cNvSpPr>
          <p:nvPr>
            <p:ph idx="1"/>
          </p:nvPr>
        </p:nvSpPr>
        <p:spPr/>
        <p:txBody>
          <a:bodyPr>
            <a:normAutofit/>
          </a:bodyPr>
          <a:lstStyle/>
          <a:p>
            <a:pPr marL="0" indent="0">
              <a:buNone/>
            </a:pPr>
            <a:r>
              <a:rPr lang="en-US" sz="1800" b="1" i="1" dirty="0"/>
              <a:t>Approaching the Ambo</a:t>
            </a:r>
          </a:p>
          <a:p>
            <a:pPr marL="457200" lvl="1" indent="0">
              <a:buNone/>
            </a:pPr>
            <a:r>
              <a:rPr lang="en-US" sz="1800" dirty="0"/>
              <a:t>As number 260 of the GIRM notes, the readings should be proclaimed from the ambo or a lectern. If the lector is not seated in the sanctuary, then they make a profound bow to the altar before they enter it. If the lector is already in the sanctuary, they proceed directly to the ambo. (cf. GIRM 274).</a:t>
            </a:r>
          </a:p>
          <a:p>
            <a:pPr marL="0" indent="0">
              <a:buNone/>
            </a:pPr>
            <a:r>
              <a:rPr lang="en-US" sz="1800" b="1" i="1" dirty="0"/>
              <a:t>The Readings</a:t>
            </a:r>
          </a:p>
          <a:p>
            <a:pPr marL="457200" lvl="1" indent="0">
              <a:buNone/>
            </a:pPr>
            <a:r>
              <a:rPr lang="en-US" sz="1800" dirty="0"/>
              <a:t>In reading the scriptures, the lector should have the goal of communicating God's Word with His people.  This means that their comportment should aid all present to focus on the Word of God and to appreciate its full depth of meaning. Thus, the lector's physical posture should express the dignity of the Word, and should help the faithful to focus on the Word itself, rather than on the lector's movements or gestures. Of principle importance is the way in which the lector makes use of their voice in the proclamation of the Word.</a:t>
            </a:r>
          </a:p>
        </p:txBody>
      </p:sp>
    </p:spTree>
    <p:extLst>
      <p:ext uri="{BB962C8B-B14F-4D97-AF65-F5344CB8AC3E}">
        <p14:creationId xmlns:p14="http://schemas.microsoft.com/office/powerpoint/2010/main" val="339699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Bookman Old Style"/>
        <a:ea typeface=""/>
        <a:cs typeface=""/>
      </a:majorFont>
      <a:minorFont>
        <a:latin typeface="Bookman Old Styl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diocese of Atlanta Lector Training" id="{D28E5691-B8E8-4449-BD81-BA2B9495B30C}" vid="{7BC360C4-FB1E-4AA0-9EE5-D2A22D076CFF}"/>
    </a:ext>
  </a:extLst>
</a:theme>
</file>

<file path=docProps/app.xml><?xml version="1.0" encoding="utf-8"?>
<Properties xmlns="http://schemas.openxmlformats.org/officeDocument/2006/extended-properties" xmlns:vt="http://schemas.openxmlformats.org/officeDocument/2006/docPropsVTypes">
  <Template>Archdiocese of Atlanta Lector Training</Template>
  <TotalTime>0</TotalTime>
  <Words>1687</Words>
  <Application>Microsoft Office PowerPoint</Application>
  <PresentationFormat>Widescreen</PresentationFormat>
  <Paragraphs>70</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Bookman Old Style</vt:lpstr>
      <vt:lpstr>Office Theme</vt:lpstr>
      <vt:lpstr>Proclaiming the Word  of God</vt:lpstr>
      <vt:lpstr>Lectors Prayer</vt:lpstr>
      <vt:lpstr>The Role of the Lector in the Church</vt:lpstr>
      <vt:lpstr>Minor Orders </vt:lpstr>
      <vt:lpstr>Non­ Instituted Lectors</vt:lpstr>
      <vt:lpstr>Qualifications to serve as a Lector</vt:lpstr>
      <vt:lpstr>Remote Preparation</vt:lpstr>
      <vt:lpstr>The Role of the Lector at Mass</vt:lpstr>
      <vt:lpstr>The Liturgy of the Word</vt:lpstr>
      <vt:lpstr>The Liturgy of the Word</vt:lpstr>
      <vt:lpstr>Training Lectors</vt:lpstr>
      <vt:lpstr>A simple exercise on the importance of emphasis</vt:lpstr>
      <vt:lpstr>PowerPoint Presentation</vt:lpstr>
      <vt:lpstr>PowerPoint Presentation</vt:lpstr>
      <vt:lpstr>Other Functions of the Lector at Mass </vt:lpstr>
      <vt:lpstr>Other Functions of the Lector at Mass </vt:lpstr>
      <vt:lpstr>Lectors and other Ministries</vt:lpstr>
      <vt:lpstr>PowerPoint Presentation</vt:lpstr>
      <vt:lpstr>THANK YOU FOR YOUR ASSISTANCE AT THE SACRED LITURGY</vt:lpstr>
    </vt:vector>
  </TitlesOfParts>
  <Company>AOA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Proclaiming the Word  of God</dc:title>
  <dc:creator>Deacon William Bohn</dc:creator>
  <cp:lastModifiedBy>yolandda munoz</cp:lastModifiedBy>
  <cp:revision>1</cp:revision>
  <dcterms:created xsi:type="dcterms:W3CDTF">2022-03-14T14:08:19Z</dcterms:created>
  <dcterms:modified xsi:type="dcterms:W3CDTF">2022-03-16T23:49:38Z</dcterms:modified>
</cp:coreProperties>
</file>